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6" r:id="rId2"/>
    <p:sldId id="267" r:id="rId3"/>
    <p:sldId id="268" r:id="rId4"/>
    <p:sldId id="275" r:id="rId5"/>
    <p:sldId id="269" r:id="rId6"/>
    <p:sldId id="271" r:id="rId7"/>
    <p:sldId id="276" r:id="rId8"/>
    <p:sldId id="272" r:id="rId9"/>
    <p:sldId id="273" r:id="rId10"/>
    <p:sldId id="280" r:id="rId11"/>
    <p:sldId id="281" r:id="rId12"/>
    <p:sldId id="278" r:id="rId13"/>
    <p:sldId id="279" r:id="rId1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431" autoAdjust="0"/>
  </p:normalViewPr>
  <p:slideViewPr>
    <p:cSldViewPr>
      <p:cViewPr>
        <p:scale>
          <a:sx n="100" d="100"/>
          <a:sy n="100" d="100"/>
        </p:scale>
        <p:origin x="-522" y="7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6591378-A8E4-4684-85FB-2A52E06FB6B2}" type="datetimeFigureOut">
              <a:rPr lang="zh-CN" altLang="en-US"/>
              <a:pPr>
                <a:defRPr/>
              </a:pPr>
              <a:t>2011/6/4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B024CBF-C470-468E-B284-1235247B567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25E79A9-C730-4950-8F76-6F229E61CE30}" type="datetimeFigureOut">
              <a:rPr lang="zh-CN" altLang="en-US"/>
              <a:pPr>
                <a:defRPr/>
              </a:pPr>
              <a:t>2011/6/4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24CCF0-67D5-41A2-977F-7E17E453B53C}"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A0A963D-0624-4B2C-AD47-492B194022E6}" type="datetimeFigureOut">
              <a:rPr lang="zh-CN" altLang="en-US"/>
              <a:pPr>
                <a:defRPr/>
              </a:pPr>
              <a:t>2011/6/4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FB88F7-9FAE-4688-B29B-D4A49DB5982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108634F-2CB9-4F8C-A818-174719CEAF84}" type="datetimeFigureOut">
              <a:rPr lang="zh-CN" altLang="en-US"/>
              <a:pPr>
                <a:defRPr/>
              </a:pPr>
              <a:t>2011/6/4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22AC56-6367-4B9E-AE08-54E4AA511E8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2EFF22-4958-4ED8-83FF-E7C2A4F1D723}" type="datetimeFigureOut">
              <a:rPr lang="zh-CN" altLang="en-US"/>
              <a:pPr>
                <a:defRPr/>
              </a:pPr>
              <a:t>2011/6/4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305F81-C98E-4035-8AC0-5FE4491D4C18}"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7C26F80-412A-4DB2-BFA7-08FD9E450A8D}" type="datetimeFigureOut">
              <a:rPr lang="zh-CN" altLang="en-US"/>
              <a:pPr>
                <a:defRPr/>
              </a:pPr>
              <a:t>2011/6/4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1AEB4A-7575-48EE-8A60-0F71475B50C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790F74D-0FEA-43DB-8CBE-CFA1043B21DB}" type="datetimeFigureOut">
              <a:rPr lang="zh-CN" altLang="en-US"/>
              <a:pPr>
                <a:defRPr/>
              </a:pPr>
              <a:t>2011/6/4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CF3FBE-2E93-42BF-A67A-A5A48C97A16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210CA00-7459-4F13-AA49-1EE0A53435CD}" type="datetimeFigureOut">
              <a:rPr lang="zh-CN" altLang="en-US"/>
              <a:pPr>
                <a:defRPr/>
              </a:pPr>
              <a:t>2011/6/4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C985B6F-67E4-48CB-A62C-8C31E071050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7DDF8EB-7FEF-467B-8614-B88B07F8F31C}" type="datetimeFigureOut">
              <a:rPr lang="zh-CN" altLang="en-US"/>
              <a:pPr>
                <a:defRPr/>
              </a:pPr>
              <a:t>2011/6/4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54A3BCB-5EF1-4798-ACA4-DA2D8C74E6E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88B48B3-CF50-4761-BADA-78946E06CC90}" type="datetimeFigureOut">
              <a:rPr lang="zh-CN" altLang="en-US"/>
              <a:pPr>
                <a:defRPr/>
              </a:pPr>
              <a:t>2011/6/4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BEDC39A-BA6E-4020-8DBE-F0D0C8EC868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A4BB3B5-D3A1-4505-AEAB-F004D7CC1E3D}" type="datetimeFigureOut">
              <a:rPr lang="zh-CN" altLang="en-US"/>
              <a:pPr>
                <a:defRPr/>
              </a:pPr>
              <a:t>2011/6/4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6E4AC25-6A7B-4317-AF68-B2BAC4966E9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6353DA-E6F5-4C4D-A552-8A3FA50384AD}" type="datetimeFigureOut">
              <a:rPr lang="zh-CN" altLang="en-US"/>
              <a:pPr>
                <a:defRPr/>
              </a:pPr>
              <a:t>2011/6/4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A01071-AC0A-4D58-AC1A-5AF6715D112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72047FE-CC7F-466C-937E-52F341D1C68E}" type="datetimeFigureOut">
              <a:rPr lang="zh-CN" altLang="en-US"/>
              <a:pPr>
                <a:defRPr/>
              </a:pPr>
              <a:t>2011/6/4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0F47F7E-7C16-4CB2-9999-464B4A64ED9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1692275" y="2636838"/>
            <a:ext cx="5905500" cy="908050"/>
          </a:xfrm>
        </p:spPr>
        <p:txBody>
          <a:bodyPr/>
          <a:lstStyle/>
          <a:p>
            <a:pPr eaLnBrk="1" hangingPunct="1"/>
            <a:r>
              <a:rPr lang="en-US" altLang="zh-CN" sz="2400" b="1" smtClean="0">
                <a:latin typeface="Arial" charset="0"/>
                <a:cs typeface="Arial" charset="0"/>
              </a:rPr>
              <a:t>Simulation of the interaction of macro-particles with the LHC proton beam</a:t>
            </a:r>
            <a:endParaRPr lang="zh-CN" altLang="en-US" sz="2400" b="1" smtClean="0">
              <a:latin typeface="Arial" charset="0"/>
              <a:cs typeface="Arial" charset="0"/>
            </a:endParaRPr>
          </a:p>
        </p:txBody>
      </p:sp>
      <p:pic>
        <p:nvPicPr>
          <p:cNvPr id="14338"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340"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4341" name="标题 1"/>
          <p:cNvSpPr txBox="1">
            <a:spLocks/>
          </p:cNvSpPr>
          <p:nvPr/>
        </p:nvSpPr>
        <p:spPr bwMode="auto">
          <a:xfrm>
            <a:off x="1403350" y="4724400"/>
            <a:ext cx="6553200" cy="909638"/>
          </a:xfrm>
          <a:prstGeom prst="rect">
            <a:avLst/>
          </a:prstGeom>
          <a:noFill/>
          <a:ln w="9525">
            <a:noFill/>
            <a:miter lim="800000"/>
            <a:headEnd/>
            <a:tailEnd/>
          </a:ln>
        </p:spPr>
        <p:txBody>
          <a:bodyPr anchor="ctr"/>
          <a:lstStyle/>
          <a:p>
            <a:pPr algn="ctr"/>
            <a:r>
              <a:rPr lang="en-US" altLang="zh-CN" sz="2400">
                <a:cs typeface="Arial" charset="0"/>
              </a:rPr>
              <a:t>Zhao Yang, EPFL</a:t>
            </a:r>
          </a:p>
          <a:p>
            <a:pPr algn="ctr"/>
            <a:r>
              <a:rPr lang="en-US" altLang="zh-CN" sz="2400">
                <a:cs typeface="Arial" charset="0"/>
              </a:rPr>
              <a:t>14.6.2011</a:t>
            </a:r>
            <a:endParaRPr lang="zh-CN" altLang="en-US" sz="240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3555"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3556" name="Text Box 5"/>
          <p:cNvSpPr txBox="1">
            <a:spLocks noChangeArrowheads="1"/>
          </p:cNvSpPr>
          <p:nvPr/>
        </p:nvSpPr>
        <p:spPr bwMode="auto">
          <a:xfrm>
            <a:off x="2555875" y="260350"/>
            <a:ext cx="3233578" cy="461665"/>
          </a:xfrm>
          <a:prstGeom prst="rect">
            <a:avLst/>
          </a:prstGeom>
          <a:noFill/>
          <a:ln w="9525">
            <a:noFill/>
            <a:miter lim="800000"/>
            <a:headEnd/>
            <a:tailEnd/>
          </a:ln>
        </p:spPr>
        <p:txBody>
          <a:bodyPr wrap="none">
            <a:spAutoFit/>
          </a:bodyPr>
          <a:lstStyle/>
          <a:p>
            <a:r>
              <a:rPr lang="en-US" altLang="zh-CN" sz="2400" dirty="0" smtClean="0"/>
              <a:t>Copper Macro-particle</a:t>
            </a:r>
            <a:endParaRPr lang="en-US" altLang="zh-CN" sz="2400" dirty="0"/>
          </a:p>
        </p:txBody>
      </p:sp>
      <p:sp>
        <p:nvSpPr>
          <p:cNvPr id="23557" name="Text Box 6"/>
          <p:cNvSpPr txBox="1">
            <a:spLocks noChangeArrowheads="1"/>
          </p:cNvSpPr>
          <p:nvPr/>
        </p:nvSpPr>
        <p:spPr bwMode="auto">
          <a:xfrm>
            <a:off x="395288" y="1341438"/>
            <a:ext cx="8137525" cy="641350"/>
          </a:xfrm>
          <a:prstGeom prst="rect">
            <a:avLst/>
          </a:prstGeom>
          <a:noFill/>
          <a:ln w="9525">
            <a:noFill/>
            <a:miter lim="800000"/>
            <a:headEnd/>
            <a:tailEnd/>
          </a:ln>
        </p:spPr>
        <p:txBody>
          <a:bodyPr>
            <a:spAutoFit/>
          </a:bodyPr>
          <a:lstStyle/>
          <a:p>
            <a:r>
              <a:rPr lang="en-US" altLang="zh-CN" dirty="0"/>
              <a:t>We change the material of </a:t>
            </a:r>
            <a:r>
              <a:rPr lang="en-US" altLang="zh-CN" dirty="0" smtClean="0"/>
              <a:t>macro-particle. Compared with </a:t>
            </a:r>
            <a:r>
              <a:rPr lang="en-US" altLang="zh-CN" dirty="0"/>
              <a:t>aluminum, copper has larger density, cross section and </a:t>
            </a:r>
            <a:r>
              <a:rPr lang="en-US" altLang="zh-CN" dirty="0" smtClean="0"/>
              <a:t>atomic mass number.</a:t>
            </a:r>
            <a:endParaRPr lang="en-US" altLang="zh-CN" dirty="0"/>
          </a:p>
        </p:txBody>
      </p:sp>
      <p:pic>
        <p:nvPicPr>
          <p:cNvPr id="13" name="图片 12"/>
          <p:cNvPicPr/>
          <p:nvPr/>
        </p:nvPicPr>
        <p:blipFill>
          <a:blip r:embed="rId3" cstate="print"/>
          <a:srcRect/>
          <a:stretch>
            <a:fillRect/>
          </a:stretch>
        </p:blipFill>
        <p:spPr bwMode="auto">
          <a:xfrm>
            <a:off x="2051720" y="2060848"/>
            <a:ext cx="1742568" cy="1404712"/>
          </a:xfrm>
          <a:prstGeom prst="rect">
            <a:avLst/>
          </a:prstGeom>
          <a:noFill/>
          <a:ln w="9525">
            <a:noFill/>
            <a:miter lim="800000"/>
            <a:headEnd/>
            <a:tailEnd/>
          </a:ln>
        </p:spPr>
      </p:pic>
      <p:pic>
        <p:nvPicPr>
          <p:cNvPr id="14" name="图片 13"/>
          <p:cNvPicPr/>
          <p:nvPr/>
        </p:nvPicPr>
        <p:blipFill>
          <a:blip r:embed="rId4" cstate="print"/>
          <a:srcRect/>
          <a:stretch>
            <a:fillRect/>
          </a:stretch>
        </p:blipFill>
        <p:spPr bwMode="auto">
          <a:xfrm>
            <a:off x="3779912" y="2060848"/>
            <a:ext cx="1742568" cy="1404712"/>
          </a:xfrm>
          <a:prstGeom prst="rect">
            <a:avLst/>
          </a:prstGeom>
          <a:noFill/>
          <a:ln w="9525">
            <a:noFill/>
            <a:miter lim="800000"/>
            <a:headEnd/>
            <a:tailEnd/>
          </a:ln>
        </p:spPr>
      </p:pic>
      <p:pic>
        <p:nvPicPr>
          <p:cNvPr id="16" name="图片 15"/>
          <p:cNvPicPr/>
          <p:nvPr/>
        </p:nvPicPr>
        <p:blipFill>
          <a:blip r:embed="rId5" cstate="print"/>
          <a:srcRect/>
          <a:stretch>
            <a:fillRect/>
          </a:stretch>
        </p:blipFill>
        <p:spPr bwMode="auto">
          <a:xfrm>
            <a:off x="251520" y="2060848"/>
            <a:ext cx="1742568" cy="1404712"/>
          </a:xfrm>
          <a:prstGeom prst="rect">
            <a:avLst/>
          </a:prstGeom>
          <a:noFill/>
          <a:ln w="9525">
            <a:noFill/>
            <a:miter lim="800000"/>
            <a:headEnd/>
            <a:tailEnd/>
          </a:ln>
        </p:spPr>
      </p:pic>
      <p:pic>
        <p:nvPicPr>
          <p:cNvPr id="17" name="图片 16"/>
          <p:cNvPicPr>
            <a:picLocks noChangeAspect="1"/>
          </p:cNvPicPr>
          <p:nvPr/>
        </p:nvPicPr>
        <p:blipFill>
          <a:blip r:embed="rId6" cstate="print"/>
          <a:srcRect/>
          <a:stretch>
            <a:fillRect/>
          </a:stretch>
        </p:blipFill>
        <p:spPr bwMode="auto">
          <a:xfrm>
            <a:off x="2051720" y="3717032"/>
            <a:ext cx="1742568" cy="946129"/>
          </a:xfrm>
          <a:prstGeom prst="rect">
            <a:avLst/>
          </a:prstGeom>
          <a:noFill/>
          <a:ln w="9525">
            <a:noFill/>
            <a:miter lim="800000"/>
            <a:headEnd/>
            <a:tailEnd/>
          </a:ln>
        </p:spPr>
      </p:pic>
      <p:pic>
        <p:nvPicPr>
          <p:cNvPr id="18" name="图片 17"/>
          <p:cNvPicPr/>
          <p:nvPr/>
        </p:nvPicPr>
        <p:blipFill>
          <a:blip r:embed="rId7" cstate="print"/>
          <a:srcRect/>
          <a:stretch>
            <a:fillRect/>
          </a:stretch>
        </p:blipFill>
        <p:spPr bwMode="auto">
          <a:xfrm>
            <a:off x="179512" y="3717032"/>
            <a:ext cx="1742568" cy="960610"/>
          </a:xfrm>
          <a:prstGeom prst="rect">
            <a:avLst/>
          </a:prstGeom>
          <a:noFill/>
          <a:ln w="9525">
            <a:noFill/>
            <a:miter lim="800000"/>
            <a:headEnd/>
            <a:tailEnd/>
          </a:ln>
        </p:spPr>
      </p:pic>
      <p:pic>
        <p:nvPicPr>
          <p:cNvPr id="19" name="图片 18"/>
          <p:cNvPicPr/>
          <p:nvPr/>
        </p:nvPicPr>
        <p:blipFill>
          <a:blip r:embed="rId8" cstate="print"/>
          <a:srcRect/>
          <a:stretch>
            <a:fillRect/>
          </a:stretch>
        </p:blipFill>
        <p:spPr bwMode="auto">
          <a:xfrm>
            <a:off x="3923928" y="3717032"/>
            <a:ext cx="1742568" cy="960610"/>
          </a:xfrm>
          <a:prstGeom prst="rect">
            <a:avLst/>
          </a:prstGeom>
          <a:noFill/>
          <a:ln w="9525">
            <a:noFill/>
            <a:miter lim="800000"/>
            <a:headEnd/>
            <a:tailEnd/>
          </a:ln>
        </p:spPr>
      </p:pic>
      <p:sp>
        <p:nvSpPr>
          <p:cNvPr id="26626" name="Text Box 2"/>
          <p:cNvSpPr txBox="1">
            <a:spLocks noChangeArrowheads="1"/>
          </p:cNvSpPr>
          <p:nvPr/>
        </p:nvSpPr>
        <p:spPr bwMode="auto">
          <a:xfrm>
            <a:off x="971600" y="2780928"/>
            <a:ext cx="639762"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smtClean="0">
                <a:ln>
                  <a:noFill/>
                </a:ln>
                <a:solidFill>
                  <a:schemeClr val="tx1"/>
                </a:solidFill>
                <a:effectLst/>
                <a:latin typeface="Calibri" pitchFamily="34" charset="0"/>
                <a:ea typeface="宋体" pitchFamily="2" charset="-122"/>
                <a:cs typeface="宋体" pitchFamily="2" charset="-122"/>
              </a:rPr>
              <a:t>12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627" name="Text Box 3"/>
          <p:cNvSpPr txBox="1">
            <a:spLocks noChangeArrowheads="1"/>
          </p:cNvSpPr>
          <p:nvPr/>
        </p:nvSpPr>
        <p:spPr bwMode="auto">
          <a:xfrm>
            <a:off x="755576" y="4005064"/>
            <a:ext cx="639762"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smtClean="0">
                <a:ln>
                  <a:noFill/>
                </a:ln>
                <a:solidFill>
                  <a:schemeClr val="tx1"/>
                </a:solidFill>
                <a:effectLst/>
                <a:latin typeface="Calibri" pitchFamily="34" charset="0"/>
                <a:ea typeface="宋体" pitchFamily="2" charset="-122"/>
                <a:cs typeface="宋体" pitchFamily="2" charset="-122"/>
              </a:rPr>
              <a:t>12</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628" name="Text Box 4"/>
          <p:cNvSpPr txBox="1">
            <a:spLocks noChangeArrowheads="1"/>
          </p:cNvSpPr>
          <p:nvPr/>
        </p:nvSpPr>
        <p:spPr bwMode="auto">
          <a:xfrm>
            <a:off x="2771800" y="2780928"/>
            <a:ext cx="639762"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13</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29" name="Text Box 5"/>
          <p:cNvSpPr txBox="1">
            <a:spLocks noChangeArrowheads="1"/>
          </p:cNvSpPr>
          <p:nvPr/>
        </p:nvSpPr>
        <p:spPr bwMode="auto">
          <a:xfrm>
            <a:off x="2699792" y="3933056"/>
            <a:ext cx="639762"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13</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30" name="Text Box 6"/>
          <p:cNvSpPr txBox="1">
            <a:spLocks noChangeArrowheads="1"/>
          </p:cNvSpPr>
          <p:nvPr/>
        </p:nvSpPr>
        <p:spPr bwMode="auto">
          <a:xfrm>
            <a:off x="4499992" y="2780928"/>
            <a:ext cx="639762"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6631" name="Text Box 7"/>
          <p:cNvSpPr txBox="1">
            <a:spLocks noChangeArrowheads="1"/>
          </p:cNvSpPr>
          <p:nvPr/>
        </p:nvSpPr>
        <p:spPr bwMode="auto">
          <a:xfrm>
            <a:off x="4644008" y="3933056"/>
            <a:ext cx="639762"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4" name="矩形 23"/>
          <p:cNvSpPr/>
          <p:nvPr/>
        </p:nvSpPr>
        <p:spPr>
          <a:xfrm>
            <a:off x="5580112" y="2060848"/>
            <a:ext cx="3312368" cy="461665"/>
          </a:xfrm>
          <a:prstGeom prst="rect">
            <a:avLst/>
          </a:prstGeom>
        </p:spPr>
        <p:txBody>
          <a:bodyPr wrap="square">
            <a:spAutoFit/>
          </a:bodyPr>
          <a:lstStyle/>
          <a:p>
            <a:r>
              <a:rPr lang="en-US" altLang="zh-CN" sz="1200" dirty="0" smtClean="0"/>
              <a:t>sigma=0.0003 m, x</a:t>
            </a:r>
            <a:r>
              <a:rPr lang="en-US" altLang="zh-CN" sz="1200" baseline="-25000" dirty="0" smtClean="0"/>
              <a:t>0</a:t>
            </a:r>
            <a:r>
              <a:rPr lang="en-US" altLang="zh-CN" sz="1200" dirty="0" smtClean="0"/>
              <a:t>=0.0001 m, </a:t>
            </a:r>
            <a:r>
              <a:rPr lang="en-US" altLang="zh-CN" sz="1200" dirty="0" err="1" smtClean="0"/>
              <a:t>N</a:t>
            </a:r>
            <a:r>
              <a:rPr lang="en-US" altLang="zh-CN" sz="1200" baseline="-25000" dirty="0" err="1" smtClean="0"/>
              <a:t>p</a:t>
            </a:r>
            <a:r>
              <a:rPr lang="en-US" altLang="zh-CN" sz="1200" dirty="0" smtClean="0"/>
              <a:t>=0.9*10</a:t>
            </a:r>
            <a:r>
              <a:rPr lang="en-US" altLang="zh-CN" sz="1200" baseline="30000" dirty="0" smtClean="0"/>
              <a:t>11</a:t>
            </a:r>
            <a:r>
              <a:rPr lang="en-US" altLang="zh-CN" sz="1200" dirty="0" smtClean="0"/>
              <a:t>*25</a:t>
            </a:r>
            <a:endParaRPr lang="zh-CN" altLang="en-US" sz="1200" dirty="0"/>
          </a:p>
        </p:txBody>
      </p:sp>
      <p:sp>
        <p:nvSpPr>
          <p:cNvPr id="26" name="TextBox 25"/>
          <p:cNvSpPr txBox="1"/>
          <p:nvPr/>
        </p:nvSpPr>
        <p:spPr>
          <a:xfrm>
            <a:off x="5724128" y="2708920"/>
            <a:ext cx="3024336" cy="2585323"/>
          </a:xfrm>
          <a:prstGeom prst="rect">
            <a:avLst/>
          </a:prstGeom>
          <a:noFill/>
        </p:spPr>
        <p:txBody>
          <a:bodyPr wrap="square" rtlCol="0">
            <a:spAutoFit/>
          </a:bodyPr>
          <a:lstStyle/>
          <a:p>
            <a:r>
              <a:rPr lang="en-US" altLang="zh-CN" dirty="0" smtClean="0"/>
              <a:t>The X-Y trajectories of Aluminum are closer to the Y-axis than the X-Y trajectories of Copper. The maximum of beam loss rate with aluminum macro-particle is larger than that with a copper macro-particle.</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3555"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3556" name="Text Box 5"/>
          <p:cNvSpPr txBox="1">
            <a:spLocks noChangeArrowheads="1"/>
          </p:cNvSpPr>
          <p:nvPr/>
        </p:nvSpPr>
        <p:spPr bwMode="auto">
          <a:xfrm>
            <a:off x="2555875" y="260350"/>
            <a:ext cx="3233578" cy="461665"/>
          </a:xfrm>
          <a:prstGeom prst="rect">
            <a:avLst/>
          </a:prstGeom>
          <a:noFill/>
          <a:ln w="9525">
            <a:noFill/>
            <a:miter lim="800000"/>
            <a:headEnd/>
            <a:tailEnd/>
          </a:ln>
        </p:spPr>
        <p:txBody>
          <a:bodyPr wrap="none">
            <a:spAutoFit/>
          </a:bodyPr>
          <a:lstStyle/>
          <a:p>
            <a:r>
              <a:rPr lang="en-US" altLang="zh-CN" sz="2400" dirty="0" smtClean="0"/>
              <a:t>Copper Macro-particle</a:t>
            </a:r>
            <a:endParaRPr lang="en-US" altLang="zh-CN" sz="2400" dirty="0"/>
          </a:p>
        </p:txBody>
      </p:sp>
      <p:sp>
        <p:nvSpPr>
          <p:cNvPr id="23557" name="Text Box 6"/>
          <p:cNvSpPr txBox="1">
            <a:spLocks noChangeArrowheads="1"/>
          </p:cNvSpPr>
          <p:nvPr/>
        </p:nvSpPr>
        <p:spPr bwMode="auto">
          <a:xfrm>
            <a:off x="395288" y="1341438"/>
            <a:ext cx="8137525" cy="646331"/>
          </a:xfrm>
          <a:prstGeom prst="rect">
            <a:avLst/>
          </a:prstGeom>
          <a:noFill/>
          <a:ln w="9525">
            <a:noFill/>
            <a:miter lim="800000"/>
            <a:headEnd/>
            <a:tailEnd/>
          </a:ln>
        </p:spPr>
        <p:txBody>
          <a:bodyPr>
            <a:spAutoFit/>
          </a:bodyPr>
          <a:lstStyle/>
          <a:p>
            <a:r>
              <a:rPr lang="en-US" altLang="zh-CN" dirty="0" smtClean="0"/>
              <a:t>We plot the curves of beam loss rate versus time, then calculate the loss duration and the total number of lost protons for the 1</a:t>
            </a:r>
            <a:r>
              <a:rPr lang="en-US" altLang="zh-CN" baseline="30000" dirty="0" smtClean="0"/>
              <a:t>st</a:t>
            </a:r>
            <a:r>
              <a:rPr lang="en-US" altLang="zh-CN" dirty="0" smtClean="0"/>
              <a:t> crossings</a:t>
            </a:r>
            <a:endParaRPr lang="en-US" altLang="zh-CN" dirty="0"/>
          </a:p>
        </p:txBody>
      </p:sp>
      <p:sp>
        <p:nvSpPr>
          <p:cNvPr id="23558" name="Text Box 7"/>
          <p:cNvSpPr txBox="1">
            <a:spLocks noChangeArrowheads="1"/>
          </p:cNvSpPr>
          <p:nvPr/>
        </p:nvSpPr>
        <p:spPr bwMode="auto">
          <a:xfrm>
            <a:off x="251520" y="5301208"/>
            <a:ext cx="5328592" cy="430887"/>
          </a:xfrm>
          <a:prstGeom prst="rect">
            <a:avLst/>
          </a:prstGeom>
          <a:noFill/>
          <a:ln w="9525">
            <a:noFill/>
            <a:miter lim="800000"/>
            <a:headEnd/>
            <a:tailEnd/>
          </a:ln>
        </p:spPr>
        <p:txBody>
          <a:bodyPr wrap="square">
            <a:spAutoFit/>
          </a:bodyPr>
          <a:lstStyle/>
          <a:p>
            <a:r>
              <a:rPr lang="en-US" altLang="zh-CN" sz="1100" dirty="0" smtClean="0"/>
              <a:t>Total lost protons obtained for varying value of mass A and total protons intensity </a:t>
            </a:r>
            <a:r>
              <a:rPr lang="en-US" altLang="zh-CN" sz="1100" dirty="0" err="1" smtClean="0"/>
              <a:t>N</a:t>
            </a:r>
            <a:r>
              <a:rPr lang="en-US" altLang="zh-CN" sz="1100" baseline="-25000" dirty="0" err="1" smtClean="0"/>
              <a:t>p</a:t>
            </a:r>
            <a:r>
              <a:rPr lang="en-US" altLang="zh-CN" sz="1100" dirty="0" smtClean="0"/>
              <a:t> (B=8.33 T).</a:t>
            </a:r>
            <a:endParaRPr lang="zh-CN" altLang="zh-CN" sz="1100" dirty="0"/>
          </a:p>
        </p:txBody>
      </p:sp>
      <p:sp>
        <p:nvSpPr>
          <p:cNvPr id="13" name="矩形 12"/>
          <p:cNvSpPr/>
          <p:nvPr/>
        </p:nvSpPr>
        <p:spPr>
          <a:xfrm>
            <a:off x="467544" y="1988840"/>
            <a:ext cx="4572000" cy="276999"/>
          </a:xfrm>
          <a:prstGeom prst="rect">
            <a:avLst/>
          </a:prstGeom>
        </p:spPr>
        <p:txBody>
          <a:bodyPr>
            <a:spAutoFit/>
          </a:bodyPr>
          <a:lstStyle/>
          <a:p>
            <a:r>
              <a:rPr lang="en-US" altLang="zh-CN" sz="1200" dirty="0" smtClean="0"/>
              <a:t>x</a:t>
            </a:r>
            <a:r>
              <a:rPr lang="en-US" altLang="zh-CN" sz="1200" baseline="-25000" dirty="0" smtClean="0"/>
              <a:t>0</a:t>
            </a:r>
            <a:r>
              <a:rPr lang="en-US" altLang="zh-CN" sz="1200" dirty="0" smtClean="0"/>
              <a:t>=0.0001 m, B=8.33 T, A=10</a:t>
            </a:r>
            <a:r>
              <a:rPr lang="en-US" altLang="zh-CN" sz="1200" baseline="30000" dirty="0" smtClean="0"/>
              <a:t>12</a:t>
            </a:r>
            <a:r>
              <a:rPr lang="en-US" altLang="zh-CN" sz="1200" dirty="0" smtClean="0"/>
              <a:t>, 10</a:t>
            </a:r>
            <a:r>
              <a:rPr lang="en-US" altLang="zh-CN" sz="1200" baseline="30000" dirty="0" smtClean="0"/>
              <a:t>14</a:t>
            </a:r>
            <a:r>
              <a:rPr lang="en-US" altLang="zh-CN" sz="1200" dirty="0" smtClean="0"/>
              <a:t> and 10</a:t>
            </a:r>
            <a:r>
              <a:rPr lang="en-US" altLang="zh-CN" sz="1200" baseline="30000" dirty="0" smtClean="0"/>
              <a:t>16</a:t>
            </a:r>
            <a:endParaRPr lang="zh-CN" altLang="en-US" sz="1200" dirty="0"/>
          </a:p>
        </p:txBody>
      </p:sp>
      <p:pic>
        <p:nvPicPr>
          <p:cNvPr id="14" name="图片 13"/>
          <p:cNvPicPr/>
          <p:nvPr/>
        </p:nvPicPr>
        <p:blipFill>
          <a:blip r:embed="rId3" cstate="print"/>
          <a:srcRect/>
          <a:stretch>
            <a:fillRect/>
          </a:stretch>
        </p:blipFill>
        <p:spPr bwMode="auto">
          <a:xfrm>
            <a:off x="395536" y="2492896"/>
            <a:ext cx="1742568" cy="960610"/>
          </a:xfrm>
          <a:prstGeom prst="rect">
            <a:avLst/>
          </a:prstGeom>
          <a:noFill/>
          <a:ln w="9525">
            <a:noFill/>
            <a:miter lim="800000"/>
            <a:headEnd/>
            <a:tailEnd/>
          </a:ln>
        </p:spPr>
      </p:pic>
      <p:pic>
        <p:nvPicPr>
          <p:cNvPr id="15" name="图片 14"/>
          <p:cNvPicPr/>
          <p:nvPr/>
        </p:nvPicPr>
        <p:blipFill>
          <a:blip r:embed="rId4" cstate="print"/>
          <a:srcRect/>
          <a:stretch>
            <a:fillRect/>
          </a:stretch>
        </p:blipFill>
        <p:spPr bwMode="auto">
          <a:xfrm>
            <a:off x="2195736" y="2492896"/>
            <a:ext cx="1742568" cy="960610"/>
          </a:xfrm>
          <a:prstGeom prst="rect">
            <a:avLst/>
          </a:prstGeom>
          <a:noFill/>
          <a:ln w="9525">
            <a:noFill/>
            <a:miter lim="800000"/>
            <a:headEnd/>
            <a:tailEnd/>
          </a:ln>
        </p:spPr>
      </p:pic>
      <p:pic>
        <p:nvPicPr>
          <p:cNvPr id="16" name="图片 15"/>
          <p:cNvPicPr/>
          <p:nvPr/>
        </p:nvPicPr>
        <p:blipFill>
          <a:blip r:embed="rId5" cstate="print"/>
          <a:srcRect/>
          <a:stretch>
            <a:fillRect/>
          </a:stretch>
        </p:blipFill>
        <p:spPr bwMode="auto">
          <a:xfrm>
            <a:off x="3995936" y="2492896"/>
            <a:ext cx="1742568" cy="960610"/>
          </a:xfrm>
          <a:prstGeom prst="rect">
            <a:avLst/>
          </a:prstGeom>
          <a:noFill/>
          <a:ln w="9525">
            <a:noFill/>
            <a:miter lim="800000"/>
            <a:headEnd/>
            <a:tailEnd/>
          </a:ln>
        </p:spPr>
      </p:pic>
      <p:sp>
        <p:nvSpPr>
          <p:cNvPr id="27650" name="Text Box 2"/>
          <p:cNvSpPr txBox="1">
            <a:spLocks noChangeArrowheads="1"/>
          </p:cNvSpPr>
          <p:nvPr/>
        </p:nvSpPr>
        <p:spPr bwMode="auto">
          <a:xfrm>
            <a:off x="899592" y="2636912"/>
            <a:ext cx="1274763" cy="29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*2808</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7651" name="Text Box 3"/>
          <p:cNvSpPr txBox="1">
            <a:spLocks noChangeArrowheads="1"/>
          </p:cNvSpPr>
          <p:nvPr/>
        </p:nvSpPr>
        <p:spPr bwMode="auto">
          <a:xfrm>
            <a:off x="2699792" y="2636912"/>
            <a:ext cx="1274763"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dirty="0" err="1"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*1600</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7652" name="Text Box 4"/>
          <p:cNvSpPr txBox="1">
            <a:spLocks noChangeArrowheads="1"/>
          </p:cNvSpPr>
          <p:nvPr/>
        </p:nvSpPr>
        <p:spPr bwMode="auto">
          <a:xfrm>
            <a:off x="4499992" y="2636912"/>
            <a:ext cx="1274763"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dirty="0" err="1"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*400</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18" name="表格 17"/>
          <p:cNvGraphicFramePr>
            <a:graphicFrameLocks noGrp="1"/>
          </p:cNvGraphicFramePr>
          <p:nvPr/>
        </p:nvGraphicFramePr>
        <p:xfrm>
          <a:off x="323528" y="4653136"/>
          <a:ext cx="5411470" cy="548640"/>
        </p:xfrm>
        <a:graphic>
          <a:graphicData uri="http://schemas.openxmlformats.org/drawingml/2006/table">
            <a:tbl>
              <a:tblPr/>
              <a:tblGrid>
                <a:gridCol w="1352550"/>
                <a:gridCol w="1352550"/>
                <a:gridCol w="1353185"/>
                <a:gridCol w="1353185"/>
              </a:tblGrid>
              <a:tr h="0">
                <a:tc>
                  <a:txBody>
                    <a:bodyPr/>
                    <a:lstStyle/>
                    <a:p>
                      <a:pPr algn="just">
                        <a:spcAft>
                          <a:spcPts val="0"/>
                        </a:spcAft>
                      </a:pPr>
                      <a:endParaRPr lang="en-US" sz="9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1.15*10</a:t>
                      </a:r>
                      <a:r>
                        <a:rPr lang="en-US" sz="900" kern="100" baseline="30000">
                          <a:latin typeface="Calibri"/>
                          <a:ea typeface="宋体"/>
                          <a:cs typeface="Times New Roman"/>
                        </a:rPr>
                        <a:t>11</a:t>
                      </a:r>
                      <a:r>
                        <a:rPr lang="en-US" sz="900" kern="100">
                          <a:latin typeface="Calibri"/>
                          <a:ea typeface="宋体"/>
                          <a:cs typeface="Times New Roman"/>
                        </a:rPr>
                        <a:t>*400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dirty="0">
                          <a:latin typeface="Calibri"/>
                          <a:ea typeface="宋体"/>
                          <a:cs typeface="Times New Roman"/>
                        </a:rPr>
                        <a:t>1.15*10</a:t>
                      </a:r>
                      <a:r>
                        <a:rPr lang="en-US" sz="900" kern="100" baseline="30000" dirty="0">
                          <a:latin typeface="Calibri"/>
                          <a:ea typeface="宋体"/>
                          <a:cs typeface="Times New Roman"/>
                        </a:rPr>
                        <a:t>11</a:t>
                      </a:r>
                      <a:r>
                        <a:rPr lang="en-US" sz="900" kern="100" dirty="0">
                          <a:latin typeface="Calibri"/>
                          <a:ea typeface="宋体"/>
                          <a:cs typeface="Times New Roman"/>
                        </a:rPr>
                        <a:t>*1600</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1.15*10</a:t>
                      </a:r>
                      <a:r>
                        <a:rPr lang="en-US" sz="900" kern="100" baseline="30000">
                          <a:latin typeface="Calibri"/>
                          <a:ea typeface="宋体"/>
                          <a:cs typeface="Times New Roman"/>
                        </a:rPr>
                        <a:t>11</a:t>
                      </a:r>
                      <a:r>
                        <a:rPr lang="en-US" sz="900" kern="100">
                          <a:latin typeface="Calibri"/>
                          <a:ea typeface="宋体"/>
                          <a:cs typeface="Times New Roman"/>
                        </a:rPr>
                        <a:t>*2808</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12</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0.01424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0.00141</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0.00045</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18.7440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2.21784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0.89563</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16</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22099.9</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3030.90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dirty="0">
                          <a:latin typeface="Calibri"/>
                          <a:ea typeface="宋体"/>
                          <a:cs typeface="Times New Roman"/>
                        </a:rPr>
                        <a:t>1276.52</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表格 18"/>
          <p:cNvGraphicFramePr>
            <a:graphicFrameLocks noGrp="1"/>
          </p:cNvGraphicFramePr>
          <p:nvPr/>
        </p:nvGraphicFramePr>
        <p:xfrm>
          <a:off x="323528" y="3645024"/>
          <a:ext cx="5411470" cy="548640"/>
        </p:xfrm>
        <a:graphic>
          <a:graphicData uri="http://schemas.openxmlformats.org/drawingml/2006/table">
            <a:tbl>
              <a:tblPr/>
              <a:tblGrid>
                <a:gridCol w="1352550"/>
                <a:gridCol w="1352550"/>
                <a:gridCol w="1353185"/>
                <a:gridCol w="1353185"/>
              </a:tblGrid>
              <a:tr h="0">
                <a:tc>
                  <a:txBody>
                    <a:bodyPr/>
                    <a:lstStyle/>
                    <a:p>
                      <a:pPr algn="just">
                        <a:spcAft>
                          <a:spcPts val="0"/>
                        </a:spcAft>
                      </a:pPr>
                      <a:endParaRPr lang="en-US" sz="9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1.15*10</a:t>
                      </a:r>
                      <a:r>
                        <a:rPr lang="en-US" sz="900" kern="100" baseline="30000">
                          <a:latin typeface="Calibri"/>
                          <a:ea typeface="宋体"/>
                          <a:cs typeface="Times New Roman"/>
                        </a:rPr>
                        <a:t>11</a:t>
                      </a:r>
                      <a:r>
                        <a:rPr lang="en-US" sz="900" kern="100">
                          <a:latin typeface="Calibri"/>
                          <a:ea typeface="宋体"/>
                          <a:cs typeface="Times New Roman"/>
                        </a:rPr>
                        <a:t>*400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1.15*10</a:t>
                      </a:r>
                      <a:r>
                        <a:rPr lang="en-US" sz="900" kern="100" baseline="30000">
                          <a:latin typeface="Calibri"/>
                          <a:ea typeface="宋体"/>
                          <a:cs typeface="Times New Roman"/>
                        </a:rPr>
                        <a:t>11</a:t>
                      </a:r>
                      <a:r>
                        <a:rPr lang="en-US" sz="900" kern="100">
                          <a:latin typeface="Calibri"/>
                          <a:ea typeface="宋体"/>
                          <a:cs typeface="Times New Roman"/>
                        </a:rPr>
                        <a:t>*1600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1.15*10</a:t>
                      </a:r>
                      <a:r>
                        <a:rPr lang="en-US" sz="900" kern="100" baseline="30000">
                          <a:latin typeface="Calibri"/>
                          <a:ea typeface="宋体"/>
                          <a:cs typeface="Times New Roman"/>
                        </a:rPr>
                        <a:t>11</a:t>
                      </a:r>
                      <a:r>
                        <a:rPr lang="en-US" sz="900" kern="100">
                          <a:latin typeface="Calibri"/>
                          <a:ea typeface="宋体"/>
                          <a:cs typeface="Times New Roman"/>
                        </a:rPr>
                        <a:t>*2808</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12</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0.00094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0.00051</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0.00030</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0.00198</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0.00154</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0.00138</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900" kern="100">
                          <a:latin typeface="Calibri"/>
                          <a:ea typeface="宋体"/>
                          <a:cs typeface="Times New Roman"/>
                        </a:rPr>
                        <a:t>10</a:t>
                      </a:r>
                      <a:r>
                        <a:rPr lang="en-US" sz="900" kern="100" baseline="30000">
                          <a:latin typeface="Calibri"/>
                          <a:ea typeface="宋体"/>
                          <a:cs typeface="Times New Roman"/>
                        </a:rPr>
                        <a:t>16</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0.00297</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kern="100">
                          <a:latin typeface="Calibri"/>
                          <a:ea typeface="宋体"/>
                          <a:cs typeface="Times New Roman"/>
                        </a:rPr>
                        <a:t>0.00243</a:t>
                      </a:r>
                      <a:endParaRPr lang="zh-CN" sz="105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Calibri"/>
                          <a:ea typeface="宋体"/>
                          <a:cs typeface="Times New Roman"/>
                        </a:rPr>
                        <a:t>0.00224</a:t>
                      </a:r>
                      <a:endParaRPr lang="zh-CN" sz="105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TextBox 19"/>
          <p:cNvSpPr txBox="1"/>
          <p:nvPr/>
        </p:nvSpPr>
        <p:spPr>
          <a:xfrm>
            <a:off x="251521" y="4221088"/>
            <a:ext cx="4752528" cy="430887"/>
          </a:xfrm>
          <a:prstGeom prst="rect">
            <a:avLst/>
          </a:prstGeom>
          <a:noFill/>
        </p:spPr>
        <p:txBody>
          <a:bodyPr wrap="square" rtlCol="0">
            <a:spAutoFit/>
          </a:bodyPr>
          <a:lstStyle/>
          <a:p>
            <a:r>
              <a:rPr lang="en-US" altLang="zh-CN" sz="1100" dirty="0" smtClean="0"/>
              <a:t>Loss duration obtained for varying mass A and total proton intensity </a:t>
            </a:r>
            <a:r>
              <a:rPr lang="en-US" altLang="zh-CN" sz="1100" dirty="0" err="1" smtClean="0"/>
              <a:t>N</a:t>
            </a:r>
            <a:r>
              <a:rPr lang="en-US" altLang="zh-CN" sz="1100" baseline="-25000" dirty="0" err="1" smtClean="0"/>
              <a:t>p</a:t>
            </a:r>
            <a:r>
              <a:rPr lang="en-US" altLang="zh-CN" sz="1100" dirty="0" smtClean="0"/>
              <a:t> in unit of second (B=8.33 T).</a:t>
            </a:r>
            <a:endParaRPr lang="zh-CN" altLang="en-US" sz="1100" dirty="0"/>
          </a:p>
        </p:txBody>
      </p:sp>
      <p:sp>
        <p:nvSpPr>
          <p:cNvPr id="21" name="TextBox 20"/>
          <p:cNvSpPr txBox="1"/>
          <p:nvPr/>
        </p:nvSpPr>
        <p:spPr>
          <a:xfrm>
            <a:off x="5940152" y="3212976"/>
            <a:ext cx="2376264" cy="2585323"/>
          </a:xfrm>
          <a:prstGeom prst="rect">
            <a:avLst/>
          </a:prstGeom>
          <a:noFill/>
        </p:spPr>
        <p:txBody>
          <a:bodyPr wrap="square" rtlCol="0">
            <a:spAutoFit/>
          </a:bodyPr>
          <a:lstStyle/>
          <a:p>
            <a:r>
              <a:rPr lang="en-US" altLang="zh-CN" dirty="0" smtClean="0"/>
              <a:t>The loss duration is almost independent of the material of the macro-particle. The total number of lost protons for a copper particle is smaller than that for an aluminum particle.</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579"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4580" name="Text Box 7"/>
          <p:cNvSpPr txBox="1">
            <a:spLocks noChangeArrowheads="1"/>
          </p:cNvSpPr>
          <p:nvPr/>
        </p:nvSpPr>
        <p:spPr bwMode="auto">
          <a:xfrm>
            <a:off x="3492500" y="260350"/>
            <a:ext cx="2525713" cy="457200"/>
          </a:xfrm>
          <a:prstGeom prst="rect">
            <a:avLst/>
          </a:prstGeom>
          <a:noFill/>
          <a:ln w="9525">
            <a:noFill/>
            <a:miter lim="800000"/>
            <a:headEnd/>
            <a:tailEnd/>
          </a:ln>
        </p:spPr>
        <p:txBody>
          <a:bodyPr wrap="none">
            <a:spAutoFit/>
          </a:bodyPr>
          <a:lstStyle/>
          <a:p>
            <a:r>
              <a:rPr lang="en-US" altLang="zh-CN" sz="2400"/>
              <a:t>Final conclusions</a:t>
            </a:r>
          </a:p>
        </p:txBody>
      </p:sp>
      <p:sp>
        <p:nvSpPr>
          <p:cNvPr id="24581" name="Text Box 8"/>
          <p:cNvSpPr txBox="1">
            <a:spLocks noChangeArrowheads="1"/>
          </p:cNvSpPr>
          <p:nvPr/>
        </p:nvSpPr>
        <p:spPr bwMode="auto">
          <a:xfrm>
            <a:off x="611560" y="1412776"/>
            <a:ext cx="7653337" cy="3693319"/>
          </a:xfrm>
          <a:prstGeom prst="rect">
            <a:avLst/>
          </a:prstGeom>
          <a:noFill/>
          <a:ln w="9525">
            <a:noFill/>
            <a:miter lim="800000"/>
            <a:headEnd/>
            <a:tailEnd/>
          </a:ln>
        </p:spPr>
        <p:txBody>
          <a:bodyPr>
            <a:spAutoFit/>
          </a:bodyPr>
          <a:lstStyle/>
          <a:p>
            <a:pPr lvl="0">
              <a:buFont typeface="Arial" pitchFamily="34" charset="0"/>
              <a:buChar char="•"/>
            </a:pPr>
            <a:r>
              <a:rPr lang="en-US" altLang="zh-CN" dirty="0" smtClean="0"/>
              <a:t>The time separation between first and second crossing is consistent with some beam observations of multiple successive events. However, the losses at the second crossing are always much lower than for the first crossing, which is different from actual observations. </a:t>
            </a:r>
          </a:p>
          <a:p>
            <a:pPr lvl="0">
              <a:buFont typeface="Arial" pitchFamily="34" charset="0"/>
              <a:buChar char="•"/>
            </a:pPr>
            <a:r>
              <a:rPr lang="en-US" altLang="zh-CN" dirty="0" smtClean="0"/>
              <a:t>The computed peak losses should be compared with the quench threshold which corresponds to about 10</a:t>
            </a:r>
            <a:r>
              <a:rPr lang="en-US" altLang="zh-CN" baseline="30000" dirty="0" smtClean="0"/>
              <a:t>7</a:t>
            </a:r>
            <a:r>
              <a:rPr lang="en-US" altLang="zh-CN" dirty="0" smtClean="0"/>
              <a:t> protons / second.</a:t>
            </a:r>
          </a:p>
          <a:p>
            <a:pPr lvl="0">
              <a:buFont typeface="Arial" pitchFamily="34" charset="0"/>
              <a:buChar char="•"/>
            </a:pPr>
            <a:r>
              <a:rPr lang="en-US" altLang="zh-CN" dirty="0" smtClean="0"/>
              <a:t>Effect of magnetic force on the macro-particle motion is weak and can be neglected, even for a field of 8.33 T.</a:t>
            </a:r>
          </a:p>
          <a:p>
            <a:pPr lvl="0">
              <a:buFont typeface="Arial" pitchFamily="34" charset="0"/>
              <a:buChar char="•"/>
            </a:pPr>
            <a:r>
              <a:rPr lang="en-US" altLang="zh-CN" dirty="0" smtClean="0"/>
              <a:t>The loss duration and the number of lost protons decrease with higher total beam intensity; the losses roughly in inverse proportion.</a:t>
            </a:r>
          </a:p>
          <a:p>
            <a:pPr lvl="0">
              <a:buFont typeface="Arial" pitchFamily="34" charset="0"/>
              <a:buChar char="•"/>
            </a:pPr>
            <a:r>
              <a:rPr lang="en-US" altLang="zh-CN" dirty="0" smtClean="0"/>
              <a:t>Increasing the beam size by a factor of 5 reduces the total proton loss by about a factor of 3. This might be part of the explanation why events have not been important at LHC injection.</a:t>
            </a:r>
            <a:endParaRPr lang="zh-CN" altLang="zh-CN" dirty="0"/>
          </a:p>
        </p:txBody>
      </p:sp>
      <p:sp>
        <p:nvSpPr>
          <p:cNvPr id="9" name="TextBox 8"/>
          <p:cNvSpPr txBox="1"/>
          <p:nvPr/>
        </p:nvSpPr>
        <p:spPr>
          <a:xfrm>
            <a:off x="1907704" y="5301208"/>
            <a:ext cx="5904656" cy="1200329"/>
          </a:xfrm>
          <a:prstGeom prst="rect">
            <a:avLst/>
          </a:prstGeom>
          <a:noFill/>
        </p:spPr>
        <p:txBody>
          <a:bodyPr wrap="square" rtlCol="0">
            <a:spAutoFit/>
          </a:bodyPr>
          <a:lstStyle/>
          <a:p>
            <a:r>
              <a:rPr lang="en-US" altLang="zh-CN" dirty="0" smtClean="0"/>
              <a:t>Future work may extend this discussion to some other materials and to other macro-particle shapes, e.g. to needle-like objects. </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323850" y="2205038"/>
            <a:ext cx="8229600" cy="1143000"/>
          </a:xfrm>
        </p:spPr>
        <p:txBody>
          <a:bodyPr/>
          <a:lstStyle/>
          <a:p>
            <a:r>
              <a:rPr lang="en-US" altLang="zh-CN" sz="4800" smtClean="0">
                <a:latin typeface="Arial" charset="0"/>
                <a:cs typeface="Arial" charset="0"/>
              </a:rPr>
              <a:t>The end</a:t>
            </a:r>
          </a:p>
        </p:txBody>
      </p:sp>
      <p:sp>
        <p:nvSpPr>
          <p:cNvPr id="25602" name="Rectangle 3"/>
          <p:cNvSpPr>
            <a:spLocks noGrp="1"/>
          </p:cNvSpPr>
          <p:nvPr>
            <p:ph type="body" idx="1"/>
          </p:nvPr>
        </p:nvSpPr>
        <p:spPr>
          <a:xfrm>
            <a:off x="1619250" y="3500438"/>
            <a:ext cx="5699125" cy="2265362"/>
          </a:xfrm>
        </p:spPr>
        <p:txBody>
          <a:bodyPr/>
          <a:lstStyle/>
          <a:p>
            <a:pPr algn="ctr">
              <a:buFont typeface="Arial" charset="0"/>
              <a:buNone/>
            </a:pPr>
            <a:r>
              <a:rPr lang="en-US" altLang="zh-CN" smtClean="0">
                <a:latin typeface="Arial" charset="0"/>
                <a:cs typeface="Arial"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idx="4294967295"/>
          </p:nvPr>
        </p:nvSpPr>
        <p:spPr>
          <a:xfrm>
            <a:off x="0" y="1772816"/>
            <a:ext cx="5905500" cy="908050"/>
          </a:xfrm>
        </p:spPr>
        <p:txBody>
          <a:bodyPr/>
          <a:lstStyle/>
          <a:p>
            <a:pPr algn="l" eaLnBrk="1" hangingPunct="1"/>
            <a:r>
              <a:rPr lang="en-US" altLang="zh-CN" sz="2400" dirty="0" smtClean="0">
                <a:latin typeface="Arial" charset="0"/>
                <a:cs typeface="Arial" charset="0"/>
              </a:rPr>
              <a:t>Equation of motion</a:t>
            </a:r>
          </a:p>
        </p:txBody>
      </p:sp>
      <p:pic>
        <p:nvPicPr>
          <p:cNvPr id="15362"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364"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5365" name="标题 1"/>
          <p:cNvSpPr txBox="1">
            <a:spLocks/>
          </p:cNvSpPr>
          <p:nvPr/>
        </p:nvSpPr>
        <p:spPr bwMode="auto">
          <a:xfrm>
            <a:off x="0" y="3212976"/>
            <a:ext cx="6553200" cy="909637"/>
          </a:xfrm>
          <a:prstGeom prst="rect">
            <a:avLst/>
          </a:prstGeom>
          <a:noFill/>
          <a:ln w="9525">
            <a:noFill/>
            <a:miter lim="800000"/>
            <a:headEnd/>
            <a:tailEnd/>
          </a:ln>
        </p:spPr>
        <p:txBody>
          <a:bodyPr anchor="ctr"/>
          <a:lstStyle/>
          <a:p>
            <a:r>
              <a:rPr lang="en-US" altLang="zh-CN" sz="2400" dirty="0">
                <a:cs typeface="Arial" charset="0"/>
              </a:rPr>
              <a:t>Parameters </a:t>
            </a:r>
            <a:endParaRPr lang="zh-CN" altLang="en-US" sz="2400" dirty="0">
              <a:cs typeface="Arial" charset="0"/>
            </a:endParaRPr>
          </a:p>
        </p:txBody>
      </p:sp>
      <p:sp>
        <p:nvSpPr>
          <p:cNvPr id="15366" name="Text Box 7"/>
          <p:cNvSpPr txBox="1">
            <a:spLocks noChangeArrowheads="1"/>
          </p:cNvSpPr>
          <p:nvPr/>
        </p:nvSpPr>
        <p:spPr bwMode="auto">
          <a:xfrm>
            <a:off x="3563888" y="260648"/>
            <a:ext cx="1862137" cy="457200"/>
          </a:xfrm>
          <a:prstGeom prst="rect">
            <a:avLst/>
          </a:prstGeom>
          <a:noFill/>
          <a:ln w="9525">
            <a:noFill/>
            <a:miter lim="800000"/>
            <a:headEnd/>
            <a:tailEnd/>
          </a:ln>
        </p:spPr>
        <p:txBody>
          <a:bodyPr wrap="none">
            <a:spAutoFit/>
          </a:bodyPr>
          <a:lstStyle/>
          <a:p>
            <a:r>
              <a:rPr lang="en-US" altLang="zh-CN" sz="2400" dirty="0"/>
              <a:t>Introduction </a:t>
            </a:r>
          </a:p>
        </p:txBody>
      </p:sp>
      <p:sp>
        <p:nvSpPr>
          <p:cNvPr id="15367" name="Text Box 8"/>
          <p:cNvSpPr txBox="1">
            <a:spLocks noChangeArrowheads="1"/>
          </p:cNvSpPr>
          <p:nvPr/>
        </p:nvSpPr>
        <p:spPr bwMode="auto">
          <a:xfrm>
            <a:off x="0" y="980728"/>
            <a:ext cx="3694113" cy="457200"/>
          </a:xfrm>
          <a:prstGeom prst="rect">
            <a:avLst/>
          </a:prstGeom>
          <a:noFill/>
          <a:ln w="9525">
            <a:noFill/>
            <a:miter lim="800000"/>
            <a:headEnd/>
            <a:tailEnd/>
          </a:ln>
        </p:spPr>
        <p:txBody>
          <a:bodyPr wrap="none">
            <a:spAutoFit/>
          </a:bodyPr>
          <a:lstStyle/>
          <a:p>
            <a:r>
              <a:rPr lang="en-US" altLang="zh-CN" sz="2400" dirty="0"/>
              <a:t>The purpose of simulation</a:t>
            </a:r>
          </a:p>
        </p:txBody>
      </p:sp>
      <p:sp>
        <p:nvSpPr>
          <p:cNvPr id="15368" name="Text Box 9"/>
          <p:cNvSpPr txBox="1">
            <a:spLocks noChangeArrowheads="1"/>
          </p:cNvSpPr>
          <p:nvPr/>
        </p:nvSpPr>
        <p:spPr bwMode="auto">
          <a:xfrm>
            <a:off x="0" y="1412776"/>
            <a:ext cx="8379217" cy="646331"/>
          </a:xfrm>
          <a:prstGeom prst="rect">
            <a:avLst/>
          </a:prstGeom>
          <a:noFill/>
          <a:ln w="9525">
            <a:noFill/>
            <a:miter lim="800000"/>
            <a:headEnd/>
            <a:tailEnd/>
          </a:ln>
        </p:spPr>
        <p:txBody>
          <a:bodyPr wrap="none">
            <a:spAutoFit/>
          </a:bodyPr>
          <a:lstStyle/>
          <a:p>
            <a:r>
              <a:rPr lang="en-US" altLang="zh-CN" dirty="0"/>
              <a:t>Study the influence of magnetic field/mass of particle/number of protons in the </a:t>
            </a:r>
          </a:p>
          <a:p>
            <a:r>
              <a:rPr lang="en-US" altLang="zh-CN" dirty="0"/>
              <a:t>beam on the particle </a:t>
            </a:r>
            <a:r>
              <a:rPr lang="en-US" altLang="zh-CN" dirty="0" smtClean="0"/>
              <a:t>trajectory/beam </a:t>
            </a:r>
            <a:r>
              <a:rPr lang="en-US" altLang="zh-CN" dirty="0"/>
              <a:t>loss </a:t>
            </a:r>
            <a:r>
              <a:rPr lang="en-US" altLang="zh-CN" dirty="0" smtClean="0"/>
              <a:t>rate/loss duration/total </a:t>
            </a:r>
            <a:r>
              <a:rPr lang="en-US" altLang="zh-CN" dirty="0"/>
              <a:t>lost protons.</a:t>
            </a:r>
          </a:p>
        </p:txBody>
      </p:sp>
      <p:sp>
        <p:nvSpPr>
          <p:cNvPr id="15369" name="Text Box 11"/>
          <p:cNvSpPr txBox="1">
            <a:spLocks noChangeArrowheads="1"/>
          </p:cNvSpPr>
          <p:nvPr/>
        </p:nvSpPr>
        <p:spPr bwMode="auto">
          <a:xfrm>
            <a:off x="376238" y="2859088"/>
            <a:ext cx="184150" cy="366712"/>
          </a:xfrm>
          <a:prstGeom prst="rect">
            <a:avLst/>
          </a:prstGeom>
          <a:noFill/>
          <a:ln w="9525">
            <a:noFill/>
            <a:miter lim="800000"/>
            <a:headEnd/>
            <a:tailEnd/>
          </a:ln>
        </p:spPr>
        <p:txBody>
          <a:bodyPr wrap="none">
            <a:spAutoFit/>
          </a:bodyPr>
          <a:lstStyle/>
          <a:p>
            <a:endParaRPr lang="zh-CN" altLang="en-US"/>
          </a:p>
        </p:txBody>
      </p:sp>
      <p:graphicFrame>
        <p:nvGraphicFramePr>
          <p:cNvPr id="20801" name="Group 321"/>
          <p:cNvGraphicFramePr>
            <a:graphicFrameLocks noGrp="1"/>
          </p:cNvGraphicFramePr>
          <p:nvPr/>
        </p:nvGraphicFramePr>
        <p:xfrm>
          <a:off x="179512" y="4077072"/>
          <a:ext cx="3816350" cy="2057400"/>
        </p:xfrm>
        <a:graphic>
          <a:graphicData uri="http://schemas.openxmlformats.org/drawingml/2006/table">
            <a:tbl>
              <a:tblPr/>
              <a:tblGrid>
                <a:gridCol w="1908175"/>
                <a:gridCol w="1908175"/>
              </a:tblGrid>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Mass of macro-particle</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A=10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12</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13</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14</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15</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16</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(unit: 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p</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Initial position of in x-axis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X</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0</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=0.0001 m</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Mass of photon</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p</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=1.6726*10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-27 </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kg</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Magnetic field</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B=8.33 T</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Radius of the vacuum chamber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b=0.02 m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Circumference of the storage ring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C=26658.8832 m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0802" name="Group 322"/>
          <p:cNvGraphicFramePr>
            <a:graphicFrameLocks noGrp="1"/>
          </p:cNvGraphicFramePr>
          <p:nvPr/>
        </p:nvGraphicFramePr>
        <p:xfrm>
          <a:off x="4211960" y="4077072"/>
          <a:ext cx="4464050" cy="2623820"/>
        </p:xfrm>
        <a:graphic>
          <a:graphicData uri="http://schemas.openxmlformats.org/drawingml/2006/table">
            <a:tbl>
              <a:tblPr/>
              <a:tblGrid>
                <a:gridCol w="2232025"/>
                <a:gridCol w="2232025"/>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Total number of protons in the beam (protons/beam)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N</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p</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0.9*10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11</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*25(low, early commissioning)</a:t>
                      </a:r>
                      <a:endParaRPr kumimoji="0" lang="en-US" altLang="zh-CN" sz="1000" b="0" i="0" u="none" strike="noStrike" cap="none" normalizeH="0" baseline="0" dirty="0" smtClean="0">
                        <a:ln>
                          <a:noFill/>
                        </a:ln>
                        <a:solidFill>
                          <a:schemeClr val="tx1"/>
                        </a:solidFill>
                        <a:effectLst/>
                        <a:latin typeface="Arial"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N</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p</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=1.15*10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11</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*2808(high, nominal LHC)</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rms beam size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σ</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=0.0003 m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The classical proton radius</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r</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p</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=1.5*10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-18 </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m</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charset="-122"/>
                          <a:cs typeface="Times New Roman" pitchFamily="18" charset="0"/>
                        </a:rPr>
                        <a:t>Properties of aluminum</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A</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atom</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=27; </a:t>
                      </a: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Z</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atom</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=13; ρ=2700 kg/m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3</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a:t>
                      </a:r>
                      <a:endParaRPr kumimoji="0" lang="en-US" altLang="zh-CN" sz="1000" b="0" i="0" u="none" strike="noStrike" cap="none" normalizeH="0" baseline="0" dirty="0" smtClean="0">
                        <a:ln>
                          <a:noFill/>
                        </a:ln>
                        <a:solidFill>
                          <a:schemeClr val="tx1"/>
                        </a:solidFill>
                        <a:effectLst/>
                        <a:latin typeface="Arial"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Nuclear interaction cross section=0.420*10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-28</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2</a:t>
                      </a:r>
                      <a:endParaRPr kumimoji="0" lang="en-US" altLang="zh-CN" sz="1800" b="0" i="0" u="none" strike="noStrike" cap="none" normalizeH="0" baseline="3000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Properties of copper</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A</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atom</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=64; </a:t>
                      </a:r>
                      <a:r>
                        <a:rPr kumimoji="0" lang="en-US" altLang="zh-CN" sz="1100" b="0" i="0" u="none" strike="noStrike" cap="none" normalizeH="0" baseline="0" dirty="0" err="1" smtClean="0">
                          <a:ln>
                            <a:noFill/>
                          </a:ln>
                          <a:solidFill>
                            <a:schemeClr val="tx1"/>
                          </a:solidFill>
                          <a:effectLst/>
                          <a:latin typeface="Calibri" pitchFamily="34" charset="0"/>
                          <a:ea typeface="宋体" charset="-122"/>
                          <a:cs typeface="Times New Roman" pitchFamily="18" charset="0"/>
                        </a:rPr>
                        <a:t>Z</a:t>
                      </a:r>
                      <a:r>
                        <a:rPr kumimoji="0" lang="en-US" altLang="zh-CN" sz="1100" b="0" i="0" u="none" strike="noStrike" cap="none" normalizeH="0" baseline="-30000" dirty="0" err="1" smtClean="0">
                          <a:ln>
                            <a:noFill/>
                          </a:ln>
                          <a:solidFill>
                            <a:schemeClr val="tx1"/>
                          </a:solidFill>
                          <a:effectLst/>
                          <a:latin typeface="Calibri" pitchFamily="34" charset="0"/>
                          <a:ea typeface="宋体" charset="-122"/>
                          <a:cs typeface="Times New Roman" pitchFamily="18" charset="0"/>
                        </a:rPr>
                        <a:t>atom</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=29; ρ=9000 kg/m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3</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a:t>
                      </a:r>
                      <a:endParaRPr kumimoji="0" lang="en-US" altLang="zh-CN" sz="1000" b="0" i="0" u="none" strike="noStrike" cap="none" normalizeH="0" baseline="0" dirty="0" smtClean="0">
                        <a:ln>
                          <a:noFill/>
                        </a:ln>
                        <a:solidFill>
                          <a:schemeClr val="tx1"/>
                        </a:solidFill>
                        <a:effectLst/>
                        <a:latin typeface="Arial"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Nuclear interaction cross section=0.553*10</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-28</a:t>
                      </a:r>
                      <a:r>
                        <a:rPr kumimoji="0" lang="en-US" altLang="zh-CN" sz="1100" b="0" i="0" u="none" strike="noStrike" cap="none" normalizeH="0" baseline="0" dirty="0" smtClean="0">
                          <a:ln>
                            <a:noFill/>
                          </a:ln>
                          <a:solidFill>
                            <a:schemeClr val="tx1"/>
                          </a:solidFill>
                          <a:effectLst/>
                          <a:latin typeface="Calibri" pitchFamily="34" charset="0"/>
                          <a:ea typeface="宋体" charset="-122"/>
                          <a:cs typeface="Times New Roman" pitchFamily="18" charset="0"/>
                        </a:rPr>
                        <a:t> m</a:t>
                      </a:r>
                      <a:r>
                        <a:rPr kumimoji="0" lang="en-US" altLang="zh-CN" sz="1100" b="0" i="0" u="none" strike="noStrike" cap="none" normalizeH="0" baseline="30000" dirty="0" smtClean="0">
                          <a:ln>
                            <a:noFill/>
                          </a:ln>
                          <a:solidFill>
                            <a:schemeClr val="tx1"/>
                          </a:solidFill>
                          <a:effectLst/>
                          <a:latin typeface="Calibri" pitchFamily="34" charset="0"/>
                          <a:ea typeface="宋体" charset="-122"/>
                          <a:cs typeface="Times New Roman" pitchFamily="18" charset="0"/>
                        </a:rPr>
                        <a:t>2</a:t>
                      </a:r>
                      <a:endParaRPr kumimoji="0" lang="en-US" altLang="zh-CN" sz="1800" b="0" i="0" u="none" strike="noStrike" cap="none" normalizeH="0" baseline="3000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2492896"/>
            <a:ext cx="2276475" cy="447675"/>
          </a:xfrm>
          <a:prstGeom prst="rect">
            <a:avLst/>
          </a:prstGeom>
          <a:noFill/>
        </p:spPr>
      </p:pic>
      <p:sp>
        <p:nvSpPr>
          <p:cNvPr id="11267"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26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15816" y="2564904"/>
            <a:ext cx="1333500" cy="485775"/>
          </a:xfrm>
          <a:prstGeom prst="rect">
            <a:avLst/>
          </a:prstGeom>
          <a:noFill/>
        </p:spPr>
      </p:pic>
      <p:sp>
        <p:nvSpPr>
          <p:cNvPr id="11270" name="Rectangle 6"/>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12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2708920"/>
            <a:ext cx="514350" cy="180975"/>
          </a:xfrm>
          <a:prstGeom prst="rect">
            <a:avLst/>
          </a:prstGeom>
          <a:noFill/>
        </p:spPr>
      </p:pic>
      <p:pic>
        <p:nvPicPr>
          <p:cNvPr id="1127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08104" y="2636912"/>
            <a:ext cx="216024" cy="298319"/>
          </a:xfrm>
          <a:prstGeom prst="rect">
            <a:avLst/>
          </a:prstGeom>
          <a:noFill/>
        </p:spPr>
      </p:pic>
      <p:sp>
        <p:nvSpPr>
          <p:cNvPr id="112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274" name="Rectangle 10"/>
          <p:cNvSpPr>
            <a:spLocks noChangeArrowheads="1"/>
          </p:cNvSpPr>
          <p:nvPr/>
        </p:nvSpPr>
        <p:spPr bwMode="auto">
          <a:xfrm>
            <a:off x="827584" y="2638725"/>
            <a:ext cx="9144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smtClean="0">
                <a:latin typeface="Cambria Math" pitchFamily="18" charset="0"/>
                <a:ea typeface="宋体" pitchFamily="2" charset="-122"/>
                <a:cs typeface="Times New Roman" pitchFamily="18" charset="0"/>
              </a:rPr>
              <a:t>-</a:t>
            </a:r>
            <a:r>
              <a:rPr kumimoji="0" lang="en-US" altLang="zh-CN" sz="1100" b="0" i="0" u="none" strike="noStrike" cap="none" normalizeH="0" baseline="0" dirty="0" smtClean="0">
                <a:ln>
                  <a:noFill/>
                </a:ln>
                <a:solidFill>
                  <a:schemeClr val="tx1"/>
                </a:solidFill>
                <a:effectLst/>
                <a:latin typeface="Cambria Math" pitchFamily="18" charset="0"/>
                <a:ea typeface="宋体" pitchFamily="2" charset="-122"/>
                <a:cs typeface="Times New Roman" pitchFamily="18" charset="0"/>
              </a:rPr>
              <a:t>g</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275" name="Rectangle 11"/>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2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27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12160" y="2635002"/>
            <a:ext cx="1400175" cy="361950"/>
          </a:xfrm>
          <a:prstGeom prst="rect">
            <a:avLst/>
          </a:prstGeom>
          <a:noFill/>
        </p:spPr>
      </p:pic>
      <p:sp>
        <p:nvSpPr>
          <p:cNvPr id="11278" name="Rectangle 14"/>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28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287" name="Rectangle 23"/>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1294" name="Picture 30"/>
          <p:cNvPicPr>
            <a:picLocks noChangeAspect="1" noChangeArrowheads="1"/>
          </p:cNvPicPr>
          <p:nvPr/>
        </p:nvPicPr>
        <p:blipFill>
          <a:blip r:embed="rId8" cstate="print"/>
          <a:srcRect/>
          <a:stretch>
            <a:fillRect/>
          </a:stretch>
        </p:blipFill>
        <p:spPr bwMode="auto">
          <a:xfrm>
            <a:off x="2051720" y="3212976"/>
            <a:ext cx="48387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387"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6388" name="Text Box 9"/>
          <p:cNvSpPr txBox="1">
            <a:spLocks noChangeArrowheads="1"/>
          </p:cNvSpPr>
          <p:nvPr/>
        </p:nvSpPr>
        <p:spPr bwMode="auto">
          <a:xfrm>
            <a:off x="2555875" y="260350"/>
            <a:ext cx="3592650" cy="461665"/>
          </a:xfrm>
          <a:prstGeom prst="rect">
            <a:avLst/>
          </a:prstGeom>
          <a:noFill/>
          <a:ln w="9525">
            <a:noFill/>
            <a:miter lim="800000"/>
            <a:headEnd/>
            <a:tailEnd/>
          </a:ln>
        </p:spPr>
        <p:txBody>
          <a:bodyPr wrap="none">
            <a:spAutoFit/>
          </a:bodyPr>
          <a:lstStyle/>
          <a:p>
            <a:r>
              <a:rPr lang="en-US" altLang="zh-CN" sz="2400" dirty="0" smtClean="0"/>
              <a:t>Aluminum </a:t>
            </a:r>
            <a:r>
              <a:rPr lang="en-US" altLang="zh-CN" sz="2400" dirty="0"/>
              <a:t>Macro-particle</a:t>
            </a:r>
          </a:p>
        </p:txBody>
      </p:sp>
      <p:sp>
        <p:nvSpPr>
          <p:cNvPr id="16389" name="Text Box 10"/>
          <p:cNvSpPr txBox="1">
            <a:spLocks noChangeArrowheads="1"/>
          </p:cNvSpPr>
          <p:nvPr/>
        </p:nvSpPr>
        <p:spPr bwMode="auto">
          <a:xfrm>
            <a:off x="231775" y="1130300"/>
            <a:ext cx="184150" cy="366713"/>
          </a:xfrm>
          <a:prstGeom prst="rect">
            <a:avLst/>
          </a:prstGeom>
          <a:noFill/>
          <a:ln w="9525">
            <a:noFill/>
            <a:miter lim="800000"/>
            <a:headEnd/>
            <a:tailEnd/>
          </a:ln>
        </p:spPr>
        <p:txBody>
          <a:bodyPr wrap="none">
            <a:spAutoFit/>
          </a:bodyPr>
          <a:lstStyle/>
          <a:p>
            <a:endParaRPr lang="zh-CN" altLang="en-US"/>
          </a:p>
        </p:txBody>
      </p:sp>
      <p:sp>
        <p:nvSpPr>
          <p:cNvPr id="16390" name="Text Box 11"/>
          <p:cNvSpPr txBox="1">
            <a:spLocks noChangeArrowheads="1"/>
          </p:cNvSpPr>
          <p:nvPr/>
        </p:nvSpPr>
        <p:spPr bwMode="auto">
          <a:xfrm>
            <a:off x="179388" y="1125538"/>
            <a:ext cx="7281289" cy="646331"/>
          </a:xfrm>
          <a:prstGeom prst="rect">
            <a:avLst/>
          </a:prstGeom>
          <a:noFill/>
          <a:ln w="9525">
            <a:noFill/>
            <a:miter lim="800000"/>
            <a:headEnd/>
            <a:tailEnd/>
          </a:ln>
        </p:spPr>
        <p:txBody>
          <a:bodyPr wrap="none">
            <a:spAutoFit/>
          </a:bodyPr>
          <a:lstStyle/>
          <a:p>
            <a:r>
              <a:rPr lang="en-US" altLang="zh-CN" dirty="0"/>
              <a:t>Influence of magnetic field on particle trajectory. </a:t>
            </a:r>
            <a:r>
              <a:rPr lang="en-US" altLang="zh-CN" dirty="0" err="1"/>
              <a:t>Np</a:t>
            </a:r>
            <a:r>
              <a:rPr lang="en-US" altLang="zh-CN" dirty="0"/>
              <a:t>=0.9*10</a:t>
            </a:r>
            <a:r>
              <a:rPr lang="en-US" altLang="zh-CN" baseline="30000" dirty="0"/>
              <a:t>11</a:t>
            </a:r>
            <a:r>
              <a:rPr lang="en-US" altLang="zh-CN" dirty="0"/>
              <a:t>*25</a:t>
            </a:r>
          </a:p>
          <a:p>
            <a:r>
              <a:rPr lang="en-US" altLang="zh-CN" dirty="0"/>
              <a:t>A equals to 10</a:t>
            </a:r>
            <a:r>
              <a:rPr lang="en-US" altLang="zh-CN" baseline="30000" dirty="0"/>
              <a:t>12</a:t>
            </a:r>
            <a:r>
              <a:rPr lang="en-US" altLang="zh-CN" dirty="0"/>
              <a:t>~10</a:t>
            </a:r>
            <a:r>
              <a:rPr lang="en-US" altLang="zh-CN" baseline="30000" dirty="0"/>
              <a:t>15</a:t>
            </a:r>
            <a:r>
              <a:rPr lang="en-US" altLang="zh-CN" dirty="0"/>
              <a:t>, B equals to </a:t>
            </a:r>
            <a:r>
              <a:rPr lang="en-US" altLang="zh-CN" dirty="0" smtClean="0"/>
              <a:t>0 T</a:t>
            </a:r>
            <a:r>
              <a:rPr lang="en-US" altLang="zh-CN" dirty="0"/>
              <a:t>, </a:t>
            </a:r>
            <a:r>
              <a:rPr lang="en-US" altLang="zh-CN" dirty="0" smtClean="0"/>
              <a:t>8.33 T </a:t>
            </a:r>
            <a:r>
              <a:rPr lang="en-US" altLang="zh-CN" dirty="0"/>
              <a:t>and </a:t>
            </a:r>
            <a:r>
              <a:rPr lang="en-US" altLang="zh-CN" dirty="0" smtClean="0"/>
              <a:t>80 T </a:t>
            </a:r>
            <a:r>
              <a:rPr lang="en-US" altLang="zh-CN" sz="1200" dirty="0"/>
              <a:t>(Blue, red and green)</a:t>
            </a:r>
          </a:p>
        </p:txBody>
      </p:sp>
      <p:sp>
        <p:nvSpPr>
          <p:cNvPr id="16392" name="Text Box 22"/>
          <p:cNvSpPr txBox="1">
            <a:spLocks noChangeArrowheads="1"/>
          </p:cNvSpPr>
          <p:nvPr/>
        </p:nvSpPr>
        <p:spPr bwMode="auto">
          <a:xfrm>
            <a:off x="107504" y="4221088"/>
            <a:ext cx="8012112" cy="1477328"/>
          </a:xfrm>
          <a:prstGeom prst="rect">
            <a:avLst/>
          </a:prstGeom>
          <a:noFill/>
          <a:ln w="9525">
            <a:noFill/>
            <a:miter lim="800000"/>
            <a:headEnd/>
            <a:tailEnd/>
          </a:ln>
        </p:spPr>
        <p:txBody>
          <a:bodyPr>
            <a:spAutoFit/>
          </a:bodyPr>
          <a:lstStyle/>
          <a:p>
            <a:pPr lvl="0"/>
            <a:r>
              <a:rPr lang="en-US" altLang="zh-CN" dirty="0" smtClean="0"/>
              <a:t>The X-Y trajectory gets close to the Y-axis as the mass of particle decreases and the magnetic field intensity is increased. The strong magnetic field may result in a cyclotron oscillation of the particle. The period of this oscillation is reduced for increasing magnetic field and smaller particle mass.</a:t>
            </a:r>
            <a:endParaRPr lang="zh-CN" altLang="zh-CN" dirty="0" smtClean="0"/>
          </a:p>
          <a:p>
            <a:endParaRPr lang="zh-CN" altLang="en-US" dirty="0"/>
          </a:p>
        </p:txBody>
      </p:sp>
      <p:pic>
        <p:nvPicPr>
          <p:cNvPr id="11" name="图片 10"/>
          <p:cNvPicPr>
            <a:picLocks noChangeAspect="1"/>
          </p:cNvPicPr>
          <p:nvPr/>
        </p:nvPicPr>
        <p:blipFill>
          <a:blip r:embed="rId3" cstate="print"/>
          <a:srcRect/>
          <a:stretch>
            <a:fillRect/>
          </a:stretch>
        </p:blipFill>
        <p:spPr bwMode="auto">
          <a:xfrm>
            <a:off x="2123728" y="2132856"/>
            <a:ext cx="1875869" cy="1512168"/>
          </a:xfrm>
          <a:prstGeom prst="rect">
            <a:avLst/>
          </a:prstGeom>
          <a:noFill/>
          <a:ln w="9525">
            <a:noFill/>
            <a:miter lim="800000"/>
            <a:headEnd/>
            <a:tailEnd/>
          </a:ln>
        </p:spPr>
      </p:pic>
      <p:pic>
        <p:nvPicPr>
          <p:cNvPr id="12" name="图片 11"/>
          <p:cNvPicPr>
            <a:picLocks noChangeAspect="1"/>
          </p:cNvPicPr>
          <p:nvPr/>
        </p:nvPicPr>
        <p:blipFill>
          <a:blip r:embed="rId4" cstate="print"/>
          <a:srcRect/>
          <a:stretch>
            <a:fillRect/>
          </a:stretch>
        </p:blipFill>
        <p:spPr bwMode="auto">
          <a:xfrm>
            <a:off x="4067944" y="2132856"/>
            <a:ext cx="1875869" cy="1512168"/>
          </a:xfrm>
          <a:prstGeom prst="rect">
            <a:avLst/>
          </a:prstGeom>
          <a:noFill/>
          <a:ln w="9525">
            <a:noFill/>
            <a:miter lim="800000"/>
            <a:headEnd/>
            <a:tailEnd/>
          </a:ln>
        </p:spPr>
      </p:pic>
      <p:pic>
        <p:nvPicPr>
          <p:cNvPr id="13" name="图片 12"/>
          <p:cNvPicPr>
            <a:picLocks noChangeAspect="1"/>
          </p:cNvPicPr>
          <p:nvPr/>
        </p:nvPicPr>
        <p:blipFill>
          <a:blip r:embed="rId5" cstate="print"/>
          <a:srcRect/>
          <a:stretch>
            <a:fillRect/>
          </a:stretch>
        </p:blipFill>
        <p:spPr bwMode="auto">
          <a:xfrm>
            <a:off x="179512" y="2132856"/>
            <a:ext cx="1875869" cy="1512168"/>
          </a:xfrm>
          <a:prstGeom prst="rect">
            <a:avLst/>
          </a:prstGeom>
          <a:noFill/>
          <a:ln w="9525">
            <a:noFill/>
            <a:miter lim="800000"/>
            <a:headEnd/>
            <a:tailEnd/>
          </a:ln>
        </p:spPr>
      </p:pic>
      <p:pic>
        <p:nvPicPr>
          <p:cNvPr id="14" name="图片 13"/>
          <p:cNvPicPr>
            <a:picLocks noChangeAspect="1"/>
          </p:cNvPicPr>
          <p:nvPr/>
        </p:nvPicPr>
        <p:blipFill>
          <a:blip r:embed="rId6" cstate="print"/>
          <a:srcRect/>
          <a:stretch>
            <a:fillRect/>
          </a:stretch>
        </p:blipFill>
        <p:spPr bwMode="auto">
          <a:xfrm>
            <a:off x="6012160" y="2132856"/>
            <a:ext cx="1875869" cy="1512168"/>
          </a:xfrm>
          <a:prstGeom prst="rect">
            <a:avLst/>
          </a:prstGeom>
          <a:noFill/>
          <a:ln w="9525">
            <a:noFill/>
            <a:miter lim="800000"/>
            <a:headEnd/>
            <a:tailEnd/>
          </a:ln>
        </p:spPr>
      </p:pic>
      <p:sp>
        <p:nvSpPr>
          <p:cNvPr id="10241" name="Text Box 1"/>
          <p:cNvSpPr txBox="1">
            <a:spLocks noChangeArrowheads="1"/>
          </p:cNvSpPr>
          <p:nvPr/>
        </p:nvSpPr>
        <p:spPr bwMode="auto">
          <a:xfrm>
            <a:off x="1123926" y="2564904"/>
            <a:ext cx="639762" cy="29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12</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42" name="Text Box 2"/>
          <p:cNvSpPr txBox="1">
            <a:spLocks noChangeArrowheads="1"/>
          </p:cNvSpPr>
          <p:nvPr/>
        </p:nvSpPr>
        <p:spPr bwMode="auto">
          <a:xfrm>
            <a:off x="3068142" y="2564904"/>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13</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43" name="Text Box 3"/>
          <p:cNvSpPr txBox="1">
            <a:spLocks noChangeArrowheads="1"/>
          </p:cNvSpPr>
          <p:nvPr/>
        </p:nvSpPr>
        <p:spPr bwMode="auto">
          <a:xfrm>
            <a:off x="5084366" y="2564904"/>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44" name="Text Box 4"/>
          <p:cNvSpPr txBox="1">
            <a:spLocks noChangeArrowheads="1"/>
          </p:cNvSpPr>
          <p:nvPr/>
        </p:nvSpPr>
        <p:spPr bwMode="auto">
          <a:xfrm>
            <a:off x="7100590" y="2564904"/>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15</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411"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7412"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sp>
        <p:nvSpPr>
          <p:cNvPr id="17413" name="Rectangle 6"/>
          <p:cNvSpPr>
            <a:spLocks noChangeArrowheads="1"/>
          </p:cNvSpPr>
          <p:nvPr/>
        </p:nvSpPr>
        <p:spPr bwMode="auto">
          <a:xfrm>
            <a:off x="179388" y="1125538"/>
            <a:ext cx="7920037" cy="641350"/>
          </a:xfrm>
          <a:prstGeom prst="rect">
            <a:avLst/>
          </a:prstGeom>
          <a:noFill/>
          <a:ln w="9525">
            <a:noFill/>
            <a:miter lim="800000"/>
            <a:headEnd/>
            <a:tailEnd/>
          </a:ln>
        </p:spPr>
        <p:txBody>
          <a:bodyPr>
            <a:spAutoFit/>
          </a:bodyPr>
          <a:lstStyle/>
          <a:p>
            <a:r>
              <a:rPr lang="en-US" altLang="zh-CN" dirty="0"/>
              <a:t>Influence of magnetic field on beam loss rate. </a:t>
            </a:r>
            <a:r>
              <a:rPr lang="en-US" altLang="zh-CN" dirty="0" err="1"/>
              <a:t>Np</a:t>
            </a:r>
            <a:r>
              <a:rPr lang="en-US" altLang="zh-CN" dirty="0"/>
              <a:t>=0.9*1011*25</a:t>
            </a:r>
          </a:p>
          <a:p>
            <a:r>
              <a:rPr lang="en-US" altLang="zh-CN" dirty="0"/>
              <a:t>A equals to 10</a:t>
            </a:r>
            <a:r>
              <a:rPr lang="en-US" altLang="zh-CN" baseline="30000" dirty="0"/>
              <a:t>12</a:t>
            </a:r>
            <a:r>
              <a:rPr lang="en-US" altLang="zh-CN" dirty="0"/>
              <a:t>~10</a:t>
            </a:r>
            <a:r>
              <a:rPr lang="en-US" altLang="zh-CN" baseline="30000" dirty="0"/>
              <a:t>15</a:t>
            </a:r>
            <a:r>
              <a:rPr lang="en-US" altLang="zh-CN" dirty="0"/>
              <a:t>, B equals to </a:t>
            </a:r>
            <a:r>
              <a:rPr lang="en-US" altLang="zh-CN" dirty="0" smtClean="0"/>
              <a:t>0 T</a:t>
            </a:r>
            <a:r>
              <a:rPr lang="en-US" altLang="zh-CN" dirty="0"/>
              <a:t>, </a:t>
            </a:r>
            <a:r>
              <a:rPr lang="en-US" altLang="zh-CN" dirty="0" smtClean="0"/>
              <a:t>8.33 T </a:t>
            </a:r>
            <a:r>
              <a:rPr lang="en-US" altLang="zh-CN" dirty="0"/>
              <a:t>and </a:t>
            </a:r>
            <a:r>
              <a:rPr lang="en-US" altLang="zh-CN" dirty="0" smtClean="0"/>
              <a:t>80 T </a:t>
            </a:r>
            <a:r>
              <a:rPr lang="en-US" altLang="zh-CN" sz="1200" dirty="0"/>
              <a:t>(Blue, red and green)</a:t>
            </a:r>
            <a:endParaRPr lang="zh-CN" altLang="en-US" sz="1200" dirty="0"/>
          </a:p>
        </p:txBody>
      </p:sp>
      <p:sp>
        <p:nvSpPr>
          <p:cNvPr id="17415" name="Text Box 9"/>
          <p:cNvSpPr txBox="1">
            <a:spLocks noChangeArrowheads="1"/>
          </p:cNvSpPr>
          <p:nvPr/>
        </p:nvSpPr>
        <p:spPr bwMode="auto">
          <a:xfrm>
            <a:off x="5796137" y="1916832"/>
            <a:ext cx="2736304" cy="3970318"/>
          </a:xfrm>
          <a:prstGeom prst="rect">
            <a:avLst/>
          </a:prstGeom>
          <a:noFill/>
          <a:ln w="9525">
            <a:noFill/>
            <a:miter lim="800000"/>
            <a:headEnd/>
            <a:tailEnd/>
          </a:ln>
        </p:spPr>
        <p:txBody>
          <a:bodyPr wrap="square">
            <a:spAutoFit/>
          </a:bodyPr>
          <a:lstStyle/>
          <a:p>
            <a:pPr lvl="0"/>
            <a:r>
              <a:rPr lang="en-US" altLang="zh-CN" dirty="0" smtClean="0"/>
              <a:t>The maximum of loss rate of the 1</a:t>
            </a:r>
            <a:r>
              <a:rPr lang="en-US" altLang="zh-CN" baseline="30000" dirty="0" smtClean="0"/>
              <a:t>st</a:t>
            </a:r>
            <a:r>
              <a:rPr lang="en-US" altLang="zh-CN" dirty="0" smtClean="0"/>
              <a:t> crossing is independent of magnetic field; it increases with increasing mass A. </a:t>
            </a:r>
          </a:p>
          <a:p>
            <a:pPr lvl="0"/>
            <a:endParaRPr lang="en-US" altLang="zh-CN" dirty="0" smtClean="0"/>
          </a:p>
          <a:p>
            <a:pPr lvl="0"/>
            <a:r>
              <a:rPr lang="en-US" altLang="zh-CN" dirty="0" smtClean="0"/>
              <a:t>The maximum of loss rate of the 2</a:t>
            </a:r>
            <a:r>
              <a:rPr lang="en-US" altLang="zh-CN" baseline="30000" dirty="0" smtClean="0"/>
              <a:t>nd</a:t>
            </a:r>
            <a:r>
              <a:rPr lang="en-US" altLang="zh-CN" dirty="0" smtClean="0"/>
              <a:t> crossing increases with increasing magnetic field strength. It decreases with increasing mass at normal magnetic field strength. </a:t>
            </a:r>
            <a:endParaRPr lang="zh-CN" altLang="zh-CN" dirty="0"/>
          </a:p>
        </p:txBody>
      </p:sp>
      <p:pic>
        <p:nvPicPr>
          <p:cNvPr id="9" name="图片 8"/>
          <p:cNvPicPr>
            <a:picLocks noChangeAspect="1"/>
          </p:cNvPicPr>
          <p:nvPr/>
        </p:nvPicPr>
        <p:blipFill>
          <a:blip r:embed="rId3" cstate="print"/>
          <a:srcRect/>
          <a:stretch>
            <a:fillRect/>
          </a:stretch>
        </p:blipFill>
        <p:spPr bwMode="auto">
          <a:xfrm>
            <a:off x="251520" y="1772816"/>
            <a:ext cx="2613852" cy="1440916"/>
          </a:xfrm>
          <a:prstGeom prst="rect">
            <a:avLst/>
          </a:prstGeom>
          <a:noFill/>
          <a:ln w="9525">
            <a:noFill/>
            <a:miter lim="800000"/>
            <a:headEnd/>
            <a:tailEnd/>
          </a:ln>
        </p:spPr>
      </p:pic>
      <p:pic>
        <p:nvPicPr>
          <p:cNvPr id="10" name="图片 9"/>
          <p:cNvPicPr/>
          <p:nvPr/>
        </p:nvPicPr>
        <p:blipFill>
          <a:blip r:embed="rId4" cstate="print"/>
          <a:srcRect/>
          <a:stretch>
            <a:fillRect/>
          </a:stretch>
        </p:blipFill>
        <p:spPr bwMode="auto">
          <a:xfrm>
            <a:off x="3059832" y="1772816"/>
            <a:ext cx="2613852" cy="1440916"/>
          </a:xfrm>
          <a:prstGeom prst="rect">
            <a:avLst/>
          </a:prstGeom>
          <a:noFill/>
          <a:ln w="9525">
            <a:noFill/>
            <a:miter lim="800000"/>
            <a:headEnd/>
            <a:tailEnd/>
          </a:ln>
        </p:spPr>
      </p:pic>
      <p:pic>
        <p:nvPicPr>
          <p:cNvPr id="11" name="图片 10"/>
          <p:cNvPicPr/>
          <p:nvPr/>
        </p:nvPicPr>
        <p:blipFill>
          <a:blip r:embed="rId5" cstate="print"/>
          <a:srcRect/>
          <a:stretch>
            <a:fillRect/>
          </a:stretch>
        </p:blipFill>
        <p:spPr bwMode="auto">
          <a:xfrm>
            <a:off x="251520" y="3284984"/>
            <a:ext cx="2613852" cy="1440916"/>
          </a:xfrm>
          <a:prstGeom prst="rect">
            <a:avLst/>
          </a:prstGeom>
          <a:noFill/>
          <a:ln w="9525">
            <a:noFill/>
            <a:miter lim="800000"/>
            <a:headEnd/>
            <a:tailEnd/>
          </a:ln>
        </p:spPr>
      </p:pic>
      <p:pic>
        <p:nvPicPr>
          <p:cNvPr id="12" name="图片 11"/>
          <p:cNvPicPr/>
          <p:nvPr/>
        </p:nvPicPr>
        <p:blipFill>
          <a:blip r:embed="rId6" cstate="print"/>
          <a:srcRect/>
          <a:stretch>
            <a:fillRect/>
          </a:stretch>
        </p:blipFill>
        <p:spPr bwMode="auto">
          <a:xfrm>
            <a:off x="3059832" y="3284984"/>
            <a:ext cx="2613852" cy="1440916"/>
          </a:xfrm>
          <a:prstGeom prst="rect">
            <a:avLst/>
          </a:prstGeom>
          <a:noFill/>
          <a:ln w="9525">
            <a:noFill/>
            <a:miter lim="800000"/>
            <a:headEnd/>
            <a:tailEnd/>
          </a:ln>
        </p:spPr>
      </p:pic>
      <p:sp>
        <p:nvSpPr>
          <p:cNvPr id="9217" name="Text Box 1"/>
          <p:cNvSpPr txBox="1">
            <a:spLocks noChangeArrowheads="1"/>
          </p:cNvSpPr>
          <p:nvPr/>
        </p:nvSpPr>
        <p:spPr bwMode="auto">
          <a:xfrm>
            <a:off x="1547664" y="2420888"/>
            <a:ext cx="639762" cy="29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12</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9218" name="Text Box 2"/>
          <p:cNvSpPr txBox="1">
            <a:spLocks noChangeArrowheads="1"/>
          </p:cNvSpPr>
          <p:nvPr/>
        </p:nvSpPr>
        <p:spPr bwMode="auto">
          <a:xfrm>
            <a:off x="4427984" y="2420888"/>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13</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9219" name="Text Box 3"/>
          <p:cNvSpPr txBox="1">
            <a:spLocks noChangeArrowheads="1"/>
          </p:cNvSpPr>
          <p:nvPr/>
        </p:nvSpPr>
        <p:spPr bwMode="auto">
          <a:xfrm>
            <a:off x="1547664" y="3789040"/>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9220" name="Text Box 4"/>
          <p:cNvSpPr txBox="1">
            <a:spLocks noChangeArrowheads="1"/>
          </p:cNvSpPr>
          <p:nvPr/>
        </p:nvSpPr>
        <p:spPr bwMode="auto">
          <a:xfrm>
            <a:off x="4427984" y="3789040"/>
            <a:ext cx="63976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0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15</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 name="TextBox 17"/>
          <p:cNvSpPr txBox="1"/>
          <p:nvPr/>
        </p:nvSpPr>
        <p:spPr>
          <a:xfrm>
            <a:off x="2483768" y="5013176"/>
            <a:ext cx="3312368" cy="1107996"/>
          </a:xfrm>
          <a:prstGeom prst="rect">
            <a:avLst/>
          </a:prstGeom>
          <a:noFill/>
        </p:spPr>
        <p:txBody>
          <a:bodyPr wrap="square" rtlCol="0">
            <a:spAutoFit/>
          </a:bodyPr>
          <a:lstStyle/>
          <a:p>
            <a:pPr lvl="0"/>
            <a:r>
              <a:rPr lang="en-US" altLang="zh-CN" sz="1600" dirty="0" smtClean="0"/>
              <a:t>The reason for a strange behavior of the loss rate in the case A=10</a:t>
            </a:r>
            <a:r>
              <a:rPr lang="en-US" altLang="zh-CN" sz="1600" baseline="30000" dirty="0" smtClean="0"/>
              <a:t>14</a:t>
            </a:r>
            <a:r>
              <a:rPr lang="en-US" altLang="zh-CN" sz="1600" dirty="0" smtClean="0"/>
              <a:t> B=80 T is unclear.</a:t>
            </a:r>
            <a:endParaRPr lang="zh-CN" altLang="zh-CN" sz="1600" dirty="0" smtClean="0"/>
          </a:p>
          <a:p>
            <a:endParaRPr lang="zh-CN" altLang="en-US" dirty="0"/>
          </a:p>
        </p:txBody>
      </p:sp>
      <p:cxnSp>
        <p:nvCxnSpPr>
          <p:cNvPr id="20" name="直接箭头连接符 19"/>
          <p:cNvCxnSpPr/>
          <p:nvPr/>
        </p:nvCxnSpPr>
        <p:spPr>
          <a:xfrm rot="16200000" flipV="1">
            <a:off x="2519772" y="4545124"/>
            <a:ext cx="576064" cy="36004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5616" y="1772816"/>
            <a:ext cx="502061" cy="246221"/>
          </a:xfrm>
          <a:prstGeom prst="rect">
            <a:avLst/>
          </a:prstGeom>
          <a:noFill/>
        </p:spPr>
        <p:txBody>
          <a:bodyPr wrap="none" rtlCol="0">
            <a:spAutoFit/>
          </a:bodyPr>
          <a:lstStyle/>
          <a:p>
            <a:r>
              <a:rPr lang="en-US" altLang="zh-CN" sz="1000" dirty="0" smtClean="0"/>
              <a:t>3.306</a:t>
            </a:r>
            <a:endParaRPr lang="zh-CN" altLang="en-US" sz="1000" dirty="0"/>
          </a:p>
        </p:txBody>
      </p:sp>
      <p:sp>
        <p:nvSpPr>
          <p:cNvPr id="21" name="TextBox 20"/>
          <p:cNvSpPr txBox="1"/>
          <p:nvPr/>
        </p:nvSpPr>
        <p:spPr>
          <a:xfrm>
            <a:off x="2051720" y="1772816"/>
            <a:ext cx="502061" cy="246221"/>
          </a:xfrm>
          <a:prstGeom prst="rect">
            <a:avLst/>
          </a:prstGeom>
          <a:noFill/>
        </p:spPr>
        <p:txBody>
          <a:bodyPr wrap="none" rtlCol="0">
            <a:spAutoFit/>
          </a:bodyPr>
          <a:lstStyle/>
          <a:p>
            <a:r>
              <a:rPr lang="en-US" altLang="zh-CN" sz="1000" smtClean="0"/>
              <a:t>3.015</a:t>
            </a:r>
            <a:endParaRPr lang="zh-CN" altLang="en-US" sz="1000" dirty="0"/>
          </a:p>
        </p:txBody>
      </p:sp>
      <p:sp>
        <p:nvSpPr>
          <p:cNvPr id="22" name="TextBox 21"/>
          <p:cNvSpPr txBox="1"/>
          <p:nvPr/>
        </p:nvSpPr>
        <p:spPr>
          <a:xfrm>
            <a:off x="2339752" y="2564904"/>
            <a:ext cx="615874" cy="246221"/>
          </a:xfrm>
          <a:prstGeom prst="rect">
            <a:avLst/>
          </a:prstGeom>
          <a:noFill/>
        </p:spPr>
        <p:txBody>
          <a:bodyPr wrap="none" rtlCol="0">
            <a:spAutoFit/>
          </a:bodyPr>
          <a:lstStyle/>
          <a:p>
            <a:r>
              <a:rPr lang="en-US" altLang="zh-CN" sz="1000" dirty="0" smtClean="0"/>
              <a:t>-38.337</a:t>
            </a:r>
            <a:endParaRPr lang="zh-CN" altLang="en-US" sz="1000" dirty="0"/>
          </a:p>
        </p:txBody>
      </p:sp>
      <p:sp>
        <p:nvSpPr>
          <p:cNvPr id="23" name="TextBox 22"/>
          <p:cNvSpPr txBox="1"/>
          <p:nvPr/>
        </p:nvSpPr>
        <p:spPr>
          <a:xfrm>
            <a:off x="2339752" y="2780928"/>
            <a:ext cx="615874" cy="246221"/>
          </a:xfrm>
          <a:prstGeom prst="rect">
            <a:avLst/>
          </a:prstGeom>
          <a:noFill/>
        </p:spPr>
        <p:txBody>
          <a:bodyPr wrap="none" rtlCol="0">
            <a:spAutoFit/>
          </a:bodyPr>
          <a:lstStyle/>
          <a:p>
            <a:r>
              <a:rPr lang="en-US" altLang="zh-CN" sz="1000" dirty="0" smtClean="0"/>
              <a:t>-40.958</a:t>
            </a:r>
            <a:endParaRPr lang="zh-CN" altLang="en-US" sz="1000" dirty="0"/>
          </a:p>
        </p:txBody>
      </p:sp>
      <p:sp>
        <p:nvSpPr>
          <p:cNvPr id="24" name="TextBox 23"/>
          <p:cNvSpPr txBox="1"/>
          <p:nvPr/>
        </p:nvSpPr>
        <p:spPr>
          <a:xfrm>
            <a:off x="3923928" y="1772816"/>
            <a:ext cx="502061" cy="246221"/>
          </a:xfrm>
          <a:prstGeom prst="rect">
            <a:avLst/>
          </a:prstGeom>
          <a:noFill/>
        </p:spPr>
        <p:txBody>
          <a:bodyPr wrap="none" rtlCol="0">
            <a:spAutoFit/>
          </a:bodyPr>
          <a:lstStyle/>
          <a:p>
            <a:r>
              <a:rPr lang="en-US" altLang="zh-CN" sz="1000" dirty="0" smtClean="0"/>
              <a:t>4.731</a:t>
            </a:r>
            <a:endParaRPr lang="zh-CN" altLang="en-US" sz="1000" dirty="0"/>
          </a:p>
        </p:txBody>
      </p:sp>
      <p:sp>
        <p:nvSpPr>
          <p:cNvPr id="25" name="TextBox 24"/>
          <p:cNvSpPr txBox="1"/>
          <p:nvPr/>
        </p:nvSpPr>
        <p:spPr>
          <a:xfrm>
            <a:off x="4932040" y="1772816"/>
            <a:ext cx="537327" cy="261610"/>
          </a:xfrm>
          <a:prstGeom prst="rect">
            <a:avLst/>
          </a:prstGeom>
          <a:noFill/>
        </p:spPr>
        <p:txBody>
          <a:bodyPr wrap="none" rtlCol="0">
            <a:spAutoFit/>
          </a:bodyPr>
          <a:lstStyle/>
          <a:p>
            <a:r>
              <a:rPr lang="en-US" altLang="zh-CN" sz="1050" dirty="0" smtClean="0"/>
              <a:t>4.525</a:t>
            </a:r>
            <a:endParaRPr lang="zh-CN" altLang="en-US" sz="1050" dirty="0"/>
          </a:p>
        </p:txBody>
      </p:sp>
      <p:sp>
        <p:nvSpPr>
          <p:cNvPr id="26" name="TextBox 25"/>
          <p:cNvSpPr txBox="1"/>
          <p:nvPr/>
        </p:nvSpPr>
        <p:spPr>
          <a:xfrm>
            <a:off x="5148064" y="2708920"/>
            <a:ext cx="615874" cy="246221"/>
          </a:xfrm>
          <a:prstGeom prst="rect">
            <a:avLst/>
          </a:prstGeom>
          <a:noFill/>
        </p:spPr>
        <p:txBody>
          <a:bodyPr wrap="none" rtlCol="0">
            <a:spAutoFit/>
          </a:bodyPr>
          <a:lstStyle/>
          <a:p>
            <a:r>
              <a:rPr lang="en-US" altLang="zh-CN" sz="1000" dirty="0" smtClean="0"/>
              <a:t>-63.448</a:t>
            </a:r>
            <a:endParaRPr lang="zh-CN" altLang="en-US" sz="1000" dirty="0"/>
          </a:p>
        </p:txBody>
      </p:sp>
      <p:sp>
        <p:nvSpPr>
          <p:cNvPr id="27" name="TextBox 26"/>
          <p:cNvSpPr txBox="1"/>
          <p:nvPr/>
        </p:nvSpPr>
        <p:spPr>
          <a:xfrm>
            <a:off x="5148064" y="2924944"/>
            <a:ext cx="615874" cy="246221"/>
          </a:xfrm>
          <a:prstGeom prst="rect">
            <a:avLst/>
          </a:prstGeom>
          <a:noFill/>
        </p:spPr>
        <p:txBody>
          <a:bodyPr wrap="none" rtlCol="0">
            <a:spAutoFit/>
          </a:bodyPr>
          <a:lstStyle/>
          <a:p>
            <a:r>
              <a:rPr lang="en-US" altLang="zh-CN" sz="1000" dirty="0" smtClean="0"/>
              <a:t>-66.453</a:t>
            </a:r>
            <a:endParaRPr lang="zh-CN" altLang="en-US" sz="1000" dirty="0"/>
          </a:p>
        </p:txBody>
      </p:sp>
      <p:sp>
        <p:nvSpPr>
          <p:cNvPr id="28" name="TextBox 27"/>
          <p:cNvSpPr txBox="1"/>
          <p:nvPr/>
        </p:nvSpPr>
        <p:spPr>
          <a:xfrm>
            <a:off x="1115616" y="3284984"/>
            <a:ext cx="502061" cy="246221"/>
          </a:xfrm>
          <a:prstGeom prst="rect">
            <a:avLst/>
          </a:prstGeom>
          <a:noFill/>
        </p:spPr>
        <p:txBody>
          <a:bodyPr wrap="none" rtlCol="0">
            <a:spAutoFit/>
          </a:bodyPr>
          <a:lstStyle/>
          <a:p>
            <a:r>
              <a:rPr lang="en-US" altLang="zh-CN" sz="1000" dirty="0" smtClean="0"/>
              <a:t>6.123</a:t>
            </a:r>
            <a:endParaRPr lang="zh-CN" altLang="en-US" sz="1000" dirty="0"/>
          </a:p>
        </p:txBody>
      </p:sp>
      <p:sp>
        <p:nvSpPr>
          <p:cNvPr id="29" name="TextBox 28"/>
          <p:cNvSpPr txBox="1"/>
          <p:nvPr/>
        </p:nvSpPr>
        <p:spPr>
          <a:xfrm>
            <a:off x="2123728" y="3284984"/>
            <a:ext cx="502061" cy="246221"/>
          </a:xfrm>
          <a:prstGeom prst="rect">
            <a:avLst/>
          </a:prstGeom>
          <a:noFill/>
        </p:spPr>
        <p:txBody>
          <a:bodyPr wrap="none" rtlCol="0">
            <a:spAutoFit/>
          </a:bodyPr>
          <a:lstStyle/>
          <a:p>
            <a:r>
              <a:rPr lang="en-US" altLang="zh-CN" sz="1000" dirty="0" smtClean="0"/>
              <a:t>5.582</a:t>
            </a:r>
            <a:endParaRPr lang="zh-CN" altLang="en-US" sz="1000" dirty="0"/>
          </a:p>
        </p:txBody>
      </p:sp>
      <p:sp>
        <p:nvSpPr>
          <p:cNvPr id="30" name="TextBox 29"/>
          <p:cNvSpPr txBox="1"/>
          <p:nvPr/>
        </p:nvSpPr>
        <p:spPr>
          <a:xfrm>
            <a:off x="2339752" y="4005064"/>
            <a:ext cx="686406" cy="246221"/>
          </a:xfrm>
          <a:prstGeom prst="rect">
            <a:avLst/>
          </a:prstGeom>
          <a:noFill/>
        </p:spPr>
        <p:txBody>
          <a:bodyPr wrap="none" rtlCol="0">
            <a:spAutoFit/>
          </a:bodyPr>
          <a:lstStyle/>
          <a:p>
            <a:r>
              <a:rPr lang="en-US" altLang="zh-CN" sz="1000" dirty="0" smtClean="0"/>
              <a:t>-123.319</a:t>
            </a:r>
            <a:endParaRPr lang="zh-CN" altLang="en-US" sz="1000" dirty="0"/>
          </a:p>
        </p:txBody>
      </p:sp>
      <p:sp>
        <p:nvSpPr>
          <p:cNvPr id="31" name="TextBox 30"/>
          <p:cNvSpPr txBox="1"/>
          <p:nvPr/>
        </p:nvSpPr>
        <p:spPr>
          <a:xfrm>
            <a:off x="2339752" y="4221088"/>
            <a:ext cx="686406" cy="246221"/>
          </a:xfrm>
          <a:prstGeom prst="rect">
            <a:avLst/>
          </a:prstGeom>
          <a:noFill/>
        </p:spPr>
        <p:txBody>
          <a:bodyPr wrap="none" rtlCol="0">
            <a:spAutoFit/>
          </a:bodyPr>
          <a:lstStyle/>
          <a:p>
            <a:r>
              <a:rPr lang="en-US" altLang="zh-CN" sz="1000" dirty="0" smtClean="0"/>
              <a:t>-126.780</a:t>
            </a:r>
            <a:endParaRPr lang="zh-CN" altLang="en-US" sz="1000" dirty="0"/>
          </a:p>
        </p:txBody>
      </p:sp>
      <p:sp>
        <p:nvSpPr>
          <p:cNvPr id="32" name="TextBox 31"/>
          <p:cNvSpPr txBox="1"/>
          <p:nvPr/>
        </p:nvSpPr>
        <p:spPr>
          <a:xfrm>
            <a:off x="3923928" y="3212976"/>
            <a:ext cx="502061" cy="246221"/>
          </a:xfrm>
          <a:prstGeom prst="rect">
            <a:avLst/>
          </a:prstGeom>
          <a:noFill/>
        </p:spPr>
        <p:txBody>
          <a:bodyPr wrap="none" rtlCol="0">
            <a:spAutoFit/>
          </a:bodyPr>
          <a:lstStyle/>
          <a:p>
            <a:r>
              <a:rPr lang="en-US" altLang="zh-CN" sz="1000" dirty="0" smtClean="0"/>
              <a:t>7.470</a:t>
            </a:r>
            <a:endParaRPr lang="zh-CN" altLang="en-US" sz="1000" dirty="0"/>
          </a:p>
        </p:txBody>
      </p:sp>
      <p:sp>
        <p:nvSpPr>
          <p:cNvPr id="33" name="TextBox 32"/>
          <p:cNvSpPr txBox="1"/>
          <p:nvPr/>
        </p:nvSpPr>
        <p:spPr>
          <a:xfrm>
            <a:off x="4860032" y="3356992"/>
            <a:ext cx="615874" cy="246221"/>
          </a:xfrm>
          <a:prstGeom prst="rect">
            <a:avLst/>
          </a:prstGeom>
          <a:noFill/>
        </p:spPr>
        <p:txBody>
          <a:bodyPr wrap="none" rtlCol="0">
            <a:spAutoFit/>
          </a:bodyPr>
          <a:lstStyle/>
          <a:p>
            <a:r>
              <a:rPr lang="en-US" altLang="zh-CN" sz="1000" dirty="0" smtClean="0"/>
              <a:t>-48.090</a:t>
            </a:r>
            <a:endParaRPr lang="zh-CN" altLang="en-US" sz="1000" dirty="0"/>
          </a:p>
        </p:txBody>
      </p:sp>
      <p:sp>
        <p:nvSpPr>
          <p:cNvPr id="34" name="TextBox 33"/>
          <p:cNvSpPr txBox="1"/>
          <p:nvPr/>
        </p:nvSpPr>
        <p:spPr>
          <a:xfrm>
            <a:off x="5148064" y="4077072"/>
            <a:ext cx="615874" cy="246221"/>
          </a:xfrm>
          <a:prstGeom prst="rect">
            <a:avLst/>
          </a:prstGeom>
          <a:noFill/>
        </p:spPr>
        <p:txBody>
          <a:bodyPr wrap="none" rtlCol="0">
            <a:spAutoFit/>
          </a:bodyPr>
          <a:lstStyle/>
          <a:p>
            <a:r>
              <a:rPr lang="en-US" altLang="zh-CN" sz="1000" dirty="0" smtClean="0"/>
              <a:t>-323.12</a:t>
            </a:r>
            <a:endParaRPr lang="zh-CN" altLang="en-US" sz="1000" dirty="0"/>
          </a:p>
        </p:txBody>
      </p:sp>
      <p:sp>
        <p:nvSpPr>
          <p:cNvPr id="35" name="TextBox 34"/>
          <p:cNvSpPr txBox="1"/>
          <p:nvPr/>
        </p:nvSpPr>
        <p:spPr>
          <a:xfrm>
            <a:off x="5148064" y="4293096"/>
            <a:ext cx="615874" cy="246221"/>
          </a:xfrm>
          <a:prstGeom prst="rect">
            <a:avLst/>
          </a:prstGeom>
          <a:noFill/>
        </p:spPr>
        <p:txBody>
          <a:bodyPr wrap="none" rtlCol="0">
            <a:spAutoFit/>
          </a:bodyPr>
          <a:lstStyle/>
          <a:p>
            <a:r>
              <a:rPr lang="en-US" altLang="zh-CN" sz="1000" dirty="0" smtClean="0"/>
              <a:t>-326.67</a:t>
            </a:r>
            <a:endParaRPr lang="zh-CN" alt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435"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8436"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sp>
        <p:nvSpPr>
          <p:cNvPr id="18437" name="Text Box 6"/>
          <p:cNvSpPr txBox="1">
            <a:spLocks noChangeArrowheads="1"/>
          </p:cNvSpPr>
          <p:nvPr/>
        </p:nvSpPr>
        <p:spPr bwMode="auto">
          <a:xfrm>
            <a:off x="395288" y="1125538"/>
            <a:ext cx="6230745" cy="369332"/>
          </a:xfrm>
          <a:prstGeom prst="rect">
            <a:avLst/>
          </a:prstGeom>
          <a:noFill/>
          <a:ln w="9525">
            <a:noFill/>
            <a:miter lim="800000"/>
            <a:headEnd/>
            <a:tailEnd/>
          </a:ln>
        </p:spPr>
        <p:txBody>
          <a:bodyPr wrap="none">
            <a:spAutoFit/>
          </a:bodyPr>
          <a:lstStyle/>
          <a:p>
            <a:r>
              <a:rPr lang="en-US" altLang="zh-CN" dirty="0"/>
              <a:t>Particle trajectory of A=10</a:t>
            </a:r>
            <a:r>
              <a:rPr lang="en-US" altLang="zh-CN" baseline="30000" dirty="0"/>
              <a:t>12</a:t>
            </a:r>
            <a:r>
              <a:rPr lang="en-US" altLang="zh-CN" dirty="0"/>
              <a:t>, </a:t>
            </a:r>
            <a:r>
              <a:rPr lang="en-US" altLang="zh-CN" dirty="0" smtClean="0"/>
              <a:t>B=8.33 T </a:t>
            </a:r>
            <a:r>
              <a:rPr lang="en-US" altLang="zh-CN" dirty="0" err="1"/>
              <a:t>Np</a:t>
            </a:r>
            <a:r>
              <a:rPr lang="en-US" altLang="zh-CN" dirty="0"/>
              <a:t>=1.15*10</a:t>
            </a:r>
            <a:r>
              <a:rPr lang="en-US" altLang="zh-CN" baseline="30000" dirty="0"/>
              <a:t>11</a:t>
            </a:r>
            <a:r>
              <a:rPr lang="en-US" altLang="zh-CN" dirty="0"/>
              <a:t>*2808  </a:t>
            </a:r>
          </a:p>
        </p:txBody>
      </p:sp>
      <p:pic>
        <p:nvPicPr>
          <p:cNvPr id="18438" name="图片 1"/>
          <p:cNvPicPr>
            <a:picLocks noChangeAspect="1" noChangeArrowheads="1"/>
          </p:cNvPicPr>
          <p:nvPr/>
        </p:nvPicPr>
        <p:blipFill>
          <a:blip r:embed="rId3" cstate="print"/>
          <a:srcRect/>
          <a:stretch>
            <a:fillRect/>
          </a:stretch>
        </p:blipFill>
        <p:spPr bwMode="auto">
          <a:xfrm>
            <a:off x="899988" y="1628775"/>
            <a:ext cx="3455988" cy="1897063"/>
          </a:xfrm>
          <a:prstGeom prst="rect">
            <a:avLst/>
          </a:prstGeom>
          <a:noFill/>
          <a:ln w="9525">
            <a:noFill/>
            <a:miter lim="800000"/>
            <a:headEnd/>
            <a:tailEnd/>
          </a:ln>
        </p:spPr>
      </p:pic>
      <p:pic>
        <p:nvPicPr>
          <p:cNvPr id="18440" name="图片 1"/>
          <p:cNvPicPr>
            <a:picLocks noChangeAspect="1" noChangeArrowheads="1"/>
          </p:cNvPicPr>
          <p:nvPr/>
        </p:nvPicPr>
        <p:blipFill>
          <a:blip r:embed="rId4" cstate="print"/>
          <a:srcRect/>
          <a:stretch>
            <a:fillRect/>
          </a:stretch>
        </p:blipFill>
        <p:spPr bwMode="auto">
          <a:xfrm>
            <a:off x="4932040" y="1484784"/>
            <a:ext cx="3455988" cy="2774950"/>
          </a:xfrm>
          <a:prstGeom prst="rect">
            <a:avLst/>
          </a:prstGeom>
          <a:noFill/>
          <a:ln w="9525">
            <a:noFill/>
            <a:miter lim="800000"/>
            <a:headEnd/>
            <a:tailEnd/>
          </a:ln>
        </p:spPr>
      </p:pic>
      <p:sp>
        <p:nvSpPr>
          <p:cNvPr id="18441" name="Text Box 10"/>
          <p:cNvSpPr txBox="1">
            <a:spLocks noChangeArrowheads="1"/>
          </p:cNvSpPr>
          <p:nvPr/>
        </p:nvSpPr>
        <p:spPr bwMode="auto">
          <a:xfrm>
            <a:off x="4335463" y="3722688"/>
            <a:ext cx="184150" cy="366712"/>
          </a:xfrm>
          <a:prstGeom prst="rect">
            <a:avLst/>
          </a:prstGeom>
          <a:noFill/>
          <a:ln w="9525">
            <a:noFill/>
            <a:miter lim="800000"/>
            <a:headEnd/>
            <a:tailEnd/>
          </a:ln>
        </p:spPr>
        <p:txBody>
          <a:bodyPr wrap="none">
            <a:spAutoFit/>
          </a:bodyPr>
          <a:lstStyle/>
          <a:p>
            <a:endParaRPr lang="zh-CN" altLang="en-US"/>
          </a:p>
        </p:txBody>
      </p:sp>
      <p:sp>
        <p:nvSpPr>
          <p:cNvPr id="18442" name="Text Box 12"/>
          <p:cNvSpPr txBox="1">
            <a:spLocks noChangeArrowheads="1"/>
          </p:cNvSpPr>
          <p:nvPr/>
        </p:nvSpPr>
        <p:spPr bwMode="auto">
          <a:xfrm>
            <a:off x="899592" y="4509120"/>
            <a:ext cx="7524328" cy="1477328"/>
          </a:xfrm>
          <a:prstGeom prst="rect">
            <a:avLst/>
          </a:prstGeom>
          <a:noFill/>
          <a:ln w="9525">
            <a:noFill/>
            <a:miter lim="800000"/>
            <a:headEnd/>
            <a:tailEnd/>
          </a:ln>
        </p:spPr>
        <p:txBody>
          <a:bodyPr wrap="square">
            <a:spAutoFit/>
          </a:bodyPr>
          <a:lstStyle/>
          <a:p>
            <a:r>
              <a:rPr lang="en-US" altLang="zh-CN" dirty="0" smtClean="0"/>
              <a:t>At t=0.060703 s, the macro-particle gets close to the beam and there comes the 1</a:t>
            </a:r>
            <a:r>
              <a:rPr lang="en-US" altLang="zh-CN" baseline="30000" dirty="0" smtClean="0"/>
              <a:t>st</a:t>
            </a:r>
            <a:r>
              <a:rPr lang="en-US" altLang="zh-CN" dirty="0" smtClean="0"/>
              <a:t> crossing, it is repelled upwards and hits the wall at t=0.064946 s. Then it falls down and approaches to the beam. During this process it hits the wall a 2</a:t>
            </a:r>
            <a:r>
              <a:rPr lang="en-US" altLang="zh-CN" baseline="30000" dirty="0" smtClean="0"/>
              <a:t>nd</a:t>
            </a:r>
            <a:r>
              <a:rPr lang="en-US" altLang="zh-CN" dirty="0" smtClean="0"/>
              <a:t> time at t=0.13530 s. Finally it falls down at 0.14275 s. The </a:t>
            </a:r>
            <a:r>
              <a:rPr lang="en-US" altLang="zh-CN" dirty="0"/>
              <a:t>time between two crossing is </a:t>
            </a:r>
            <a:r>
              <a:rPr lang="en-US" altLang="zh-CN" dirty="0" smtClean="0"/>
              <a:t>0.082 s </a:t>
            </a:r>
            <a:endParaRPr lang="en-US" altLang="zh-CN" dirty="0"/>
          </a:p>
        </p:txBody>
      </p:sp>
      <p:pic>
        <p:nvPicPr>
          <p:cNvPr id="12" name="图片 11"/>
          <p:cNvPicPr/>
          <p:nvPr/>
        </p:nvPicPr>
        <p:blipFill>
          <a:blip r:embed="rId5" cstate="print"/>
          <a:srcRect/>
          <a:stretch>
            <a:fillRect/>
          </a:stretch>
        </p:blipFill>
        <p:spPr bwMode="auto">
          <a:xfrm>
            <a:off x="1979712" y="2924944"/>
            <a:ext cx="2613852" cy="1498842"/>
          </a:xfrm>
          <a:prstGeom prst="rect">
            <a:avLst/>
          </a:prstGeom>
          <a:noFill/>
          <a:ln w="9525">
            <a:noFill/>
            <a:miter lim="800000"/>
            <a:headEnd/>
            <a:tailEnd/>
          </a:ln>
        </p:spPr>
      </p:pic>
      <p:cxnSp>
        <p:nvCxnSpPr>
          <p:cNvPr id="23" name="直接箭头连接符 22"/>
          <p:cNvCxnSpPr/>
          <p:nvPr/>
        </p:nvCxnSpPr>
        <p:spPr>
          <a:xfrm rot="5400000">
            <a:off x="2843808" y="2780928"/>
            <a:ext cx="792088"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4" name="Text Box 2"/>
          <p:cNvSpPr txBox="1">
            <a:spLocks noChangeArrowheads="1"/>
          </p:cNvSpPr>
          <p:nvPr/>
        </p:nvSpPr>
        <p:spPr bwMode="auto">
          <a:xfrm>
            <a:off x="1738313" y="6567488"/>
            <a:ext cx="1420812" cy="29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195" name="Text Box 3"/>
          <p:cNvSpPr txBox="1">
            <a:spLocks noChangeArrowheads="1"/>
          </p:cNvSpPr>
          <p:nvPr/>
        </p:nvSpPr>
        <p:spPr bwMode="auto">
          <a:xfrm>
            <a:off x="2267744" y="2348880"/>
            <a:ext cx="144016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0.060703</a:t>
            </a:r>
            <a:r>
              <a:rPr kumimoji="0" lang="en-US" altLang="zh-CN" sz="1200" b="0" i="0" u="none" strike="noStrike" cap="none" normalizeH="0" dirty="0" smtClean="0">
                <a:ln>
                  <a:noFill/>
                </a:ln>
                <a:solidFill>
                  <a:schemeClr val="tx1"/>
                </a:solidFill>
                <a:effectLst/>
                <a:latin typeface="Arial" pitchFamily="34" charset="0"/>
                <a:ea typeface="宋体" pitchFamily="2" charset="-122"/>
                <a:cs typeface="宋体" pitchFamily="2" charset="-122"/>
              </a:rPr>
              <a:t> s</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196" name="Text Box 4"/>
          <p:cNvSpPr txBox="1">
            <a:spLocks noChangeArrowheads="1"/>
          </p:cNvSpPr>
          <p:nvPr/>
        </p:nvSpPr>
        <p:spPr bwMode="auto">
          <a:xfrm>
            <a:off x="2339752" y="1556792"/>
            <a:ext cx="1420812"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0.064946 s</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197" name="Text Box 5"/>
          <p:cNvSpPr txBox="1">
            <a:spLocks noChangeArrowheads="1"/>
          </p:cNvSpPr>
          <p:nvPr/>
        </p:nvSpPr>
        <p:spPr bwMode="auto">
          <a:xfrm>
            <a:off x="2771800" y="3356992"/>
            <a:ext cx="2109788"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0.13530 s</a:t>
            </a: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198" name="Text Box 6"/>
          <p:cNvSpPr txBox="1">
            <a:spLocks noChangeArrowheads="1"/>
          </p:cNvSpPr>
          <p:nvPr/>
        </p:nvSpPr>
        <p:spPr bwMode="auto">
          <a:xfrm>
            <a:off x="3923928" y="4005064"/>
            <a:ext cx="210820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pitchFamily="34" charset="0"/>
                <a:ea typeface="Arial Unicode MS" pitchFamily="34" charset="-122"/>
                <a:cs typeface="Arial" pitchFamily="34" charset="0"/>
              </a:rPr>
              <a:t>0.14275 s</a:t>
            </a:r>
            <a:endParaRPr kumimoji="0" lang="zh-CN" altLang="zh-CN" sz="1800" b="0" i="0" u="none" strike="noStrike" cap="none" normalizeH="0" baseline="0" dirty="0" smtClean="0">
              <a:ln>
                <a:noFill/>
              </a:ln>
              <a:solidFill>
                <a:schemeClr val="tx1"/>
              </a:solidFill>
              <a:effectLst/>
              <a:latin typeface="Arial" pitchFamily="34" charset="0"/>
              <a:ea typeface="Arial Unicode MS" pitchFamily="34" charset="-122"/>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459"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19460"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sp>
        <p:nvSpPr>
          <p:cNvPr id="19461" name="Text Box 6"/>
          <p:cNvSpPr txBox="1">
            <a:spLocks noChangeArrowheads="1"/>
          </p:cNvSpPr>
          <p:nvPr/>
        </p:nvSpPr>
        <p:spPr bwMode="auto">
          <a:xfrm>
            <a:off x="539750" y="1268413"/>
            <a:ext cx="4608513" cy="366712"/>
          </a:xfrm>
          <a:prstGeom prst="rect">
            <a:avLst/>
          </a:prstGeom>
          <a:noFill/>
          <a:ln w="9525">
            <a:noFill/>
            <a:miter lim="800000"/>
            <a:headEnd/>
            <a:tailEnd/>
          </a:ln>
        </p:spPr>
        <p:txBody>
          <a:bodyPr>
            <a:spAutoFit/>
          </a:bodyPr>
          <a:lstStyle/>
          <a:p>
            <a:pPr>
              <a:spcBef>
                <a:spcPct val="50000"/>
              </a:spcBef>
            </a:pPr>
            <a:endParaRPr lang="zh-CN" altLang="en-US"/>
          </a:p>
        </p:txBody>
      </p:sp>
      <p:sp>
        <p:nvSpPr>
          <p:cNvPr id="19462" name="Text Box 7"/>
          <p:cNvSpPr txBox="1">
            <a:spLocks noChangeArrowheads="1"/>
          </p:cNvSpPr>
          <p:nvPr/>
        </p:nvSpPr>
        <p:spPr bwMode="auto">
          <a:xfrm>
            <a:off x="250825" y="1196975"/>
            <a:ext cx="8281615" cy="830997"/>
          </a:xfrm>
          <a:prstGeom prst="rect">
            <a:avLst/>
          </a:prstGeom>
          <a:noFill/>
          <a:ln w="9525">
            <a:noFill/>
            <a:miter lim="800000"/>
            <a:headEnd/>
            <a:tailEnd/>
          </a:ln>
        </p:spPr>
        <p:txBody>
          <a:bodyPr wrap="square">
            <a:spAutoFit/>
          </a:bodyPr>
          <a:lstStyle/>
          <a:p>
            <a:r>
              <a:rPr lang="en-US" altLang="zh-CN" sz="1600" dirty="0" smtClean="0"/>
              <a:t>Plot the figures of beam loss rate for a varying total number of protons in the beam. We determine the maximum of each beam loss rate curve, and fit the curve around this maximum. Then we calculate the total number of lost protons.</a:t>
            </a:r>
            <a:endParaRPr lang="zh-CN" altLang="en-US" sz="1600" dirty="0"/>
          </a:p>
        </p:txBody>
      </p:sp>
      <p:sp>
        <p:nvSpPr>
          <p:cNvPr id="19465" name="Text Box 14"/>
          <p:cNvSpPr txBox="1">
            <a:spLocks noChangeArrowheads="1"/>
          </p:cNvSpPr>
          <p:nvPr/>
        </p:nvSpPr>
        <p:spPr bwMode="auto">
          <a:xfrm>
            <a:off x="6659563" y="3933825"/>
            <a:ext cx="2233612" cy="1477328"/>
          </a:xfrm>
          <a:prstGeom prst="rect">
            <a:avLst/>
          </a:prstGeom>
          <a:noFill/>
          <a:ln w="9525">
            <a:noFill/>
            <a:miter lim="800000"/>
            <a:headEnd/>
            <a:tailEnd/>
          </a:ln>
        </p:spPr>
        <p:txBody>
          <a:bodyPr>
            <a:spAutoFit/>
          </a:bodyPr>
          <a:lstStyle/>
          <a:p>
            <a:r>
              <a:rPr lang="en-US" altLang="zh-CN" dirty="0" smtClean="0"/>
              <a:t>The </a:t>
            </a:r>
            <a:r>
              <a:rPr lang="en-US" altLang="zh-CN" dirty="0"/>
              <a:t>maximum of each beam loss rate curve </a:t>
            </a:r>
            <a:r>
              <a:rPr lang="en-US" altLang="zh-CN" dirty="0" smtClean="0"/>
              <a:t>is fitted by the </a:t>
            </a:r>
            <a:r>
              <a:rPr lang="en-US" altLang="zh-CN" dirty="0"/>
              <a:t>function log</a:t>
            </a:r>
            <a:r>
              <a:rPr lang="en-US" altLang="zh-CN" baseline="-25000" dirty="0"/>
              <a:t>10</a:t>
            </a:r>
            <a:r>
              <a:rPr lang="en-US" altLang="zh-CN" dirty="0"/>
              <a:t>y=a+bx+cx2 </a:t>
            </a:r>
            <a:endParaRPr lang="zh-CN" altLang="en-US" dirty="0"/>
          </a:p>
        </p:txBody>
      </p:sp>
      <p:sp>
        <p:nvSpPr>
          <p:cNvPr id="19466" name="Text Box 15"/>
          <p:cNvSpPr txBox="1">
            <a:spLocks noChangeArrowheads="1"/>
          </p:cNvSpPr>
          <p:nvPr/>
        </p:nvSpPr>
        <p:spPr bwMode="auto">
          <a:xfrm>
            <a:off x="1187624" y="5589240"/>
            <a:ext cx="1517650" cy="366712"/>
          </a:xfrm>
          <a:prstGeom prst="rect">
            <a:avLst/>
          </a:prstGeom>
          <a:noFill/>
          <a:ln w="9525">
            <a:noFill/>
            <a:miter lim="800000"/>
            <a:headEnd/>
            <a:tailEnd/>
          </a:ln>
        </p:spPr>
        <p:txBody>
          <a:bodyPr wrap="none">
            <a:spAutoFit/>
          </a:bodyPr>
          <a:lstStyle/>
          <a:p>
            <a:r>
              <a:rPr lang="en-US" altLang="zh-CN" dirty="0"/>
              <a:t>Original plots</a:t>
            </a:r>
          </a:p>
        </p:txBody>
      </p:sp>
      <p:sp>
        <p:nvSpPr>
          <p:cNvPr id="19467" name="Text Box 16"/>
          <p:cNvSpPr txBox="1">
            <a:spLocks noChangeArrowheads="1"/>
          </p:cNvSpPr>
          <p:nvPr/>
        </p:nvSpPr>
        <p:spPr bwMode="auto">
          <a:xfrm>
            <a:off x="4283968" y="5589240"/>
            <a:ext cx="1543050" cy="366712"/>
          </a:xfrm>
          <a:prstGeom prst="rect">
            <a:avLst/>
          </a:prstGeom>
          <a:noFill/>
          <a:ln w="9525">
            <a:noFill/>
            <a:miter lim="800000"/>
            <a:headEnd/>
            <a:tailEnd/>
          </a:ln>
        </p:spPr>
        <p:txBody>
          <a:bodyPr wrap="none">
            <a:spAutoFit/>
          </a:bodyPr>
          <a:lstStyle/>
          <a:p>
            <a:r>
              <a:rPr lang="en-US" altLang="zh-CN" dirty="0"/>
              <a:t>Fitting curves</a:t>
            </a:r>
          </a:p>
        </p:txBody>
      </p:sp>
      <p:pic>
        <p:nvPicPr>
          <p:cNvPr id="16" name="图片 15"/>
          <p:cNvPicPr>
            <a:picLocks noChangeAspect="1"/>
          </p:cNvPicPr>
          <p:nvPr/>
        </p:nvPicPr>
        <p:blipFill>
          <a:blip r:embed="rId3" cstate="print"/>
          <a:srcRect/>
          <a:stretch>
            <a:fillRect/>
          </a:stretch>
        </p:blipFill>
        <p:spPr bwMode="auto">
          <a:xfrm>
            <a:off x="251521" y="2132857"/>
            <a:ext cx="2751423" cy="1516753"/>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17" name="图片 16"/>
          <p:cNvPicPr>
            <a:picLocks noChangeAspect="1"/>
          </p:cNvPicPr>
          <p:nvPr/>
        </p:nvPicPr>
        <p:blipFill>
          <a:blip r:embed="rId4" cstate="print"/>
          <a:srcRect/>
          <a:stretch>
            <a:fillRect/>
          </a:stretch>
        </p:blipFill>
        <p:spPr bwMode="auto">
          <a:xfrm>
            <a:off x="2979151" y="2132856"/>
            <a:ext cx="2751423" cy="1516753"/>
          </a:xfrm>
          <a:prstGeom prst="rect">
            <a:avLst/>
          </a:prstGeom>
          <a:noFill/>
          <a:ln w="9525">
            <a:noFill/>
            <a:miter lim="800000"/>
            <a:headEnd/>
            <a:tailEnd/>
          </a:ln>
        </p:spPr>
      </p:pic>
      <p:pic>
        <p:nvPicPr>
          <p:cNvPr id="18" name="图片 17"/>
          <p:cNvPicPr>
            <a:picLocks noChangeAspect="1"/>
          </p:cNvPicPr>
          <p:nvPr/>
        </p:nvPicPr>
        <p:blipFill>
          <a:blip r:embed="rId5" cstate="print"/>
          <a:srcRect/>
          <a:stretch>
            <a:fillRect/>
          </a:stretch>
        </p:blipFill>
        <p:spPr bwMode="auto">
          <a:xfrm>
            <a:off x="5796137" y="2132856"/>
            <a:ext cx="2751423" cy="1516753"/>
          </a:xfrm>
          <a:prstGeom prst="rect">
            <a:avLst/>
          </a:prstGeom>
          <a:noFill/>
          <a:ln w="9525">
            <a:noFill/>
            <a:miter lim="800000"/>
            <a:headEnd/>
            <a:tailEnd/>
          </a:ln>
        </p:spPr>
      </p:pic>
      <p:sp>
        <p:nvSpPr>
          <p:cNvPr id="7169" name="Text Box 1"/>
          <p:cNvSpPr txBox="1">
            <a:spLocks noChangeArrowheads="1"/>
          </p:cNvSpPr>
          <p:nvPr/>
        </p:nvSpPr>
        <p:spPr bwMode="auto">
          <a:xfrm>
            <a:off x="1259632" y="2564904"/>
            <a:ext cx="12446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dirty="0" err="1"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*2808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170" name="Text Box 2"/>
          <p:cNvSpPr txBox="1">
            <a:spLocks noChangeArrowheads="1"/>
          </p:cNvSpPr>
          <p:nvPr/>
        </p:nvSpPr>
        <p:spPr bwMode="auto">
          <a:xfrm>
            <a:off x="3995936" y="2564904"/>
            <a:ext cx="12446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smtClean="0">
                <a:ln>
                  <a:noFill/>
                </a:ln>
                <a:solidFill>
                  <a:schemeClr val="tx1"/>
                </a:solidFill>
                <a:effectLst/>
                <a:latin typeface="Calibri" pitchFamily="34" charset="0"/>
                <a:ea typeface="宋体" pitchFamily="2" charset="-122"/>
                <a:cs typeface="宋体" pitchFamily="2" charset="-122"/>
              </a:rPr>
              <a:t>*1600</a:t>
            </a:r>
            <a:endParaRPr kumimoji="0" lang="en-US" altLang="zh-CN" sz="9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171" name="Text Box 3"/>
          <p:cNvSpPr txBox="1">
            <a:spLocks noChangeArrowheads="1"/>
          </p:cNvSpPr>
          <p:nvPr/>
        </p:nvSpPr>
        <p:spPr bwMode="auto">
          <a:xfrm>
            <a:off x="6804248" y="2420888"/>
            <a:ext cx="12446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N</a:t>
            </a:r>
            <a:r>
              <a:rPr kumimoji="0" lang="en-US" altLang="zh-CN" sz="900" b="0" i="0" u="none" strike="noStrike" cap="none" normalizeH="0" baseline="-25000" dirty="0" err="1" smtClean="0">
                <a:ln>
                  <a:noFill/>
                </a:ln>
                <a:solidFill>
                  <a:schemeClr val="tx1"/>
                </a:solidFill>
                <a:effectLst/>
                <a:latin typeface="Calibri" pitchFamily="34" charset="0"/>
                <a:ea typeface="宋体" pitchFamily="2" charset="-122"/>
                <a:cs typeface="宋体" pitchFamily="2" charset="-122"/>
              </a:rPr>
              <a:t>p</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=1.15*10</a:t>
            </a:r>
            <a:r>
              <a:rPr kumimoji="0" lang="en-US" altLang="zh-CN" sz="9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11</a:t>
            </a:r>
            <a:r>
              <a:rPr kumimoji="0" lang="en-US" altLang="zh-CN" sz="9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*400</a:t>
            </a:r>
            <a:endParaRPr kumimoji="0" lang="en-US" altLang="zh-CN" sz="900" b="0" i="0" u="none" strike="noStrike" cap="none" normalizeH="0" baseline="0" dirty="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7172" name="Picture 4"/>
          <p:cNvPicPr>
            <a:picLocks noChangeAspect="1" noChangeArrowheads="1"/>
          </p:cNvPicPr>
          <p:nvPr/>
        </p:nvPicPr>
        <p:blipFill>
          <a:blip r:embed="rId6" cstate="print"/>
          <a:srcRect/>
          <a:stretch>
            <a:fillRect/>
          </a:stretch>
        </p:blipFill>
        <p:spPr bwMode="auto">
          <a:xfrm>
            <a:off x="611560" y="4149080"/>
            <a:ext cx="5353050"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483"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0484"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graphicFrame>
        <p:nvGraphicFramePr>
          <p:cNvPr id="37198" name="Group 334"/>
          <p:cNvGraphicFramePr>
            <a:graphicFrameLocks noGrp="1"/>
          </p:cNvGraphicFramePr>
          <p:nvPr/>
        </p:nvGraphicFramePr>
        <p:xfrm>
          <a:off x="179388" y="2262188"/>
          <a:ext cx="8424862" cy="3398839"/>
        </p:xfrm>
        <a:graphic>
          <a:graphicData uri="http://schemas.openxmlformats.org/drawingml/2006/table">
            <a:tbl>
              <a:tblPr/>
              <a:tblGrid>
                <a:gridCol w="647700"/>
                <a:gridCol w="1081087"/>
                <a:gridCol w="1150938"/>
                <a:gridCol w="1152525"/>
                <a:gridCol w="1223962"/>
                <a:gridCol w="1081088"/>
                <a:gridCol w="1008062"/>
                <a:gridCol w="1079500"/>
              </a:tblGrid>
              <a:tr h="752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1600" b="0" i="0" u="none" strike="noStrike" cap="none" normalizeH="0" baseline="0" dirty="0" smtClean="0">
                        <a:ln>
                          <a:noFill/>
                        </a:ln>
                        <a:solidFill>
                          <a:schemeClr val="tx1"/>
                        </a:solidFill>
                        <a:effectLst/>
                        <a:latin typeface="Calibri" pitchFamily="34"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*400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a:t>
                      </a: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800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a:t>
                      </a: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1200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1600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*2000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*2400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1.15*10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11</a:t>
                      </a: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*2808</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0.01817</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0.00596</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0.00304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0.00185</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0.00124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0.00088</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0.00064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13</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0.66941</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0.22633</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0.11814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0.07401</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0.05136</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0.03800</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0.02931</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24.208</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8.42792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4.4614</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2.82042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1.96902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1.46463</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1.13349</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15</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852.43</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307.582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165.652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105.871</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74.4822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55.7332</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43.3389</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16</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29039.1</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10939.9</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6014.88</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libri" pitchFamily="34" charset="0"/>
                          <a:ea typeface="宋体" charset="-122"/>
                          <a:cs typeface="Times New Roman" pitchFamily="18" charset="0"/>
                        </a:rPr>
                        <a:t>3894.48</a:t>
                      </a:r>
                      <a:endParaRPr kumimoji="0" lang="en-US" altLang="zh-CN" sz="16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2765.25</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2083.8</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1629.73</a:t>
                      </a:r>
                      <a:endParaRPr kumimoji="0" lang="en-US" altLang="zh-CN" sz="16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50" name="Text Box 335"/>
          <p:cNvSpPr txBox="1">
            <a:spLocks noChangeArrowheads="1"/>
          </p:cNvSpPr>
          <p:nvPr/>
        </p:nvSpPr>
        <p:spPr bwMode="auto">
          <a:xfrm>
            <a:off x="447675" y="1289050"/>
            <a:ext cx="7622600" cy="369332"/>
          </a:xfrm>
          <a:prstGeom prst="rect">
            <a:avLst/>
          </a:prstGeom>
          <a:noFill/>
          <a:ln w="9525">
            <a:noFill/>
            <a:miter lim="800000"/>
            <a:headEnd/>
            <a:tailEnd/>
          </a:ln>
        </p:spPr>
        <p:txBody>
          <a:bodyPr wrap="none">
            <a:spAutoFit/>
          </a:bodyPr>
          <a:lstStyle/>
          <a:p>
            <a:r>
              <a:rPr lang="en-US" altLang="zh-CN" dirty="0" smtClean="0"/>
              <a:t>The number of </a:t>
            </a:r>
            <a:r>
              <a:rPr lang="en-US" altLang="zh-CN" dirty="0"/>
              <a:t>lost </a:t>
            </a:r>
            <a:r>
              <a:rPr lang="en-US" altLang="zh-CN" dirty="0" smtClean="0"/>
              <a:t>protons calculated with </a:t>
            </a:r>
            <a:r>
              <a:rPr lang="en-US" altLang="zh-CN" smtClean="0"/>
              <a:t>sigma=0.0003 m and </a:t>
            </a:r>
            <a:r>
              <a:rPr lang="en-US" altLang="zh-CN" dirty="0"/>
              <a:t>B=8.33T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507"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1508"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sp>
        <p:nvSpPr>
          <p:cNvPr id="21509" name="Rectangle 6"/>
          <p:cNvSpPr>
            <a:spLocks noChangeArrowheads="1"/>
          </p:cNvSpPr>
          <p:nvPr/>
        </p:nvSpPr>
        <p:spPr bwMode="auto">
          <a:xfrm>
            <a:off x="0" y="1196975"/>
            <a:ext cx="6356350" cy="366713"/>
          </a:xfrm>
          <a:prstGeom prst="rect">
            <a:avLst/>
          </a:prstGeom>
          <a:noFill/>
          <a:ln w="9525">
            <a:noFill/>
            <a:miter lim="800000"/>
            <a:headEnd/>
            <a:tailEnd/>
          </a:ln>
        </p:spPr>
        <p:txBody>
          <a:bodyPr wrap="none" anchor="ctr">
            <a:spAutoFit/>
          </a:bodyPr>
          <a:lstStyle/>
          <a:p>
            <a:r>
              <a:rPr lang="zh-CN" altLang="en-US"/>
              <a:t> </a:t>
            </a:r>
            <a:r>
              <a:rPr lang="en-US" altLang="zh-CN"/>
              <a:t>Plots of lost protons versus Np with different particle masses</a:t>
            </a:r>
          </a:p>
        </p:txBody>
      </p:sp>
      <p:sp>
        <p:nvSpPr>
          <p:cNvPr id="21516" name="Text Box 13"/>
          <p:cNvSpPr txBox="1">
            <a:spLocks noChangeArrowheads="1"/>
          </p:cNvSpPr>
          <p:nvPr/>
        </p:nvSpPr>
        <p:spPr bwMode="auto">
          <a:xfrm>
            <a:off x="4479925" y="4313238"/>
            <a:ext cx="3979863" cy="1477328"/>
          </a:xfrm>
          <a:prstGeom prst="rect">
            <a:avLst/>
          </a:prstGeom>
          <a:noFill/>
          <a:ln w="9525">
            <a:noFill/>
            <a:miter lim="800000"/>
            <a:headEnd/>
            <a:tailEnd/>
          </a:ln>
        </p:spPr>
        <p:txBody>
          <a:bodyPr>
            <a:spAutoFit/>
          </a:bodyPr>
          <a:lstStyle/>
          <a:p>
            <a:r>
              <a:rPr lang="en-US" altLang="zh-CN" dirty="0"/>
              <a:t>The solid lines are the original plots, the dotted line are the fitting ones.</a:t>
            </a:r>
          </a:p>
          <a:p>
            <a:r>
              <a:rPr lang="en-US" altLang="zh-CN" dirty="0"/>
              <a:t>The number of lost protons </a:t>
            </a:r>
            <a:r>
              <a:rPr lang="en-US" altLang="zh-CN" dirty="0" smtClean="0"/>
              <a:t>is fitted by the </a:t>
            </a:r>
            <a:r>
              <a:rPr lang="en-US" altLang="zh-CN" dirty="0"/>
              <a:t>function y=1/(a+bx+cx</a:t>
            </a:r>
            <a:r>
              <a:rPr lang="en-US" altLang="zh-CN" baseline="30000" dirty="0"/>
              <a:t>2</a:t>
            </a:r>
            <a:r>
              <a:rPr lang="en-US" altLang="zh-CN" dirty="0"/>
              <a:t>) </a:t>
            </a:r>
            <a:r>
              <a:rPr lang="en-US" altLang="zh-CN" dirty="0" smtClean="0"/>
              <a:t>when </a:t>
            </a:r>
            <a:r>
              <a:rPr lang="en-US" altLang="zh-CN" dirty="0"/>
              <a:t>the mass is relatively small. </a:t>
            </a:r>
            <a:endParaRPr lang="zh-CN" altLang="en-US" dirty="0"/>
          </a:p>
        </p:txBody>
      </p:sp>
      <p:pic>
        <p:nvPicPr>
          <p:cNvPr id="14" name="图片 13"/>
          <p:cNvPicPr>
            <a:picLocks noChangeAspect="1"/>
          </p:cNvPicPr>
          <p:nvPr/>
        </p:nvPicPr>
        <p:blipFill>
          <a:blip r:embed="rId3" cstate="print"/>
          <a:srcRect/>
          <a:stretch>
            <a:fillRect/>
          </a:stretch>
        </p:blipFill>
        <p:spPr bwMode="auto">
          <a:xfrm>
            <a:off x="251520" y="1772815"/>
            <a:ext cx="3897849" cy="2094746"/>
          </a:xfrm>
          <a:prstGeom prst="rect">
            <a:avLst/>
          </a:prstGeom>
          <a:noFill/>
          <a:ln w="9525">
            <a:noFill/>
            <a:miter lim="800000"/>
            <a:headEnd/>
            <a:tailEnd/>
          </a:ln>
        </p:spPr>
      </p:pic>
      <p:pic>
        <p:nvPicPr>
          <p:cNvPr id="15" name="图片 14"/>
          <p:cNvPicPr>
            <a:picLocks noChangeAspect="1"/>
          </p:cNvPicPr>
          <p:nvPr/>
        </p:nvPicPr>
        <p:blipFill>
          <a:blip r:embed="rId4" cstate="print"/>
          <a:srcRect/>
          <a:stretch>
            <a:fillRect/>
          </a:stretch>
        </p:blipFill>
        <p:spPr bwMode="auto">
          <a:xfrm>
            <a:off x="4283968" y="1772816"/>
            <a:ext cx="3897849" cy="2094746"/>
          </a:xfrm>
          <a:prstGeom prst="rect">
            <a:avLst/>
          </a:prstGeom>
          <a:noFill/>
          <a:ln w="9525">
            <a:noFill/>
            <a:miter lim="800000"/>
            <a:headEnd/>
            <a:tailEnd/>
          </a:ln>
        </p:spPr>
      </p:pic>
      <p:pic>
        <p:nvPicPr>
          <p:cNvPr id="16" name="图片 15"/>
          <p:cNvPicPr>
            <a:picLocks noChangeAspect="1"/>
          </p:cNvPicPr>
          <p:nvPr/>
        </p:nvPicPr>
        <p:blipFill>
          <a:blip r:embed="rId5" cstate="print"/>
          <a:srcRect/>
          <a:stretch>
            <a:fillRect/>
          </a:stretch>
        </p:blipFill>
        <p:spPr bwMode="auto">
          <a:xfrm>
            <a:off x="251520" y="3861048"/>
            <a:ext cx="3897849" cy="2094746"/>
          </a:xfrm>
          <a:prstGeom prst="rect">
            <a:avLst/>
          </a:prstGeom>
          <a:noFill/>
          <a:ln w="9525">
            <a:noFill/>
            <a:miter lim="800000"/>
            <a:headEnd/>
            <a:tailEnd/>
          </a:ln>
        </p:spPr>
      </p:pic>
      <p:sp>
        <p:nvSpPr>
          <p:cNvPr id="5121" name="Text Box 1"/>
          <p:cNvSpPr txBox="1">
            <a:spLocks noChangeArrowheads="1"/>
          </p:cNvSpPr>
          <p:nvPr/>
        </p:nvSpPr>
        <p:spPr bwMode="auto">
          <a:xfrm>
            <a:off x="1430338" y="2636912"/>
            <a:ext cx="1312862" cy="1277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2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12</a:t>
            </a:r>
            <a:endParaRPr kumimoji="0" lang="zh-CN"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 name="Text Box 1"/>
          <p:cNvSpPr txBox="1">
            <a:spLocks noChangeArrowheads="1"/>
          </p:cNvSpPr>
          <p:nvPr/>
        </p:nvSpPr>
        <p:spPr bwMode="auto">
          <a:xfrm>
            <a:off x="5580112" y="2564904"/>
            <a:ext cx="1312862" cy="1277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2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13</a:t>
            </a:r>
            <a:endParaRPr kumimoji="0" lang="zh-CN"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9" name="Text Box 1"/>
          <p:cNvSpPr txBox="1">
            <a:spLocks noChangeArrowheads="1"/>
          </p:cNvSpPr>
          <p:nvPr/>
        </p:nvSpPr>
        <p:spPr bwMode="auto">
          <a:xfrm>
            <a:off x="1403648" y="4653136"/>
            <a:ext cx="1312862" cy="1277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A=10</a:t>
            </a:r>
            <a:r>
              <a:rPr kumimoji="0" lang="en-US" altLang="zh-CN" sz="1200" b="0" i="0" u="none" strike="noStrike" cap="none" normalizeH="0" baseline="30000" dirty="0" smtClean="0">
                <a:ln>
                  <a:noFill/>
                </a:ln>
                <a:solidFill>
                  <a:schemeClr val="tx1"/>
                </a:solidFill>
                <a:effectLst/>
                <a:latin typeface="Calibri" pitchFamily="34" charset="0"/>
                <a:ea typeface="宋体" pitchFamily="2" charset="-122"/>
                <a:cs typeface="宋体" pitchFamily="2" charset="-122"/>
              </a:rPr>
              <a:t>14</a:t>
            </a:r>
            <a:endParaRPr kumimoji="0" lang="zh-CN"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yangzhao\Desktop\EPFL_LOG_RVB-55.tiff"/>
          <p:cNvPicPr>
            <a:picLocks noChangeAspect="1" noChangeArrowheads="1"/>
          </p:cNvPicPr>
          <p:nvPr/>
        </p:nvPicPr>
        <p:blipFill>
          <a:blip r:embed="rId2" cstate="print"/>
          <a:srcRect/>
          <a:stretch>
            <a:fillRect/>
          </a:stretch>
        </p:blipFill>
        <p:spPr bwMode="auto">
          <a:xfrm>
            <a:off x="0" y="0"/>
            <a:ext cx="1985963" cy="960438"/>
          </a:xfrm>
          <a:prstGeom prst="rect">
            <a:avLst/>
          </a:prstGeom>
          <a:noFill/>
          <a:ln w="9525">
            <a:noFill/>
            <a:miter lim="800000"/>
            <a:headEnd/>
            <a:tailEnd/>
          </a:ln>
        </p:spPr>
      </p:pic>
      <p:cxnSp>
        <p:nvCxnSpPr>
          <p:cNvPr id="8" name="直接连接符 7"/>
          <p:cNvCxnSpPr/>
          <p:nvPr/>
        </p:nvCxnSpPr>
        <p:spPr>
          <a:xfrm>
            <a:off x="0" y="981075"/>
            <a:ext cx="68040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531" name="标题 1"/>
          <p:cNvSpPr txBox="1">
            <a:spLocks/>
          </p:cNvSpPr>
          <p:nvPr/>
        </p:nvSpPr>
        <p:spPr bwMode="auto">
          <a:xfrm>
            <a:off x="1692275" y="0"/>
            <a:ext cx="5543550" cy="908050"/>
          </a:xfrm>
          <a:prstGeom prst="rect">
            <a:avLst/>
          </a:prstGeom>
          <a:noFill/>
          <a:ln w="9525">
            <a:noFill/>
            <a:miter lim="800000"/>
            <a:headEnd/>
            <a:tailEnd/>
          </a:ln>
        </p:spPr>
        <p:txBody>
          <a:bodyPr anchor="ctr"/>
          <a:lstStyle/>
          <a:p>
            <a:pPr algn="ctr"/>
            <a:endParaRPr lang="zh-CN" altLang="en-US" sz="5400">
              <a:latin typeface="Calibri" pitchFamily="34" charset="0"/>
            </a:endParaRPr>
          </a:p>
        </p:txBody>
      </p:sp>
      <p:sp>
        <p:nvSpPr>
          <p:cNvPr id="22532" name="Text Box 5"/>
          <p:cNvSpPr txBox="1">
            <a:spLocks noChangeArrowheads="1"/>
          </p:cNvSpPr>
          <p:nvPr/>
        </p:nvSpPr>
        <p:spPr bwMode="auto">
          <a:xfrm>
            <a:off x="2555875" y="260350"/>
            <a:ext cx="3627438" cy="457200"/>
          </a:xfrm>
          <a:prstGeom prst="rect">
            <a:avLst/>
          </a:prstGeom>
          <a:noFill/>
          <a:ln w="9525">
            <a:noFill/>
            <a:miter lim="800000"/>
            <a:headEnd/>
            <a:tailEnd/>
          </a:ln>
        </p:spPr>
        <p:txBody>
          <a:bodyPr wrap="none">
            <a:spAutoFit/>
          </a:bodyPr>
          <a:lstStyle/>
          <a:p>
            <a:r>
              <a:rPr lang="en-US" altLang="zh-CN" sz="2400"/>
              <a:t>Aluminous Macro-particle</a:t>
            </a:r>
          </a:p>
        </p:txBody>
      </p:sp>
      <p:sp>
        <p:nvSpPr>
          <p:cNvPr id="22533" name="Text Box 84"/>
          <p:cNvSpPr txBox="1">
            <a:spLocks noChangeArrowheads="1"/>
          </p:cNvSpPr>
          <p:nvPr/>
        </p:nvSpPr>
        <p:spPr bwMode="auto">
          <a:xfrm>
            <a:off x="179388" y="1125538"/>
            <a:ext cx="8445500" cy="923330"/>
          </a:xfrm>
          <a:prstGeom prst="rect">
            <a:avLst/>
          </a:prstGeom>
          <a:noFill/>
          <a:ln w="9525">
            <a:noFill/>
            <a:miter lim="800000"/>
            <a:headEnd/>
            <a:tailEnd/>
          </a:ln>
        </p:spPr>
        <p:txBody>
          <a:bodyPr>
            <a:spAutoFit/>
          </a:bodyPr>
          <a:lstStyle/>
          <a:p>
            <a:r>
              <a:rPr lang="en-US" altLang="zh-CN" dirty="0" smtClean="0"/>
              <a:t>B=4.17 T is the present value of magnetic field in LHC at 3.5 </a:t>
            </a:r>
            <a:r>
              <a:rPr lang="en-US" altLang="zh-CN" dirty="0" err="1" smtClean="0"/>
              <a:t>TeV</a:t>
            </a:r>
            <a:r>
              <a:rPr lang="en-US" altLang="zh-CN" dirty="0" smtClean="0"/>
              <a:t> beam energy. We use sigma=0.0003 m, B=4.17 T and </a:t>
            </a:r>
            <a:r>
              <a:rPr lang="en-US" altLang="zh-CN" dirty="0" err="1" smtClean="0"/>
              <a:t>N</a:t>
            </a:r>
            <a:r>
              <a:rPr lang="en-US" altLang="zh-CN" baseline="-25000" dirty="0" err="1" smtClean="0"/>
              <a:t>p</a:t>
            </a:r>
            <a:r>
              <a:rPr lang="en-US" altLang="zh-CN" dirty="0" smtClean="0"/>
              <a:t>=1.15*10</a:t>
            </a:r>
            <a:r>
              <a:rPr lang="en-US" altLang="zh-CN" baseline="30000" dirty="0" smtClean="0"/>
              <a:t>11</a:t>
            </a:r>
            <a:r>
              <a:rPr lang="en-US" altLang="zh-CN" dirty="0" smtClean="0"/>
              <a:t>*2808 to simulate the beam loss rate and calculate the total number of lost protons. </a:t>
            </a:r>
            <a:endParaRPr lang="en-US" altLang="zh-CN" dirty="0"/>
          </a:p>
        </p:txBody>
      </p:sp>
      <p:graphicFrame>
        <p:nvGraphicFramePr>
          <p:cNvPr id="32960" name="Group 192"/>
          <p:cNvGraphicFramePr>
            <a:graphicFrameLocks noGrp="1"/>
          </p:cNvGraphicFramePr>
          <p:nvPr/>
        </p:nvGraphicFramePr>
        <p:xfrm>
          <a:off x="250825" y="2133600"/>
          <a:ext cx="8424863" cy="1008063"/>
        </p:xfrm>
        <a:graphic>
          <a:graphicData uri="http://schemas.openxmlformats.org/drawingml/2006/table">
            <a:tbl>
              <a:tblPr/>
              <a:tblGrid>
                <a:gridCol w="1406525"/>
                <a:gridCol w="1404938"/>
                <a:gridCol w="1403350"/>
                <a:gridCol w="1406525"/>
                <a:gridCol w="1404937"/>
                <a:gridCol w="1398588"/>
              </a:tblGrid>
              <a:tr h="3476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1.15*10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*2808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0.00064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0.02931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1.13349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43.3389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1629.73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7" name="Rectangle 193"/>
          <p:cNvSpPr>
            <a:spLocks noChangeArrowheads="1"/>
          </p:cNvSpPr>
          <p:nvPr/>
        </p:nvSpPr>
        <p:spPr bwMode="auto">
          <a:xfrm>
            <a:off x="251520" y="3212976"/>
            <a:ext cx="8352928" cy="646331"/>
          </a:xfrm>
          <a:prstGeom prst="rect">
            <a:avLst/>
          </a:prstGeom>
          <a:noFill/>
          <a:ln w="9525">
            <a:noFill/>
            <a:miter lim="800000"/>
            <a:headEnd/>
            <a:tailEnd/>
          </a:ln>
        </p:spPr>
        <p:txBody>
          <a:bodyPr wrap="square" anchor="ctr">
            <a:spAutoFit/>
          </a:bodyPr>
          <a:lstStyle/>
          <a:p>
            <a:r>
              <a:rPr lang="en-US" altLang="zh-CN" dirty="0"/>
              <a:t>The results are exactly the same as the results with </a:t>
            </a:r>
            <a:r>
              <a:rPr lang="en-US" altLang="zh-CN" dirty="0" smtClean="0"/>
              <a:t>B=8.33 T        the magnetic field in LHC will not affect the total number of lost protons.</a:t>
            </a:r>
            <a:endParaRPr lang="en-US" altLang="zh-CN" dirty="0"/>
          </a:p>
        </p:txBody>
      </p:sp>
      <p:sp>
        <p:nvSpPr>
          <p:cNvPr id="22558" name="Rectangle 194"/>
          <p:cNvSpPr>
            <a:spLocks noChangeArrowheads="1"/>
          </p:cNvSpPr>
          <p:nvPr/>
        </p:nvSpPr>
        <p:spPr bwMode="auto">
          <a:xfrm>
            <a:off x="250825" y="3931335"/>
            <a:ext cx="8208963" cy="646331"/>
          </a:xfrm>
          <a:prstGeom prst="rect">
            <a:avLst/>
          </a:prstGeom>
          <a:noFill/>
          <a:ln w="9525">
            <a:noFill/>
            <a:miter lim="800000"/>
            <a:headEnd/>
            <a:tailEnd/>
          </a:ln>
        </p:spPr>
        <p:txBody>
          <a:bodyPr anchor="ctr">
            <a:spAutoFit/>
          </a:bodyPr>
          <a:lstStyle/>
          <a:p>
            <a:r>
              <a:rPr lang="en-US" altLang="zh-CN" dirty="0" smtClean="0"/>
              <a:t>We increase the value of transverse </a:t>
            </a:r>
            <a:r>
              <a:rPr lang="en-US" altLang="zh-CN" dirty="0" err="1" smtClean="0"/>
              <a:t>rms</a:t>
            </a:r>
            <a:r>
              <a:rPr lang="en-US" altLang="zh-CN" dirty="0" smtClean="0"/>
              <a:t> beam size by a factor 5, to sigma=0.0015 m, and keep the other parameters constant.</a:t>
            </a:r>
            <a:endParaRPr lang="en-US" altLang="zh-CN" dirty="0"/>
          </a:p>
        </p:txBody>
      </p:sp>
      <p:graphicFrame>
        <p:nvGraphicFramePr>
          <p:cNvPr id="33183" name="Group 415"/>
          <p:cNvGraphicFramePr>
            <a:graphicFrameLocks noGrp="1"/>
          </p:cNvGraphicFramePr>
          <p:nvPr/>
        </p:nvGraphicFramePr>
        <p:xfrm>
          <a:off x="250825" y="4652963"/>
          <a:ext cx="7369175" cy="1493520"/>
        </p:xfrm>
        <a:graphic>
          <a:graphicData uri="http://schemas.openxmlformats.org/drawingml/2006/table">
            <a:tbl>
              <a:tblPr/>
              <a:tblGrid>
                <a:gridCol w="1228725"/>
                <a:gridCol w="1227138"/>
                <a:gridCol w="1228725"/>
                <a:gridCol w="1228725"/>
                <a:gridCol w="1227137"/>
                <a:gridCol w="1228725"/>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1.15*10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11</a:t>
                      </a:r>
                      <a:r>
                        <a:rPr kumimoji="0" lang="en-US" altLang="zh-CN" sz="1600" b="0" i="0" u="none" strike="noStrike" cap="none" normalizeH="0" baseline="0" smtClean="0">
                          <a:ln>
                            <a:noFill/>
                          </a:ln>
                          <a:solidFill>
                            <a:schemeClr val="tx1"/>
                          </a:solidFill>
                          <a:effectLst/>
                          <a:latin typeface="Arial" charset="0"/>
                          <a:ea typeface="宋体" charset="-122"/>
                          <a:cs typeface="Arial" charset="0"/>
                        </a:rPr>
                        <a:t>*2808</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0.00820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0.37820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15.3186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607.343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1.15*10</a:t>
                      </a:r>
                      <a:r>
                        <a:rPr kumimoji="0" lang="en-US" altLang="zh-CN" sz="1600" b="0" i="0" u="none" strike="noStrike" cap="none" normalizeH="0" baseline="30000" smtClean="0">
                          <a:ln>
                            <a:noFill/>
                          </a:ln>
                          <a:solidFill>
                            <a:schemeClr val="tx1"/>
                          </a:solidFill>
                          <a:effectLst/>
                          <a:latin typeface="Arial" charset="0"/>
                          <a:ea typeface="宋体" charset="-122"/>
                          <a:cs typeface="Arial" charset="0"/>
                        </a:rPr>
                        <a:t>11</a:t>
                      </a:r>
                      <a:r>
                        <a:rPr kumimoji="0" lang="en-US" altLang="zh-CN" sz="1600" b="0" i="0" u="none" strike="noStrike" cap="none" normalizeH="0" baseline="0" smtClean="0">
                          <a:ln>
                            <a:noFill/>
                          </a:ln>
                          <a:solidFill>
                            <a:schemeClr val="tx1"/>
                          </a:solidFill>
                          <a:effectLst/>
                          <a:latin typeface="Arial" charset="0"/>
                          <a:ea typeface="宋体" charset="-122"/>
                          <a:cs typeface="Arial" charset="0"/>
                        </a:rPr>
                        <a:t>*2808</a:t>
                      </a:r>
                      <a:endParaRPr kumimoji="0" lang="zh-CN" altLang="en-US" sz="1600" b="0" i="0" u="none" strike="noStrike" cap="none" normalizeH="0" baseline="0" smtClean="0">
                        <a:ln>
                          <a:noFill/>
                        </a:ln>
                        <a:solidFill>
                          <a:schemeClr val="tx1"/>
                        </a:solidFill>
                        <a:effectLst/>
                        <a:latin typeface="Arial" charset="0"/>
                        <a:ea typeface="宋体" charset="-122"/>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0.00546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0.25936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9.87679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363.165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1600" b="0" i="0" u="none" strike="noStrike" cap="none" normalizeH="0" baseline="0" smtClean="0">
                          <a:ln>
                            <a:noFill/>
                          </a:ln>
                          <a:solidFill>
                            <a:schemeClr val="tx1"/>
                          </a:solidFill>
                          <a:effectLst/>
                          <a:latin typeface="Arial" charset="0"/>
                          <a:ea typeface="宋体" charset="-122"/>
                          <a:cs typeface="Arial" charset="0"/>
                        </a:rPr>
                        <a:t>12789.4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9" name="Rectangle 416"/>
          <p:cNvSpPr>
            <a:spLocks noChangeArrowheads="1"/>
          </p:cNvSpPr>
          <p:nvPr/>
        </p:nvSpPr>
        <p:spPr bwMode="auto">
          <a:xfrm>
            <a:off x="7596188" y="4005064"/>
            <a:ext cx="1547812" cy="2308324"/>
          </a:xfrm>
          <a:prstGeom prst="rect">
            <a:avLst/>
          </a:prstGeom>
          <a:noFill/>
          <a:ln w="9525">
            <a:noFill/>
            <a:miter lim="800000"/>
            <a:headEnd/>
            <a:tailEnd/>
          </a:ln>
        </p:spPr>
        <p:txBody>
          <a:bodyPr wrap="square" anchor="ctr">
            <a:spAutoFit/>
          </a:bodyPr>
          <a:lstStyle/>
          <a:p>
            <a:r>
              <a:rPr lang="en-US" altLang="zh-CN" dirty="0" smtClean="0"/>
              <a:t>The increase of the transverse beam size reduces the total number of lost protons.</a:t>
            </a:r>
            <a:endParaRPr lang="en-US" altLang="zh-CN" dirty="0"/>
          </a:p>
        </p:txBody>
      </p:sp>
      <p:sp>
        <p:nvSpPr>
          <p:cNvPr id="13" name="右箭头 12"/>
          <p:cNvSpPr/>
          <p:nvPr/>
        </p:nvSpPr>
        <p:spPr>
          <a:xfrm>
            <a:off x="6588224" y="3212976"/>
            <a:ext cx="360040" cy="360040"/>
          </a:xfrm>
          <a:prstGeom prst="rightArrow">
            <a:avLst>
              <a:gd name="adj1" fmla="val 50000"/>
              <a:gd name="adj2" fmla="val 36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1193</Words>
  <Application>Microsoft Office PowerPoint</Application>
  <PresentationFormat>全屏显示(4:3)</PresentationFormat>
  <Paragraphs>236</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Simulation of the interaction of macro-particles with the LHC proton beam</vt:lpstr>
      <vt:lpstr>Equation of motion</vt:lpstr>
      <vt:lpstr>幻灯片 3</vt:lpstr>
      <vt:lpstr>幻灯片 4</vt:lpstr>
      <vt:lpstr>幻灯片 5</vt:lpstr>
      <vt:lpstr>幻灯片 6</vt:lpstr>
      <vt:lpstr>幻灯片 7</vt:lpstr>
      <vt:lpstr>幻灯片 8</vt:lpstr>
      <vt:lpstr>幻灯片 9</vt:lpstr>
      <vt:lpstr>幻灯片 10</vt:lpstr>
      <vt:lpstr>幻灯片 11</vt:lpstr>
      <vt:lpstr>幻灯片 12</vt:lpstr>
      <vt:lpstr>The end</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yangzhao</dc:creator>
  <cp:lastModifiedBy>yangzhao</cp:lastModifiedBy>
  <cp:revision>62</cp:revision>
  <dcterms:created xsi:type="dcterms:W3CDTF">2011-05-22T10:56:16Z</dcterms:created>
  <dcterms:modified xsi:type="dcterms:W3CDTF">2011-06-04T08:50:51Z</dcterms:modified>
</cp:coreProperties>
</file>