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85" r:id="rId7"/>
    <p:sldId id="262" r:id="rId8"/>
    <p:sldId id="264" r:id="rId9"/>
    <p:sldId id="265" r:id="rId10"/>
    <p:sldId id="266" r:id="rId11"/>
    <p:sldId id="274" r:id="rId12"/>
    <p:sldId id="275" r:id="rId13"/>
    <p:sldId id="270" r:id="rId14"/>
    <p:sldId id="271" r:id="rId15"/>
    <p:sldId id="272" r:id="rId16"/>
    <p:sldId id="273" r:id="rId17"/>
    <p:sldId id="276" r:id="rId18"/>
    <p:sldId id="277" r:id="rId19"/>
    <p:sldId id="269" r:id="rId20"/>
    <p:sldId id="267" r:id="rId21"/>
    <p:sldId id="268" r:id="rId22"/>
    <p:sldId id="281" r:id="rId23"/>
    <p:sldId id="282" r:id="rId24"/>
    <p:sldId id="283" r:id="rId25"/>
    <p:sldId id="278" r:id="rId26"/>
    <p:sldId id="284" r:id="rId27"/>
    <p:sldId id="280" r:id="rId28"/>
    <p:sldId id="279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6E785-8223-49F8-BFC5-53261220524D}" type="datetimeFigureOut">
              <a:rPr lang="fr-FR"/>
              <a:pPr/>
              <a:t>14/03/2011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641D2-D6AB-4756-A29F-4ED6A8E41CE7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641D2-D6AB-4756-A29F-4ED6A8E41CE7}" type="slidenum">
              <a:rPr lang="fr-FR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367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641D2-D6AB-4756-A29F-4ED6A8E41CE7}" type="slidenum">
              <a:rPr lang="fr-FR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8009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64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3103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3909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597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392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85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7527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574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1575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44687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071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14/03/2011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668DC-857F-487D-BFFA-8C0CA50379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077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Losses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PS Injection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S.  </a:t>
            </a:r>
            <a:r>
              <a:rPr lang="en-US" dirty="0" err="1" smtClean="0"/>
              <a:t>Aumon</a:t>
            </a:r>
            <a:r>
              <a:rPr lang="en-US" dirty="0" smtClean="0"/>
              <a:t>, W. </a:t>
            </a:r>
            <a:r>
              <a:rPr lang="en-US" dirty="0" err="1" smtClean="0"/>
              <a:t>Bartmann</a:t>
            </a:r>
            <a:r>
              <a:rPr lang="en-US" dirty="0" smtClean="0"/>
              <a:t>, H. </a:t>
            </a:r>
            <a:r>
              <a:rPr lang="en-US" dirty="0" err="1" smtClean="0"/>
              <a:t>Bartosik</a:t>
            </a:r>
            <a:r>
              <a:rPr lang="en-US" dirty="0" smtClean="0"/>
              <a:t>, J. Borburgh, S. Gilardoni, B. Goddard, O. Hans, F. Peters, R. </a:t>
            </a:r>
            <a:r>
              <a:rPr lang="en-US" dirty="0" err="1" smtClean="0"/>
              <a:t>Steerenberg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43000"/>
          </a:xfrm>
        </p:spPr>
        <p:txBody>
          <a:bodyPr/>
          <a:lstStyle/>
          <a:p>
            <a:r>
              <a:rPr lang="en-US" dirty="0" smtClean="0"/>
              <a:t>Possible cures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Minimize the beam size at least in the horizontal plane (possibly both)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From existing : QKE </a:t>
            </a:r>
            <a:r>
              <a:rPr lang="en-US" dirty="0" err="1" smtClean="0"/>
              <a:t>quadrupoles+collimation</a:t>
            </a:r>
            <a:r>
              <a:rPr lang="en-US" dirty="0" smtClean="0"/>
              <a:t> in the line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From existing : triplets of </a:t>
            </a:r>
            <a:r>
              <a:rPr lang="en-US" dirty="0" err="1" smtClean="0"/>
              <a:t>gammajump</a:t>
            </a:r>
            <a:r>
              <a:rPr lang="en-US" dirty="0" smtClean="0"/>
              <a:t> </a:t>
            </a:r>
            <a:r>
              <a:rPr lang="en-US" dirty="0" err="1" smtClean="0"/>
              <a:t>quadrupoles+collimation</a:t>
            </a:r>
            <a:r>
              <a:rPr lang="en-US" dirty="0" smtClean="0"/>
              <a:t> in the line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New insertion based on the QKE scheme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of this solution+2GeV upgrade (2 </a:t>
            </a:r>
            <a:r>
              <a:rPr lang="en-US" smtClean="0"/>
              <a:t>injection kickers)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Upgrade of the BTP </a:t>
            </a:r>
            <a:r>
              <a:rPr lang="en-US" dirty="0" smtClean="0"/>
              <a:t>line (Wolfgang </a:t>
            </a:r>
            <a:r>
              <a:rPr lang="en-US" dirty="0" err="1" smtClean="0"/>
              <a:t>Bartmann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new </a:t>
            </a:r>
            <a:r>
              <a:rPr lang="en-US" dirty="0" err="1" smtClean="0"/>
              <a:t>quadrupoles</a:t>
            </a:r>
            <a:r>
              <a:rPr lang="en-US" dirty="0" smtClean="0"/>
              <a:t> in the BT-BTP line and use of the BTPQNO10 (quad in the wall) allow to gain more flexibility in optics matching to provide small horizontal beam size</a:t>
            </a:r>
          </a:p>
          <a:p>
            <a:endParaRPr lang="en-US" dirty="0" smtClean="0"/>
          </a:p>
          <a:p>
            <a:r>
              <a:rPr lang="en-US" dirty="0" err="1" smtClean="0"/>
              <a:t>Betax</a:t>
            </a:r>
            <a:r>
              <a:rPr lang="en-US" dirty="0" smtClean="0"/>
              <a:t>=5m and </a:t>
            </a:r>
            <a:r>
              <a:rPr lang="en-US" dirty="0" err="1" smtClean="0"/>
              <a:t>Dx</a:t>
            </a:r>
            <a:r>
              <a:rPr lang="en-US" dirty="0" smtClean="0"/>
              <a:t>=1.84 m (11% </a:t>
            </a:r>
            <a:r>
              <a:rPr lang="en-US" dirty="0" err="1" smtClean="0"/>
              <a:t>betatron</a:t>
            </a:r>
            <a:r>
              <a:rPr lang="en-US" dirty="0" smtClean="0"/>
              <a:t> mismatch)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942" b="27598"/>
          <a:stretch>
            <a:fillRect/>
          </a:stretch>
        </p:blipFill>
        <p:spPr bwMode="auto">
          <a:xfrm>
            <a:off x="152400" y="461392"/>
            <a:ext cx="876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TP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70812"/>
            <a:ext cx="9144000" cy="2887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412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S. De Man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667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BT line: recombination of the 4 rings from the Booster extraction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624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BTP: Booster to PS, after BT line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0" y="4114800"/>
            <a:ext cx="381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QKE scheme</a:t>
            </a:r>
            <a:endParaRPr lang="en-US" dirty="0"/>
          </a:p>
        </p:txBody>
      </p:sp>
      <p:pic>
        <p:nvPicPr>
          <p:cNvPr id="7" name="Content Placeholder 6" descr="BetaHor_Function_QKEScheme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920206"/>
            <a:ext cx="3419475" cy="2279650"/>
          </a:xfrm>
        </p:spPr>
      </p:pic>
      <p:pic>
        <p:nvPicPr>
          <p:cNvPr id="8" name="Content Placeholder 7" descr="BetaVert_Function_QKEScheme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08808"/>
            <a:ext cx="3419475" cy="2302447"/>
          </a:xfr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2340546" y="522920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940152" y="5229200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143000"/>
          </a:xfrm>
        </p:spPr>
        <p:txBody>
          <a:bodyPr/>
          <a:lstStyle/>
          <a:p>
            <a:r>
              <a:rPr lang="en-US" dirty="0" smtClean="0"/>
              <a:t>Existing QKE scheme</a:t>
            </a:r>
            <a:endParaRPr lang="en-US" dirty="0"/>
          </a:p>
        </p:txBody>
      </p:sp>
      <p:pic>
        <p:nvPicPr>
          <p:cNvPr id="6" name="Content Placeholder 5" descr="Beta-FunctionSS53.pn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4167394" cy="2593045"/>
          </a:xfrm>
        </p:spPr>
      </p:pic>
      <p:sp>
        <p:nvSpPr>
          <p:cNvPr id="7" name="TextBox 6"/>
          <p:cNvSpPr txBox="1"/>
          <p:nvPr/>
        </p:nvSpPr>
        <p:spPr>
          <a:xfrm>
            <a:off x="4572000" y="49411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~ x/</a:t>
            </a:r>
            <a:r>
              <a:rPr lang="en-US" dirty="0" err="1" smtClean="0">
                <a:latin typeface="Times New Roman"/>
                <a:cs typeface="Times New Roman"/>
              </a:rPr>
              <a:t>Sqrt</a:t>
            </a:r>
            <a:r>
              <a:rPr lang="en-US" dirty="0" smtClean="0">
                <a:latin typeface="Times New Roman"/>
                <a:cs typeface="Times New Roman"/>
              </a:rPr>
              <a:t>(betax42*betax45)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To be checked with W. </a:t>
            </a:r>
            <a:r>
              <a:rPr lang="en-US" dirty="0" err="1" smtClean="0">
                <a:latin typeface="Times New Roman"/>
                <a:cs typeface="Times New Roman"/>
              </a:rPr>
              <a:t>Bartmann</a:t>
            </a:r>
            <a:endParaRPr lang="en-US" dirty="0"/>
          </a:p>
        </p:txBody>
      </p:sp>
      <p:pic>
        <p:nvPicPr>
          <p:cNvPr id="9" name="Content Placeholder 8" descr="Beta-FunctionQKEStudy_2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3954352" cy="2451699"/>
          </a:xfrm>
        </p:spPr>
      </p:pic>
      <p:sp>
        <p:nvSpPr>
          <p:cNvPr id="10" name="TextBox 9"/>
          <p:cNvSpPr txBox="1"/>
          <p:nvPr/>
        </p:nvSpPr>
        <p:spPr>
          <a:xfrm>
            <a:off x="971600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Collimator  in the BTBTP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gamma jump scheme</a:t>
            </a:r>
            <a:endParaRPr lang="en-US" dirty="0"/>
          </a:p>
        </p:txBody>
      </p:sp>
      <p:pic>
        <p:nvPicPr>
          <p:cNvPr id="5" name="Content Placeholder 4" descr="Gammajump_current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4399810" cy="2736681"/>
          </a:xfrm>
          <a:prstGeom prst="rect">
            <a:avLst/>
          </a:prstGeom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2711754" cy="268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53133" y="58674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From M. Martini</a:t>
            </a:r>
            <a:endParaRPr lang="fr-F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triplets gamma jump </a:t>
            </a:r>
            <a:r>
              <a:rPr lang="en-US" dirty="0" err="1" smtClean="0"/>
              <a:t>quadrupoles</a:t>
            </a:r>
            <a:endParaRPr lang="en-US" dirty="0"/>
          </a:p>
        </p:txBody>
      </p:sp>
      <p:pic>
        <p:nvPicPr>
          <p:cNvPr id="6" name="Content Placeholder 5" descr="Beta_functionGJ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95510" y="2908808"/>
            <a:ext cx="3766954" cy="2536416"/>
          </a:xfrm>
        </p:spPr>
      </p:pic>
      <p:pic>
        <p:nvPicPr>
          <p:cNvPr id="5" name="Content Placeholder 4" descr="Beta_functionGJ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999994"/>
            <a:ext cx="4060060" cy="2517238"/>
          </a:xfrm>
        </p:spPr>
      </p:pic>
      <p:sp>
        <p:nvSpPr>
          <p:cNvPr id="7" name="TextBox 6"/>
          <p:cNvSpPr txBox="1"/>
          <p:nvPr/>
        </p:nvSpPr>
        <p:spPr>
          <a:xfrm>
            <a:off x="971600" y="56612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 not reduce the losses in SS43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scenario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Same scheme as the QKE but in the injection region</a:t>
            </a:r>
          </a:p>
          <a:p>
            <a:r>
              <a:rPr lang="en-US" dirty="0" smtClean="0"/>
              <a:t>New insertion with new quads etc..</a:t>
            </a:r>
          </a:p>
          <a:p>
            <a:r>
              <a:rPr lang="en-US" dirty="0" smtClean="0"/>
              <a:t>Upgrade @ 2 </a:t>
            </a:r>
            <a:r>
              <a:rPr lang="en-US" dirty="0" err="1" smtClean="0"/>
              <a:t>GeV</a:t>
            </a:r>
            <a:r>
              <a:rPr lang="en-US" dirty="0" smtClean="0"/>
              <a:t>: natural gain the beam size</a:t>
            </a:r>
          </a:p>
          <a:p>
            <a:r>
              <a:rPr lang="en-US" dirty="0" smtClean="0"/>
              <a:t>For the moment no data about what would be the </a:t>
            </a:r>
            <a:r>
              <a:rPr lang="en-US" dirty="0" err="1" smtClean="0"/>
              <a:t>emittances</a:t>
            </a:r>
            <a:r>
              <a:rPr lang="en-US" dirty="0" smtClean="0"/>
              <a:t> coming from the Booster (the computations are done with the same </a:t>
            </a:r>
            <a:r>
              <a:rPr lang="en-US" dirty="0" err="1" smtClean="0"/>
              <a:t>emittances</a:t>
            </a:r>
            <a:r>
              <a:rPr lang="en-US" dirty="0" smtClean="0"/>
              <a:t> as now)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QKE scheme</a:t>
            </a:r>
            <a:endParaRPr lang="en-US" dirty="0"/>
          </a:p>
        </p:txBody>
      </p:sp>
      <p:pic>
        <p:nvPicPr>
          <p:cNvPr id="7" name="Content Placeholder 6" descr="BetaHor_Function_QKEScheme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920206"/>
            <a:ext cx="3419475" cy="2279650"/>
          </a:xfrm>
        </p:spPr>
      </p:pic>
      <p:pic>
        <p:nvPicPr>
          <p:cNvPr id="8" name="Content Placeholder 7" descr="BetaVert_Function_QKEScheme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08808"/>
            <a:ext cx="3419475" cy="2302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3717" y="710801"/>
            <a:ext cx="8228763" cy="70788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Injection in the 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73550" y="1597092"/>
            <a:ext cx="6111079" cy="34160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66993" y="4900089"/>
            <a:ext cx="4597514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 4 bumpers in SS-41-42-43-44</a:t>
            </a:r>
          </a:p>
          <a:p>
            <a:pPr hangingPunct="0"/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 Kicker at pi/2 in SS45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182" y="5793626"/>
            <a:ext cx="7934541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Bump shape chosen in the past to save a bit of kicker strength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since the angle of the injection line with respect to the closed orbit is important.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  <a:p>
            <a:r>
              <a:rPr lang="en-US" dirty="0" smtClean="0"/>
              <a:t>Losses </a:t>
            </a:r>
            <a:r>
              <a:rPr lang="en-US" dirty="0"/>
              <a:t>due to the incoming </a:t>
            </a:r>
            <a:r>
              <a:rPr lang="en-US" dirty="0" smtClean="0"/>
              <a:t>beam</a:t>
            </a:r>
          </a:p>
          <a:p>
            <a:r>
              <a:rPr lang="en-US" dirty="0" smtClean="0"/>
              <a:t>Possible cures</a:t>
            </a:r>
            <a:endParaRPr lang="en-US" dirty="0"/>
          </a:p>
          <a:p>
            <a:r>
              <a:rPr lang="en-US" dirty="0"/>
              <a:t>Turn by turn </a:t>
            </a:r>
            <a:r>
              <a:rPr lang="en-US" dirty="0" smtClean="0"/>
              <a:t>losses</a:t>
            </a:r>
          </a:p>
          <a:p>
            <a:r>
              <a:rPr lang="en-US" dirty="0" smtClean="0"/>
              <a:t>Aperture Scan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3446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404664"/>
            <a:ext cx="8228763" cy="827241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900" dirty="0"/>
              <a:t>Turn by turn losses after </a:t>
            </a:r>
            <a:r>
              <a:rPr lang="en-US" sz="2900" dirty="0" smtClean="0"/>
              <a:t>injection: CNGS beam</a:t>
            </a:r>
            <a:endParaRPr lang="en-US" sz="2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3568" y="1340768"/>
            <a:ext cx="7560840" cy="5021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9701" y="404664"/>
            <a:ext cx="8228763" cy="1063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900" dirty="0"/>
              <a:t>Turn by turn losses after </a:t>
            </a:r>
            <a:r>
              <a:rPr lang="en-US" sz="2900" dirty="0" smtClean="0"/>
              <a:t>injection: TOF beam</a:t>
            </a:r>
            <a:endParaRPr lang="en-US" sz="2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31640" y="1561739"/>
            <a:ext cx="6692340" cy="489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bottom magnetic cycle</a:t>
            </a:r>
          </a:p>
          <a:p>
            <a:r>
              <a:rPr lang="en-US" dirty="0" smtClean="0"/>
              <a:t>Small single bunch beam</a:t>
            </a:r>
          </a:p>
          <a:p>
            <a:r>
              <a:rPr lang="en-US" dirty="0" smtClean="0"/>
              <a:t>1.84mm.mrad </a:t>
            </a:r>
            <a:r>
              <a:rPr lang="en-US" dirty="0" err="1" smtClean="0"/>
              <a:t>Hor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err="1" smtClean="0"/>
              <a:t>normalised</a:t>
            </a:r>
            <a:endParaRPr lang="en-US" dirty="0" smtClean="0"/>
          </a:p>
          <a:p>
            <a:r>
              <a:rPr lang="en-US" dirty="0" smtClean="0"/>
              <a:t>Intensity: 70e10 protons</a:t>
            </a:r>
          </a:p>
          <a:p>
            <a:r>
              <a:rPr lang="en-US" dirty="0" smtClean="0"/>
              <a:t>Second injection bump</a:t>
            </a:r>
          </a:p>
          <a:p>
            <a:r>
              <a:rPr lang="en-US" dirty="0" smtClean="0"/>
              <a:t>Variation of the Radial position during the bump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3717" y="710801"/>
            <a:ext cx="8228763" cy="70788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Injection in the 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73550" y="1957132"/>
            <a:ext cx="6111079" cy="341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BLM42 signal</a:t>
            </a:r>
            <a:endParaRPr lang="en-US" dirty="0"/>
          </a:p>
        </p:txBody>
      </p:sp>
      <p:pic>
        <p:nvPicPr>
          <p:cNvPr id="4" name="Content Placeholder 3" descr="BLM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5791778" cy="4343834"/>
          </a:xfrm>
        </p:spPr>
      </p:pic>
      <p:sp>
        <p:nvSpPr>
          <p:cNvPr id="5" name="TextBox 4"/>
          <p:cNvSpPr txBox="1"/>
          <p:nvPr/>
        </p:nvSpPr>
        <p:spPr>
          <a:xfrm>
            <a:off x="7092280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420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BLM signal (V)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04048" y="4077072"/>
            <a:ext cx="23042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24328" y="393305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Rpos</a:t>
            </a:r>
            <a:r>
              <a:rPr lang="en-US" dirty="0" smtClean="0"/>
              <a:t>=20mm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Rpos</a:t>
            </a:r>
            <a:r>
              <a:rPr lang="en-US" dirty="0" smtClean="0"/>
              <a:t>=15mm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04048" y="3068960"/>
            <a:ext cx="180020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084168" y="1772816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6296" y="1196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55799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38mm/</a:t>
            </a:r>
            <a:r>
              <a:rPr lang="en-US" dirty="0" err="1" smtClean="0"/>
              <a:t>sigmaRMS</a:t>
            </a:r>
            <a:r>
              <a:rPr lang="en-US" dirty="0" smtClean="0"/>
              <a:t>=12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Charge (First try with PTC-Orbit)</a:t>
            </a:r>
            <a:endParaRPr lang="en-US" dirty="0"/>
          </a:p>
        </p:txBody>
      </p:sp>
      <p:pic>
        <p:nvPicPr>
          <p:cNvPr id="4" name="Content Placeholder 3" descr="Tunes_000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2072" y="2324100"/>
            <a:ext cx="4514344" cy="3949345"/>
          </a:xfrm>
        </p:spPr>
      </p:pic>
      <p:sp>
        <p:nvSpPr>
          <p:cNvPr id="5" name="TextBox 4"/>
          <p:cNvSpPr txBox="1"/>
          <p:nvPr/>
        </p:nvSpPr>
        <p:spPr>
          <a:xfrm>
            <a:off x="683568" y="2636912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ToF</a:t>
            </a:r>
            <a:r>
              <a:rPr lang="en-US" dirty="0" smtClean="0"/>
              <a:t> beam</a:t>
            </a:r>
          </a:p>
          <a:p>
            <a:pPr>
              <a:buFontTx/>
              <a:buChar char="-"/>
            </a:pPr>
            <a:r>
              <a:rPr lang="en-US" dirty="0" smtClean="0"/>
              <a:t> After 20 turns</a:t>
            </a:r>
          </a:p>
          <a:p>
            <a:pPr>
              <a:buFontTx/>
              <a:buChar char="-"/>
            </a:pPr>
            <a:r>
              <a:rPr lang="en-US" dirty="0" smtClean="0"/>
              <a:t> PTC-Orbit  simulation</a:t>
            </a:r>
          </a:p>
          <a:p>
            <a:r>
              <a:rPr lang="en-US" dirty="0" smtClean="0"/>
              <a:t>(Thanks a lot to </a:t>
            </a:r>
            <a:r>
              <a:rPr lang="en-US" dirty="0" err="1" smtClean="0"/>
              <a:t>Hannes</a:t>
            </a:r>
            <a:r>
              <a:rPr lang="en-US" dirty="0" smtClean="0"/>
              <a:t> !!!!!)</a:t>
            </a:r>
          </a:p>
          <a:p>
            <a:r>
              <a:rPr lang="en-US" dirty="0" smtClean="0"/>
              <a:t>- Confirm what Elias said in the past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by turn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Studying process which repopulates the tail of the beam </a:t>
            </a:r>
          </a:p>
          <a:p>
            <a:r>
              <a:rPr lang="en-US" dirty="0" smtClean="0"/>
              <a:t>The main candidate is the space charge which might repopulated the tail turn after turn+ due to synchrotron motion and high chromaticity (</a:t>
            </a:r>
            <a:r>
              <a:rPr lang="en-US" dirty="0" err="1" smtClean="0"/>
              <a:t>xih</a:t>
            </a:r>
            <a:r>
              <a:rPr lang="en-US" dirty="0" smtClean="0"/>
              <a:t>=-1)</a:t>
            </a:r>
          </a:p>
          <a:p>
            <a:r>
              <a:rPr lang="en-US" dirty="0" smtClean="0"/>
              <a:t>Some particles might also cross resonances</a:t>
            </a:r>
          </a:p>
          <a:p>
            <a:r>
              <a:rPr lang="en-US" dirty="0" smtClean="0"/>
              <a:t>Working point scan on going this week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attention !!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Estimation of the coherent tune shift due to the space charge at injection in the vertical plane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589240"/>
            <a:ext cx="5562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  <a:cs typeface="Times New Roman"/>
              </a:rPr>
              <a:t>Δ</a:t>
            </a:r>
            <a:r>
              <a:rPr lang="en-US" sz="2400" dirty="0" smtClean="0">
                <a:latin typeface="+mj-lt"/>
                <a:cs typeface="Times New Roman"/>
              </a:rPr>
              <a:t>Q-Space charge ~ ¼ Total measured </a:t>
            </a:r>
            <a:r>
              <a:rPr lang="el-GR" sz="2400" dirty="0" smtClean="0">
                <a:latin typeface="+mj-lt"/>
                <a:cs typeface="Times New Roman"/>
              </a:rPr>
              <a:t>Δ</a:t>
            </a:r>
            <a:r>
              <a:rPr lang="en-US" sz="2400" dirty="0" smtClean="0">
                <a:latin typeface="+mj-lt"/>
                <a:cs typeface="Times New Roman"/>
              </a:rPr>
              <a:t>Q at injection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44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Estimation!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  <a:endCxn id="7" idx="1"/>
          </p:cNvCxnSpPr>
          <p:nvPr/>
        </p:nvCxnSpPr>
        <p:spPr>
          <a:xfrm rot="16200000" flipH="1">
            <a:off x="1592769" y="5387707"/>
            <a:ext cx="377607" cy="856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SC_tuneshif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393312" cy="3978573"/>
          </a:xfrm>
        </p:spPr>
      </p:pic>
      <p:sp>
        <p:nvSpPr>
          <p:cNvPr id="6" name="TextBox 5"/>
          <p:cNvSpPr txBox="1"/>
          <p:nvPr/>
        </p:nvSpPr>
        <p:spPr>
          <a:xfrm>
            <a:off x="5181599" y="2286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tune shift due to Space charge with analytical formulas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599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vertical tune shift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26 </a:t>
            </a:r>
            <a:r>
              <a:rPr lang="en-US" b="1" dirty="0" err="1" smtClean="0"/>
              <a:t>GeV</a:t>
            </a:r>
            <a:r>
              <a:rPr lang="en-US" b="1" dirty="0" smtClean="0"/>
              <a:t>/c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1981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1.4 </a:t>
            </a:r>
            <a:r>
              <a:rPr lang="en-US" b="1" dirty="0" err="1" smtClean="0"/>
              <a:t>GeV</a:t>
            </a:r>
            <a:r>
              <a:rPr lang="en-US" b="1" dirty="0" smtClean="0"/>
              <a:t>/c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losses from the high intensity beams at injection</a:t>
            </a:r>
          </a:p>
          <a:p>
            <a:r>
              <a:rPr lang="en-US" dirty="0" smtClean="0"/>
              <a:t>Radiation protection issue</a:t>
            </a:r>
          </a:p>
          <a:p>
            <a:r>
              <a:rPr lang="en-US" dirty="0" smtClean="0"/>
              <a:t>Important also for the 2 </a:t>
            </a:r>
            <a:r>
              <a:rPr lang="en-US" dirty="0" err="1" smtClean="0"/>
              <a:t>GeV</a:t>
            </a:r>
            <a:r>
              <a:rPr lang="en-US" dirty="0" smtClean="0"/>
              <a:t> PS upgrade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5782" y="809141"/>
            <a:ext cx="6344570" cy="5572187"/>
          </a:xfrm>
        </p:spPr>
      </p:pic>
      <p:sp>
        <p:nvSpPr>
          <p:cNvPr id="7" name="Oval 6"/>
          <p:cNvSpPr/>
          <p:nvPr/>
        </p:nvSpPr>
        <p:spPr>
          <a:xfrm>
            <a:off x="2267744" y="2420888"/>
            <a:ext cx="432048" cy="72008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due to the incoming beam</a:t>
            </a:r>
            <a:endParaRPr lang="en-US" dirty="0"/>
          </a:p>
        </p:txBody>
      </p:sp>
      <p:pic>
        <p:nvPicPr>
          <p:cNvPr id="4" name="Content Placeholder 3" descr="sept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397" y="2324100"/>
            <a:ext cx="5272219" cy="3508375"/>
          </a:xfrm>
        </p:spPr>
      </p:pic>
      <p:sp>
        <p:nvSpPr>
          <p:cNvPr id="5" name="TextBox 4"/>
          <p:cNvSpPr txBox="1"/>
          <p:nvPr/>
        </p:nvSpPr>
        <p:spPr>
          <a:xfrm>
            <a:off x="3851920" y="17728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 Septum 42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3717" y="710801"/>
            <a:ext cx="8228763" cy="70788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Injection in the 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73550" y="1597092"/>
            <a:ext cx="6111079" cy="34160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66993" y="4900089"/>
            <a:ext cx="4597514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 4 bumpers in SS-41-42-43-44</a:t>
            </a:r>
          </a:p>
          <a:p>
            <a:pPr hangingPunct="0"/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 Kicker at pi/2 in SS45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182" y="5793626"/>
            <a:ext cx="7934541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Bump shape chosen in the past to save a bit of kicker strength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Arial" pitchFamily="2"/>
                <a:cs typeface="Arial" pitchFamily="2"/>
              </a:rPr>
              <a:t>since the angle of the injection line with respect to the closed orbit is important.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/>
          <a:lstStyle/>
          <a:p>
            <a:r>
              <a:rPr lang="en-US" dirty="0" smtClean="0"/>
              <a:t>Aperture available</a:t>
            </a:r>
            <a:endParaRPr lang="en-US" dirty="0"/>
          </a:p>
        </p:txBody>
      </p:sp>
      <p:pic>
        <p:nvPicPr>
          <p:cNvPr id="7" name="Content Placeholder 6" descr="HorAperture_Available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204864"/>
            <a:ext cx="3419475" cy="2120075"/>
          </a:xfrm>
        </p:spPr>
      </p:pic>
      <p:pic>
        <p:nvPicPr>
          <p:cNvPr id="8" name="Content Placeholder 7" descr="VerAperture_Available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04864"/>
            <a:ext cx="3419475" cy="2135272"/>
          </a:xfrm>
        </p:spPr>
      </p:pic>
      <p:pic>
        <p:nvPicPr>
          <p:cNvPr id="9" name="Picture 8" descr="VerBeam_Envel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365104"/>
            <a:ext cx="3429000" cy="1981200"/>
          </a:xfrm>
          <a:prstGeom prst="rect">
            <a:avLst/>
          </a:prstGeom>
        </p:spPr>
      </p:pic>
      <p:pic>
        <p:nvPicPr>
          <p:cNvPr id="10" name="Picture 9" descr="HorBeam_Envelo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293096"/>
            <a:ext cx="3429000" cy="198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44371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3sigma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90872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eHor</a:t>
            </a:r>
            <a:r>
              <a:rPr lang="en-US" sz="1400" dirty="0" smtClean="0"/>
              <a:t>(RMS)= 12mm.mmrad</a:t>
            </a:r>
          </a:p>
          <a:p>
            <a:r>
              <a:rPr lang="en-US" sz="1400" dirty="0" err="1" smtClean="0"/>
              <a:t>eVer</a:t>
            </a:r>
            <a:r>
              <a:rPr lang="en-US" sz="1400" dirty="0" smtClean="0"/>
              <a:t>=10mm.mrad</a:t>
            </a:r>
          </a:p>
          <a:p>
            <a:r>
              <a:rPr lang="en-US" sz="1400" dirty="0" err="1" smtClean="0"/>
              <a:t>normalised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due to the incoming beam</a:t>
            </a:r>
            <a:endParaRPr lang="en-US" dirty="0"/>
          </a:p>
        </p:txBody>
      </p:sp>
      <p:pic>
        <p:nvPicPr>
          <p:cNvPr id="6" name="Content Placeholder 5" descr="ToF-fullintensity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929705"/>
            <a:ext cx="3419475" cy="2260653"/>
          </a:xfrm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82212"/>
            <a:ext cx="3419475" cy="23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47664" y="537321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ToF</a:t>
            </a:r>
            <a:r>
              <a:rPr lang="en-US" dirty="0" smtClean="0"/>
              <a:t>  beam full intensity</a:t>
            </a:r>
          </a:p>
          <a:p>
            <a:r>
              <a:rPr lang="en-US" dirty="0" smtClean="0"/>
              <a:t>800e10</a:t>
            </a:r>
          </a:p>
          <a:p>
            <a:r>
              <a:rPr lang="en-US" dirty="0" err="1" smtClean="0"/>
              <a:t>eHor</a:t>
            </a:r>
            <a:r>
              <a:rPr lang="en-US" dirty="0" smtClean="0"/>
              <a:t>(RMS)=12mm.mrad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53732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 beam</a:t>
            </a:r>
          </a:p>
          <a:p>
            <a:r>
              <a:rPr lang="en-US" dirty="0" smtClean="0"/>
              <a:t>100e10</a:t>
            </a:r>
          </a:p>
          <a:p>
            <a:r>
              <a:rPr lang="en-US" dirty="0" err="1" smtClean="0"/>
              <a:t>eHor</a:t>
            </a:r>
            <a:r>
              <a:rPr lang="en-US" dirty="0" smtClean="0"/>
              <a:t>(RMS)=5mm.mmrad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Losses due to the incoming beam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tuned with respect to the minimization of the losses, injection beam oscillation.</a:t>
            </a:r>
          </a:p>
          <a:p>
            <a:r>
              <a:rPr lang="en-US" dirty="0" err="1" smtClean="0"/>
              <a:t>Rende</a:t>
            </a:r>
            <a:r>
              <a:rPr lang="en-US" dirty="0" smtClean="0"/>
              <a:t>: the beam is put very close to the septum blade to minimize the kicker strength (limitation)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259</TotalTime>
  <Words>646</Words>
  <Application>Microsoft Office PowerPoint</Application>
  <PresentationFormat>On-screen Show (4:3)</PresentationFormat>
  <Paragraphs>107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Austin</vt:lpstr>
      <vt:lpstr>Losses at PS Injection</vt:lpstr>
      <vt:lpstr>Contents</vt:lpstr>
      <vt:lpstr>Motivations</vt:lpstr>
      <vt:lpstr>Slide 4</vt:lpstr>
      <vt:lpstr>Losses due to the incoming beam</vt:lpstr>
      <vt:lpstr>Injection in the PS</vt:lpstr>
      <vt:lpstr>Aperture available</vt:lpstr>
      <vt:lpstr>Losses due to the incoming beam</vt:lpstr>
      <vt:lpstr>Losses due to the incoming beam</vt:lpstr>
      <vt:lpstr>Possible cures</vt:lpstr>
      <vt:lpstr>Upgrade of the BTP line (Wolfgang Bartmann)</vt:lpstr>
      <vt:lpstr>Slide 12</vt:lpstr>
      <vt:lpstr>Existing QKE scheme</vt:lpstr>
      <vt:lpstr>Existing QKE scheme</vt:lpstr>
      <vt:lpstr>Existing gamma jump scheme</vt:lpstr>
      <vt:lpstr>Existing triplets gamma jump quadrupoles</vt:lpstr>
      <vt:lpstr>Other scenario</vt:lpstr>
      <vt:lpstr>Existing QKE scheme</vt:lpstr>
      <vt:lpstr>Injection in the PS</vt:lpstr>
      <vt:lpstr>Turn by turn losses after injection: CNGS beam</vt:lpstr>
      <vt:lpstr>Turn by turn losses after injection: TOF beam</vt:lpstr>
      <vt:lpstr>Aperture Scan</vt:lpstr>
      <vt:lpstr>Injection in the PS</vt:lpstr>
      <vt:lpstr>BLM42 signal</vt:lpstr>
      <vt:lpstr>Space Charge (First try with PTC-Orbit)</vt:lpstr>
      <vt:lpstr>Turn by turn losses</vt:lpstr>
      <vt:lpstr>Thank you for your attention !!</vt:lpstr>
      <vt:lpstr>Estimation of the coherent tune shift due to the space charge at injection in the vertical plane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NICE</cp:lastModifiedBy>
  <cp:revision>55</cp:revision>
  <dcterms:modified xsi:type="dcterms:W3CDTF">2011-03-14T15:56:31Z</dcterms:modified>
</cp:coreProperties>
</file>