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9"/>
  </p:notesMasterIdLst>
  <p:sldIdLst>
    <p:sldId id="258" r:id="rId2"/>
    <p:sldId id="257" r:id="rId3"/>
    <p:sldId id="260" r:id="rId4"/>
    <p:sldId id="318" r:id="rId5"/>
    <p:sldId id="259" r:id="rId6"/>
    <p:sldId id="267" r:id="rId7"/>
    <p:sldId id="272" r:id="rId8"/>
    <p:sldId id="276" r:id="rId9"/>
    <p:sldId id="277" r:id="rId10"/>
    <p:sldId id="281" r:id="rId11"/>
    <p:sldId id="298" r:id="rId12"/>
    <p:sldId id="295" r:id="rId13"/>
    <p:sldId id="282" r:id="rId14"/>
    <p:sldId id="306" r:id="rId15"/>
    <p:sldId id="296" r:id="rId16"/>
    <p:sldId id="286" r:id="rId17"/>
    <p:sldId id="283" r:id="rId18"/>
    <p:sldId id="312" r:id="rId19"/>
    <p:sldId id="284" r:id="rId20"/>
    <p:sldId id="285" r:id="rId21"/>
    <p:sldId id="290" r:id="rId22"/>
    <p:sldId id="291" r:id="rId23"/>
    <p:sldId id="314" r:id="rId24"/>
    <p:sldId id="299" r:id="rId25"/>
    <p:sldId id="300" r:id="rId26"/>
    <p:sldId id="301" r:id="rId27"/>
    <p:sldId id="302" r:id="rId28"/>
    <p:sldId id="313" r:id="rId29"/>
    <p:sldId id="303" r:id="rId30"/>
    <p:sldId id="304" r:id="rId31"/>
    <p:sldId id="305" r:id="rId32"/>
    <p:sldId id="307" r:id="rId33"/>
    <p:sldId id="310" r:id="rId34"/>
    <p:sldId id="308" r:id="rId35"/>
    <p:sldId id="309" r:id="rId36"/>
    <p:sldId id="315" r:id="rId37"/>
    <p:sldId id="319" r:id="rId3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0000FF"/>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1944" y="-66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CA393D4-3A45-4EC7-9ABD-B112D8314D7E}" type="datetimeFigureOut">
              <a:rPr lang="en-GB" smtClean="0"/>
              <a:t>22/10/2012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1CD4968-113B-42C2-B49A-35AB6764FFB1}" type="slidenum">
              <a:rPr lang="en-GB" smtClean="0"/>
              <a:t>‹#›</a:t>
            </a:fld>
            <a:endParaRPr lang="en-GB"/>
          </a:p>
        </p:txBody>
      </p:sp>
    </p:spTree>
    <p:extLst>
      <p:ext uri="{BB962C8B-B14F-4D97-AF65-F5344CB8AC3E}">
        <p14:creationId xmlns:p14="http://schemas.microsoft.com/office/powerpoint/2010/main" val="4886207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11</a:t>
            </a:fld>
            <a:endParaRPr lang="en-GB"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12</a:t>
            </a:fld>
            <a:endParaRPr lang="en-GB"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13</a:t>
            </a:fld>
            <a:endParaRPr lang="en-GB"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14</a:t>
            </a:fld>
            <a:endParaRPr lang="en-GB"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16</a:t>
            </a:fld>
            <a:endParaRPr lang="en-GB"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17</a:t>
            </a:fld>
            <a:endParaRPr lang="en-GB"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18</a:t>
            </a:fld>
            <a:endParaRPr lang="en-GB"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19</a:t>
            </a:fld>
            <a:endParaRPr lang="en-GB"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20</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21</a:t>
            </a:fld>
            <a:endParaRPr lang="en-GB"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22</a:t>
            </a:fld>
            <a:endParaRPr lang="en-GB"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23</a:t>
            </a:fld>
            <a:endParaRPr lang="en-GB"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24</a:t>
            </a:fld>
            <a:endParaRPr lang="en-GB"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25</a:t>
            </a:fld>
            <a:endParaRPr lang="en-GB"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26</a:t>
            </a:fld>
            <a:endParaRPr lang="en-GB"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27</a:t>
            </a:fld>
            <a:endParaRPr lang="en-GB"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28</a:t>
            </a:fld>
            <a:endParaRPr lang="en-GB"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29</a:t>
            </a:fld>
            <a:endParaRPr lang="en-GB"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30</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31</a:t>
            </a:fld>
            <a:endParaRPr lang="en-GB"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32</a:t>
            </a:fld>
            <a:endParaRPr lang="en-GB"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33</a:t>
            </a:fld>
            <a:endParaRPr lang="en-GB"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34</a:t>
            </a:fld>
            <a:endParaRPr lang="en-GB"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35</a:t>
            </a:fld>
            <a:endParaRPr lang="en-GB"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36</a:t>
            </a:fld>
            <a:endParaRPr lang="en-GB"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37</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5</a:t>
            </a:fld>
            <a:endParaRPr lang="en-GB"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6</a:t>
            </a:fld>
            <a:endParaRPr lang="en-GB"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8</a:t>
            </a:fld>
            <a:endParaRPr lang="en-GB"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9</a:t>
            </a:fld>
            <a:endParaRPr lang="en-GB"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smtClean="0"/>
          </a:p>
        </p:txBody>
      </p:sp>
      <p:sp>
        <p:nvSpPr>
          <p:cNvPr id="15364" name="Slide Number Placeholder 3"/>
          <p:cNvSpPr>
            <a:spLocks noGrp="1"/>
          </p:cNvSpPr>
          <p:nvPr>
            <p:ph type="sldNum" sz="quarter" idx="5"/>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defRPr/>
            </a:pPr>
            <a:fld id="{64DCED3D-BE3A-42C7-A77F-03BF4990E5B8}" type="slidenum">
              <a:rPr lang="en-GB" smtClean="0"/>
              <a:pPr fontAlgn="base">
                <a:spcBef>
                  <a:spcPct val="0"/>
                </a:spcBef>
                <a:spcAft>
                  <a:spcPct val="0"/>
                </a:spcAft>
                <a:defRPr/>
              </a:pPr>
              <a:t>10</a:t>
            </a:fld>
            <a:endParaRPr lang="en-GB"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7B0FFB08-2C42-4B3E-B47A-4AC7296F94E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8251194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0FFB08-2C42-4B3E-B47A-4AC7296F94E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2804720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0FFB08-2C42-4B3E-B47A-4AC7296F94E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3547591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7B0FFB08-2C42-4B3E-B47A-4AC7296F94E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18326131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0FFB08-2C42-4B3E-B47A-4AC7296F94E8}" type="datetimeFigureOut">
              <a:rPr lang="en-GB" smtClean="0"/>
              <a:t>22/10/2012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26926957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7B0FFB08-2C42-4B3E-B47A-4AC7296F94E8}" type="datetimeFigureOut">
              <a:rPr lang="en-GB" smtClean="0"/>
              <a:t>22/10/2012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3109657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7B0FFB08-2C42-4B3E-B47A-4AC7296F94E8}" type="datetimeFigureOut">
              <a:rPr lang="en-GB" smtClean="0"/>
              <a:t>22/10/2012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3188549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7B0FFB08-2C42-4B3E-B47A-4AC7296F94E8}" type="datetimeFigureOut">
              <a:rPr lang="en-GB" smtClean="0"/>
              <a:t>22/10/2012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40897589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0FFB08-2C42-4B3E-B47A-4AC7296F94E8}" type="datetimeFigureOut">
              <a:rPr lang="en-GB" smtClean="0"/>
              <a:t>22/10/2012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31360258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FB08-2C42-4B3E-B47A-4AC7296F94E8}" type="datetimeFigureOut">
              <a:rPr lang="en-GB" smtClean="0"/>
              <a:t>22/10/2012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65369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0FFB08-2C42-4B3E-B47A-4AC7296F94E8}" type="datetimeFigureOut">
              <a:rPr lang="en-GB" smtClean="0"/>
              <a:t>22/10/2012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C92F53-CEC3-44AF-A8CB-F7C23103419E}" type="slidenum">
              <a:rPr lang="en-GB" smtClean="0"/>
              <a:t>‹#›</a:t>
            </a:fld>
            <a:endParaRPr lang="en-GB"/>
          </a:p>
        </p:txBody>
      </p:sp>
    </p:spTree>
    <p:extLst>
      <p:ext uri="{BB962C8B-B14F-4D97-AF65-F5344CB8AC3E}">
        <p14:creationId xmlns:p14="http://schemas.microsoft.com/office/powerpoint/2010/main" val="1993488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0FFB08-2C42-4B3E-B47A-4AC7296F94E8}" type="datetimeFigureOut">
              <a:rPr lang="en-GB" smtClean="0"/>
              <a:t>22/10/2012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C92F53-CEC3-44AF-A8CB-F7C23103419E}" type="slidenum">
              <a:rPr lang="en-GB" smtClean="0"/>
              <a:t>‹#›</a:t>
            </a:fld>
            <a:endParaRPr lang="en-GB"/>
          </a:p>
        </p:txBody>
      </p:sp>
    </p:spTree>
    <p:extLst>
      <p:ext uri="{BB962C8B-B14F-4D97-AF65-F5344CB8AC3E}">
        <p14:creationId xmlns:p14="http://schemas.microsoft.com/office/powerpoint/2010/main" val="7960299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7.tiff"/><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8.tiff"/><Relationship Id="rId5" Type="http://schemas.openxmlformats.org/officeDocument/2006/relationships/image" Target="../media/image6.png"/><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9.tiff"/><Relationship Id="rId5" Type="http://schemas.openxmlformats.org/officeDocument/2006/relationships/image" Target="../media/image6.png"/><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0.png"/><Relationship Id="rId5" Type="http://schemas.openxmlformats.org/officeDocument/2006/relationships/image" Target="../media/image6.png"/><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tiff"/><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21.tiff"/><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22.tiff"/><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23.tiff"/><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24.tiff"/><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25.tiff"/><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26.tiff"/><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27.tiff"/><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8.tiff"/><Relationship Id="rId7"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31.tiff"/></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3.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38.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0.pn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39.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41.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44.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43.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4.png"/><Relationship Id="rId7"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8" Type="http://schemas.openxmlformats.org/officeDocument/2006/relationships/image" Target="../media/image49.png"/><Relationship Id="rId3" Type="http://schemas.openxmlformats.org/officeDocument/2006/relationships/image" Target="../media/image4.png"/><Relationship Id="rId7" Type="http://schemas.openxmlformats.org/officeDocument/2006/relationships/image" Target="../media/image48.pn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4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0.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51.tiff"/><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52.tiff"/><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53.tiff"/><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4.png"/><Relationship Id="rId7" Type="http://schemas.openxmlformats.org/officeDocument/2006/relationships/image" Target="../media/image55.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54.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57.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9.tiff"/><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tiff"/><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7"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12.gif"/><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tiff"/><Relationship Id="rId5" Type="http://schemas.openxmlformats.org/officeDocument/2006/relationships/image" Target="../media/image6.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14.tif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15.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0825" y="260350"/>
            <a:ext cx="742950" cy="89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51" name="TextBox 5"/>
          <p:cNvSpPr txBox="1">
            <a:spLocks noChangeArrowheads="1"/>
          </p:cNvSpPr>
          <p:nvPr/>
        </p:nvSpPr>
        <p:spPr bwMode="auto">
          <a:xfrm>
            <a:off x="1116013" y="346075"/>
            <a:ext cx="676116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b="1" dirty="0"/>
              <a:t>Status of space charge studies and simulations in the PS Booster </a:t>
            </a:r>
            <a:endParaRPr lang="en-GB" b="1" dirty="0" smtClean="0"/>
          </a:p>
          <a:p>
            <a:pPr algn="ctr" eaLnBrk="1" hangingPunct="1"/>
            <a:r>
              <a:rPr lang="en-US" i="1" dirty="0" smtClean="0"/>
              <a:t>LIS meeting, 22-10-2012 </a:t>
            </a:r>
            <a:endParaRPr lang="en-US" b="1" dirty="0"/>
          </a:p>
        </p:txBody>
      </p:sp>
      <p:pic>
        <p:nvPicPr>
          <p:cNvPr id="2052" name="Picture 6"/>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956550" y="260350"/>
            <a:ext cx="920750" cy="89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7"/>
          <p:cNvSpPr>
            <a:spLocks noChangeArrowheads="1"/>
          </p:cNvSpPr>
          <p:nvPr/>
        </p:nvSpPr>
        <p:spPr bwMode="auto">
          <a:xfrm>
            <a:off x="956898" y="5877272"/>
            <a:ext cx="7077836"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i="1" dirty="0"/>
              <a:t>Vincenzo </a:t>
            </a:r>
            <a:r>
              <a:rPr lang="en-US" i="1" dirty="0" smtClean="0"/>
              <a:t>Forte</a:t>
            </a:r>
          </a:p>
          <a:p>
            <a:pPr algn="ctr"/>
            <a:endParaRPr lang="en-US" b="1" i="1" dirty="0" smtClean="0"/>
          </a:p>
          <a:p>
            <a:pPr algn="ctr"/>
            <a:r>
              <a:rPr lang="en-US" b="1" i="1" dirty="0" smtClean="0"/>
              <a:t>Acknowledgements: </a:t>
            </a:r>
            <a:r>
              <a:rPr lang="en-US" i="1" dirty="0"/>
              <a:t>E. Benedetto, </a:t>
            </a:r>
            <a:r>
              <a:rPr lang="en-US" i="1" dirty="0" smtClean="0"/>
              <a:t>C. </a:t>
            </a:r>
            <a:r>
              <a:rPr lang="en-US" i="1" dirty="0" err="1" smtClean="0"/>
              <a:t>Carli</a:t>
            </a:r>
            <a:r>
              <a:rPr lang="en-US" i="1" dirty="0" smtClean="0"/>
              <a:t>, S. Hancock, A. Molodozhentsev</a:t>
            </a:r>
            <a:endParaRPr lang="en-GB" b="1" i="1" dirty="0"/>
          </a:p>
        </p:txBody>
      </p:sp>
      <p:pic>
        <p:nvPicPr>
          <p:cNvPr id="205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8363" y="1125538"/>
            <a:ext cx="4716462" cy="4708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42465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pic>
        <p:nvPicPr>
          <p:cNvPr id="2050"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574" t="32897" r="50000" b="40419"/>
          <a:stretch/>
        </p:blipFill>
        <p:spPr bwMode="auto">
          <a:xfrm>
            <a:off x="305167" y="459231"/>
            <a:ext cx="8698600" cy="36936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a:xfrm>
            <a:off x="5004048" y="3068960"/>
            <a:ext cx="1008112" cy="64807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Oval 10"/>
          <p:cNvSpPr/>
          <p:nvPr/>
        </p:nvSpPr>
        <p:spPr>
          <a:xfrm>
            <a:off x="2915816" y="2996952"/>
            <a:ext cx="936104" cy="72008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extBox 2"/>
          <p:cNvSpPr txBox="1">
            <a:spLocks noChangeArrowheads="1"/>
          </p:cNvSpPr>
          <p:nvPr/>
        </p:nvSpPr>
        <p:spPr bwMode="auto">
          <a:xfrm>
            <a:off x="-22267" y="-243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t>The shorter bending magnets at injection …</a:t>
            </a:r>
            <a:endParaRPr lang="en-GB" sz="2400" b="1" dirty="0"/>
          </a:p>
        </p:txBody>
      </p:sp>
      <p:sp>
        <p:nvSpPr>
          <p:cNvPr id="10" name="TextBox 9"/>
          <p:cNvSpPr txBox="1">
            <a:spLocks noChangeArrowheads="1"/>
          </p:cNvSpPr>
          <p:nvPr/>
        </p:nvSpPr>
        <p:spPr bwMode="auto">
          <a:xfrm>
            <a:off x="-22268" y="4581128"/>
            <a:ext cx="9166267"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r>
              <a:rPr lang="en-US" sz="2400" b="1" dirty="0" smtClean="0"/>
              <a:t>Thanks to Elena Benedetto for her studies and lattice setup</a:t>
            </a:r>
            <a:endParaRPr lang="en-US" sz="2400" b="1" dirty="0" smtClean="0">
              <a:latin typeface="+mn-lt"/>
            </a:endParaRPr>
          </a:p>
          <a:p>
            <a:pPr marL="0" indent="0" algn="ctr" eaLnBrk="1" hangingPunct="1"/>
            <a:endParaRPr lang="en-US" sz="2000" b="1" dirty="0" smtClean="0"/>
          </a:p>
        </p:txBody>
      </p:sp>
    </p:spTree>
    <p:extLst>
      <p:ext uri="{BB962C8B-B14F-4D97-AF65-F5344CB8AC3E}">
        <p14:creationId xmlns:p14="http://schemas.microsoft.com/office/powerpoint/2010/main" val="46837316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from_lxplus\201012_measures_simulation_x_transverse_shorter_dpz_1e3err_5e3_er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544" y="0"/>
            <a:ext cx="10204724" cy="54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7" name="TextBox 8"/>
          <p:cNvSpPr txBox="1">
            <a:spLocks noChangeArrowheads="1"/>
          </p:cNvSpPr>
          <p:nvPr/>
        </p:nvSpPr>
        <p:spPr bwMode="auto">
          <a:xfrm>
            <a:off x="-107950" y="5229200"/>
            <a:ext cx="954246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r>
              <a:rPr lang="en-US" sz="2400" b="1" dirty="0" smtClean="0"/>
              <a:t>Integer resonance (</a:t>
            </a:r>
            <a:r>
              <a:rPr lang="en-US" sz="2400" b="1" dirty="0" err="1" smtClean="0"/>
              <a:t>Qx</a:t>
            </a:r>
            <a:r>
              <a:rPr lang="en-US" sz="2400" b="1" dirty="0" smtClean="0"/>
              <a:t>=4) effect</a:t>
            </a:r>
            <a:endParaRPr lang="en-US" sz="2400" b="1" dirty="0" smtClean="0">
              <a:latin typeface="+mn-lt"/>
            </a:endParaRPr>
          </a:p>
          <a:p>
            <a:pPr marL="0" indent="0" algn="ctr" eaLnBrk="1" hangingPunct="1"/>
            <a:endParaRPr lang="en-US" sz="2000" b="1" dirty="0" smtClean="0"/>
          </a:p>
        </p:txBody>
      </p:sp>
      <p:sp>
        <p:nvSpPr>
          <p:cNvPr id="2" name="Rectangle 1"/>
          <p:cNvSpPr/>
          <p:nvPr/>
        </p:nvSpPr>
        <p:spPr>
          <a:xfrm>
            <a:off x="211387" y="5651956"/>
            <a:ext cx="9545189" cy="369332"/>
          </a:xfrm>
          <a:prstGeom prst="rect">
            <a:avLst/>
          </a:prstGeom>
        </p:spPr>
        <p:txBody>
          <a:bodyPr wrap="square">
            <a:spAutoFit/>
          </a:bodyPr>
          <a:lstStyle/>
          <a:p>
            <a:r>
              <a:rPr lang="en-GB" b="1" i="1" dirty="0" smtClean="0"/>
              <a:t>PS The random quad. field errors are used while waiting for a detailed estimation in the PSB.</a:t>
            </a:r>
            <a:endParaRPr lang="en-GB" b="1" i="1" dirty="0"/>
          </a:p>
        </p:txBody>
      </p:sp>
    </p:spTree>
    <p:extLst>
      <p:ext uri="{BB962C8B-B14F-4D97-AF65-F5344CB8AC3E}">
        <p14:creationId xmlns:p14="http://schemas.microsoft.com/office/powerpoint/2010/main" val="219252869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1" name="Picture 3" descr="C:\from_lxplus\19_1012_x_emittances_over_simple_lattic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9081" y="45224"/>
            <a:ext cx="10204724" cy="54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2"/>
          <p:cNvSpPr txBox="1">
            <a:spLocks noChangeArrowheads="1"/>
          </p:cNvSpPr>
          <p:nvPr/>
        </p:nvSpPr>
        <p:spPr bwMode="auto">
          <a:xfrm>
            <a:off x="-22267" y="-243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err="1" smtClean="0"/>
              <a:t>Qx</a:t>
            </a:r>
            <a:r>
              <a:rPr lang="en-US" sz="2400" b="1" dirty="0" smtClean="0"/>
              <a:t>=4.10 </a:t>
            </a:r>
            <a:r>
              <a:rPr lang="en-US" sz="2400" b="1" dirty="0" err="1" smtClean="0"/>
              <a:t>Qy</a:t>
            </a:r>
            <a:r>
              <a:rPr lang="en-US" sz="2400" b="1" dirty="0" smtClean="0"/>
              <a:t>= 4.21</a:t>
            </a:r>
            <a:endParaRPr lang="en-GB" sz="2400" b="1" dirty="0"/>
          </a:p>
        </p:txBody>
      </p:sp>
      <p:sp>
        <p:nvSpPr>
          <p:cNvPr id="9"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pic>
        <p:nvPicPr>
          <p:cNvPr id="10" name="Picture 3" descr="C:\from_lxplus\19_1012_x_emittances_over_simple_lattice.tif"/>
          <p:cNvPicPr>
            <a:picLocks noChangeAspect="1" noChangeArrowheads="1"/>
          </p:cNvPicPr>
          <p:nvPr/>
        </p:nvPicPr>
        <p:blipFill rotWithShape="1">
          <a:blip r:embed="rId6">
            <a:extLst>
              <a:ext uri="{28A0092B-C50C-407E-A947-70E740481C1C}">
                <a14:useLocalDpi xmlns:a14="http://schemas.microsoft.com/office/drawing/2010/main" val="0"/>
              </a:ext>
            </a:extLst>
          </a:blip>
          <a:srcRect t="45655" r="92090" b="50000"/>
          <a:stretch/>
        </p:blipFill>
        <p:spPr bwMode="auto">
          <a:xfrm>
            <a:off x="-540568" y="3842434"/>
            <a:ext cx="908680" cy="16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3944347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from_lxplus\201012_measures_simulation_y_transverse_shorter_dpz_1e3err_5e3_er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60" y="0"/>
            <a:ext cx="10430584"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292860969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8" name="TextBox 2"/>
          <p:cNvSpPr txBox="1">
            <a:spLocks noChangeArrowheads="1"/>
          </p:cNvSpPr>
          <p:nvPr/>
        </p:nvSpPr>
        <p:spPr bwMode="auto">
          <a:xfrm>
            <a:off x="-22267" y="-2738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t>The footprint for the shorter bending magnets case</a:t>
            </a:r>
            <a:endParaRPr lang="en-GB" sz="2400" b="1" dirty="0"/>
          </a:p>
        </p:txBody>
      </p:sp>
      <p:pic>
        <p:nvPicPr>
          <p:cNvPr id="102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38275" y="398934"/>
            <a:ext cx="6267450" cy="5694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2"/>
          <p:cNvSpPr txBox="1">
            <a:spLocks noChangeArrowheads="1"/>
          </p:cNvSpPr>
          <p:nvPr/>
        </p:nvSpPr>
        <p:spPr bwMode="auto">
          <a:xfrm>
            <a:off x="2483768" y="126876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t>Turn #: 115000</a:t>
            </a:r>
            <a:endParaRPr lang="en-GB" sz="2400" b="1" dirty="0"/>
          </a:p>
        </p:txBody>
      </p:sp>
    </p:spTree>
    <p:extLst>
      <p:ext uri="{BB962C8B-B14F-4D97-AF65-F5344CB8AC3E}">
        <p14:creationId xmlns:p14="http://schemas.microsoft.com/office/powerpoint/2010/main" val="341230500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 descr="C:\from_lxplus\19_1012_y_emittances_over_simple_lattic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2536" y="0"/>
            <a:ext cx="10204724"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a:spLocks noChangeArrowheads="1"/>
          </p:cNvSpPr>
          <p:nvPr/>
        </p:nvSpPr>
        <p:spPr bwMode="auto">
          <a:xfrm>
            <a:off x="-22267" y="-2738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err="1" smtClean="0"/>
              <a:t>Qx</a:t>
            </a:r>
            <a:r>
              <a:rPr lang="en-US" sz="2400" b="1" dirty="0" smtClean="0"/>
              <a:t>=4.10 </a:t>
            </a:r>
            <a:r>
              <a:rPr lang="en-US" sz="2400" b="1" dirty="0" err="1" smtClean="0"/>
              <a:t>Qy</a:t>
            </a:r>
            <a:r>
              <a:rPr lang="en-US" sz="2400" b="1" dirty="0" smtClean="0"/>
              <a:t>= 4.21</a:t>
            </a:r>
            <a:endParaRPr lang="en-GB" sz="2400" b="1" dirty="0"/>
          </a:p>
        </p:txBody>
      </p:sp>
      <p:sp>
        <p:nvSpPr>
          <p:cNvPr id="9"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pic>
        <p:nvPicPr>
          <p:cNvPr id="10" name="Picture 3" descr="C:\from_lxplus\19_1012_x_emittances_over_simple_lattice.tif"/>
          <p:cNvPicPr>
            <a:picLocks noChangeAspect="1" noChangeArrowheads="1"/>
          </p:cNvPicPr>
          <p:nvPr/>
        </p:nvPicPr>
        <p:blipFill rotWithShape="1">
          <a:blip r:embed="rId7">
            <a:extLst>
              <a:ext uri="{28A0092B-C50C-407E-A947-70E740481C1C}">
                <a14:useLocalDpi xmlns:a14="http://schemas.microsoft.com/office/drawing/2010/main" val="0"/>
              </a:ext>
            </a:extLst>
          </a:blip>
          <a:srcRect t="45655" r="92090" b="50000"/>
          <a:stretch/>
        </p:blipFill>
        <p:spPr bwMode="auto">
          <a:xfrm>
            <a:off x="-441136" y="3717032"/>
            <a:ext cx="908680" cy="162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132754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3" descr="C:\from_lxplus\201012_9599em_norm_shorter_dpz_1e3err_5e3_err.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68560" y="332656"/>
            <a:ext cx="10069779" cy="532859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
          <p:cNvSpPr txBox="1">
            <a:spLocks noChangeArrowheads="1"/>
          </p:cNvSpPr>
          <p:nvPr/>
        </p:nvSpPr>
        <p:spPr bwMode="auto">
          <a:xfrm>
            <a:off x="-22267" y="-2434"/>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err="1" smtClean="0"/>
              <a:t>Qx</a:t>
            </a:r>
            <a:r>
              <a:rPr lang="en-US" sz="2400" b="1" dirty="0" smtClean="0"/>
              <a:t>=4.10 </a:t>
            </a:r>
            <a:r>
              <a:rPr lang="en-US" sz="2400" b="1" dirty="0" err="1" smtClean="0"/>
              <a:t>Qy</a:t>
            </a:r>
            <a:r>
              <a:rPr lang="en-US" sz="2400" b="1" dirty="0" smtClean="0"/>
              <a:t>= 4.21</a:t>
            </a:r>
            <a:endParaRPr lang="en-GB" sz="2400" b="1" dirty="0"/>
          </a:p>
        </p:txBody>
      </p:sp>
      <p:sp>
        <p:nvSpPr>
          <p:cNvPr id="11"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201890889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from_lxplus\020812_measures_simulations_field_errors_418_423_xy_transvers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568" y="-26784"/>
            <a:ext cx="10430582"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3" name="Rectangle 2"/>
          <p:cNvSpPr/>
          <p:nvPr/>
        </p:nvSpPr>
        <p:spPr>
          <a:xfrm>
            <a:off x="207913" y="5371152"/>
            <a:ext cx="9226600" cy="646331"/>
          </a:xfrm>
          <a:prstGeom prst="rect">
            <a:avLst/>
          </a:prstGeom>
        </p:spPr>
        <p:txBody>
          <a:bodyPr wrap="square">
            <a:spAutoFit/>
          </a:bodyPr>
          <a:lstStyle/>
          <a:p>
            <a:r>
              <a:rPr lang="en-GB" b="1" dirty="0"/>
              <a:t>Measured and simulated effect of the 4th </a:t>
            </a:r>
            <a:r>
              <a:rPr lang="en-GB" b="1" dirty="0" smtClean="0"/>
              <a:t>order coupling </a:t>
            </a:r>
            <a:r>
              <a:rPr lang="en-GB" b="1" dirty="0"/>
              <a:t>resonance [2,-2,0] for the </a:t>
            </a:r>
            <a:r>
              <a:rPr lang="en-GB" b="1" dirty="0" smtClean="0"/>
              <a:t>lattice working point </a:t>
            </a:r>
            <a:r>
              <a:rPr lang="en-GB" b="1" dirty="0" err="1" smtClean="0"/>
              <a:t>Qx</a:t>
            </a:r>
            <a:r>
              <a:rPr lang="en-GB" b="1" dirty="0" smtClean="0"/>
              <a:t> </a:t>
            </a:r>
            <a:r>
              <a:rPr lang="en-GB" b="1" dirty="0"/>
              <a:t>= 4.18, </a:t>
            </a:r>
            <a:r>
              <a:rPr lang="en-GB" b="1" dirty="0" err="1"/>
              <a:t>Qy</a:t>
            </a:r>
            <a:r>
              <a:rPr lang="en-GB" b="1" dirty="0"/>
              <a:t> = </a:t>
            </a:r>
            <a:r>
              <a:rPr lang="en-GB" b="1" dirty="0" smtClean="0"/>
              <a:t>4.23</a:t>
            </a:r>
            <a:endParaRPr lang="en-GB" b="1" dirty="0">
              <a:solidFill>
                <a:schemeClr val="tx2">
                  <a:lumMod val="60000"/>
                  <a:lumOff val="40000"/>
                </a:schemeClr>
              </a:solidFill>
            </a:endParaRPr>
          </a:p>
        </p:txBody>
      </p:sp>
      <p:sp>
        <p:nvSpPr>
          <p:cNvPr id="4" name="Rectangle 3"/>
          <p:cNvSpPr/>
          <p:nvPr/>
        </p:nvSpPr>
        <p:spPr>
          <a:xfrm>
            <a:off x="3347864" y="3857128"/>
            <a:ext cx="6480720" cy="923330"/>
          </a:xfrm>
          <a:prstGeom prst="rect">
            <a:avLst/>
          </a:prstGeom>
        </p:spPr>
        <p:txBody>
          <a:bodyPr wrap="square">
            <a:spAutoFit/>
          </a:bodyPr>
          <a:lstStyle/>
          <a:p>
            <a:r>
              <a:rPr lang="en-GB" b="1" dirty="0" smtClean="0">
                <a:solidFill>
                  <a:schemeClr val="tx2">
                    <a:lumMod val="60000"/>
                    <a:lumOff val="40000"/>
                  </a:schemeClr>
                </a:solidFill>
              </a:rPr>
              <a:t>--</a:t>
            </a:r>
            <a:r>
              <a:rPr lang="en-GB" b="1" dirty="0" smtClean="0"/>
              <a:t> 	simple </a:t>
            </a:r>
            <a:r>
              <a:rPr lang="en-GB" b="1" dirty="0"/>
              <a:t>lattice </a:t>
            </a:r>
            <a:endParaRPr lang="en-GB" b="1" dirty="0">
              <a:solidFill>
                <a:schemeClr val="tx2">
                  <a:lumMod val="60000"/>
                  <a:lumOff val="40000"/>
                </a:schemeClr>
              </a:solidFill>
            </a:endParaRPr>
          </a:p>
          <a:p>
            <a:r>
              <a:rPr lang="en-GB" b="1" dirty="0" smtClean="0">
                <a:solidFill>
                  <a:srgbClr val="00FF00"/>
                </a:solidFill>
              </a:rPr>
              <a:t>--</a:t>
            </a:r>
            <a:r>
              <a:rPr lang="en-GB" b="1" dirty="0" smtClean="0">
                <a:solidFill>
                  <a:schemeClr val="tx2">
                    <a:lumMod val="60000"/>
                    <a:lumOff val="40000"/>
                  </a:schemeClr>
                </a:solidFill>
              </a:rPr>
              <a:t> </a:t>
            </a:r>
            <a:r>
              <a:rPr lang="en-GB" b="1" dirty="0" smtClean="0">
                <a:solidFill>
                  <a:srgbClr val="FF0000"/>
                </a:solidFill>
              </a:rPr>
              <a:t>--</a:t>
            </a:r>
            <a:r>
              <a:rPr lang="en-GB" b="1" dirty="0" smtClean="0">
                <a:solidFill>
                  <a:schemeClr val="tx2">
                    <a:lumMod val="60000"/>
                    <a:lumOff val="40000"/>
                  </a:schemeClr>
                </a:solidFill>
              </a:rPr>
              <a:t> 	</a:t>
            </a:r>
            <a:r>
              <a:rPr lang="en-GB" b="1" dirty="0" smtClean="0"/>
              <a:t>simple </a:t>
            </a:r>
            <a:r>
              <a:rPr lang="en-GB" b="1" dirty="0"/>
              <a:t>lattice </a:t>
            </a:r>
            <a:r>
              <a:rPr lang="en-GB" b="1" dirty="0" smtClean="0"/>
              <a:t>with misalignments </a:t>
            </a:r>
            <a:r>
              <a:rPr lang="en-GB" b="1" dirty="0"/>
              <a:t>random </a:t>
            </a:r>
            <a:r>
              <a:rPr lang="en-GB" b="1" dirty="0" smtClean="0"/>
              <a:t>errors</a:t>
            </a:r>
          </a:p>
          <a:p>
            <a:r>
              <a:rPr lang="en-GB" b="1" dirty="0"/>
              <a:t>	</a:t>
            </a:r>
            <a:r>
              <a:rPr lang="en-GB" b="1" dirty="0" smtClean="0"/>
              <a:t>(1</a:t>
            </a:r>
            <a:r>
              <a:rPr lang="en-GB" b="1" dirty="0" smtClean="0">
                <a:latin typeface="Symbol" pitchFamily="18" charset="2"/>
              </a:rPr>
              <a:t>s </a:t>
            </a:r>
            <a:r>
              <a:rPr lang="en-GB" b="1" dirty="0" smtClean="0">
                <a:latin typeface="Arial" pitchFamily="34" charset="0"/>
                <a:cs typeface="Arial" pitchFamily="34" charset="0"/>
              </a:rPr>
              <a:t>= </a:t>
            </a:r>
            <a:r>
              <a:rPr lang="en-GB" dirty="0" smtClean="0"/>
              <a:t> </a:t>
            </a:r>
            <a:r>
              <a:rPr lang="en-GB" b="1" dirty="0"/>
              <a:t>2.17e-5 and </a:t>
            </a:r>
            <a:r>
              <a:rPr lang="en-GB" b="1" dirty="0" smtClean="0"/>
              <a:t>4.28e-5 rad) </a:t>
            </a:r>
            <a:endParaRPr lang="en-GB" b="1" dirty="0"/>
          </a:p>
        </p:txBody>
      </p:sp>
    </p:spTree>
    <p:extLst>
      <p:ext uri="{BB962C8B-B14F-4D97-AF65-F5344CB8AC3E}">
        <p14:creationId xmlns:p14="http://schemas.microsoft.com/office/powerpoint/2010/main" val="10088775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1" y="-99392"/>
            <a:ext cx="9434513" cy="2677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dirty="0" smtClean="0">
                <a:solidFill>
                  <a:srgbClr val="FF0000"/>
                </a:solidFill>
              </a:rPr>
              <a:t>New tools for simulations…</a:t>
            </a:r>
          </a:p>
          <a:p>
            <a:pPr algn="ctr" eaLnBrk="1" hangingPunct="1"/>
            <a:endParaRPr lang="en-US" sz="2800" b="1" dirty="0">
              <a:solidFill>
                <a:srgbClr val="FF0000"/>
              </a:solidFill>
            </a:endParaRPr>
          </a:p>
          <a:p>
            <a:pPr marL="457200" indent="-457200" eaLnBrk="1" hangingPunct="1">
              <a:buFont typeface="Arial" pitchFamily="34" charset="0"/>
              <a:buChar char="•"/>
            </a:pPr>
            <a:r>
              <a:rPr lang="en-US" sz="2800" b="1" dirty="0" smtClean="0"/>
              <a:t>The space charge transverse matching</a:t>
            </a:r>
          </a:p>
          <a:p>
            <a:pPr algn="ctr" eaLnBrk="1" hangingPunct="1"/>
            <a:endParaRPr lang="en-US" sz="2800" b="1" dirty="0"/>
          </a:p>
          <a:p>
            <a:pPr marL="457200" indent="-457200" eaLnBrk="1" hangingPunct="1">
              <a:buFont typeface="Arial" pitchFamily="34" charset="0"/>
              <a:buChar char="•"/>
            </a:pPr>
            <a:r>
              <a:rPr lang="en-GB" sz="2800" b="1" dirty="0" smtClean="0"/>
              <a:t>A new way to match the longitudinal distribution (thanks to S. Hancock)</a:t>
            </a:r>
            <a:endParaRPr lang="en-GB" sz="2800" b="1" dirty="0"/>
          </a:p>
        </p:txBody>
      </p:sp>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339808068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from_lxplus\Twiss_rematching.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27385"/>
            <a:ext cx="9864566" cy="522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a:spLocks noChangeArrowheads="1"/>
          </p:cNvSpPr>
          <p:nvPr/>
        </p:nvSpPr>
        <p:spPr bwMode="auto">
          <a:xfrm>
            <a:off x="-1" y="-99392"/>
            <a:ext cx="9434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00"/>
                </a:solidFill>
              </a:rPr>
              <a:t>The matching procedure… results with linear lattice matching</a:t>
            </a:r>
            <a:endParaRPr lang="en-GB" sz="2400" b="1" dirty="0">
              <a:solidFill>
                <a:srgbClr val="FF0000"/>
              </a:solidFill>
            </a:endParaRPr>
          </a:p>
        </p:txBody>
      </p:sp>
      <p:sp>
        <p:nvSpPr>
          <p:cNvPr id="8" name="TextBox 2"/>
          <p:cNvSpPr txBox="1">
            <a:spLocks noChangeArrowheads="1"/>
          </p:cNvSpPr>
          <p:nvPr/>
        </p:nvSpPr>
        <p:spPr bwMode="auto">
          <a:xfrm>
            <a:off x="-4523" y="5190306"/>
            <a:ext cx="94390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dirty="0" smtClean="0"/>
              <a:t>Then, matching with the beam properties after 20 turns…</a:t>
            </a:r>
            <a:endParaRPr lang="en-GB" sz="2800" b="1" dirty="0"/>
          </a:p>
        </p:txBody>
      </p:sp>
      <p:cxnSp>
        <p:nvCxnSpPr>
          <p:cNvPr id="3" name="Straight Connector 2"/>
          <p:cNvCxnSpPr/>
          <p:nvPr/>
        </p:nvCxnSpPr>
        <p:spPr>
          <a:xfrm flipV="1">
            <a:off x="4427984" y="260648"/>
            <a:ext cx="0" cy="4373324"/>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11"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cxnSp>
        <p:nvCxnSpPr>
          <p:cNvPr id="4" name="Straight Arrow Connector 3"/>
          <p:cNvCxnSpPr/>
          <p:nvPr/>
        </p:nvCxnSpPr>
        <p:spPr>
          <a:xfrm flipV="1">
            <a:off x="4427984" y="4941168"/>
            <a:ext cx="0" cy="28803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771212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smtClean="0">
                <a:solidFill>
                  <a:srgbClr val="FF0000"/>
                </a:solidFill>
              </a:rPr>
              <a:t>Presentation </a:t>
            </a:r>
            <a:r>
              <a:rPr lang="en-US" sz="3000" b="1" dirty="0" smtClean="0">
                <a:solidFill>
                  <a:srgbClr val="FF0000"/>
                </a:solidFill>
              </a:rPr>
              <a:t>outline</a:t>
            </a:r>
            <a:endParaRPr lang="en-GB" sz="3000" b="1" dirty="0">
              <a:solidFill>
                <a:srgbClr val="FF0000"/>
              </a:solidFill>
            </a:endParaRPr>
          </a:p>
        </p:txBody>
      </p:sp>
      <p:sp>
        <p:nvSpPr>
          <p:cNvPr id="3079" name="TextBox 8"/>
          <p:cNvSpPr txBox="1">
            <a:spLocks noChangeArrowheads="1"/>
          </p:cNvSpPr>
          <p:nvPr/>
        </p:nvSpPr>
        <p:spPr bwMode="auto">
          <a:xfrm>
            <a:off x="0" y="1125538"/>
            <a:ext cx="91440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000" b="1" dirty="0" smtClean="0"/>
              <a:t>Evolution of space charge studies (MD) compared with PTC-Orbit simulations</a:t>
            </a:r>
          </a:p>
          <a:p>
            <a:pPr eaLnBrk="1" hangingPunct="1">
              <a:buFont typeface="Arial" charset="0"/>
              <a:buChar char="•"/>
            </a:pPr>
            <a:r>
              <a:rPr lang="en-US" sz="2000" b="1" dirty="0" smtClean="0"/>
              <a:t>Behavior for shorter bending magnets at injection (PTC-Orbit simulations)</a:t>
            </a:r>
          </a:p>
          <a:p>
            <a:pPr eaLnBrk="1" hangingPunct="1">
              <a:buFont typeface="Arial" charset="0"/>
              <a:buChar char="•"/>
            </a:pPr>
            <a:r>
              <a:rPr lang="en-US" sz="2000" b="1" dirty="0" smtClean="0"/>
              <a:t>New useful tools  for simulations</a:t>
            </a:r>
          </a:p>
          <a:p>
            <a:pPr eaLnBrk="1" hangingPunct="1">
              <a:buFont typeface="Arial" charset="0"/>
              <a:buChar char="•"/>
            </a:pPr>
            <a:r>
              <a:rPr lang="en-US" sz="2000" b="1" dirty="0" smtClean="0"/>
              <a:t>Last MDs measurements and studies</a:t>
            </a:r>
          </a:p>
          <a:p>
            <a:pPr eaLnBrk="1" hangingPunct="1">
              <a:buFont typeface="Arial" charset="0"/>
              <a:buChar char="•"/>
            </a:pPr>
            <a:r>
              <a:rPr lang="en-US" sz="2000" b="1" dirty="0" smtClean="0"/>
              <a:t>Next goals</a:t>
            </a:r>
          </a:p>
        </p:txBody>
      </p:sp>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518420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from_lxplus\Twiss_rematching_with_sc_rematching_49turns.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24" y="0"/>
            <a:ext cx="9947774" cy="522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a:spLocks noChangeArrowheads="1"/>
          </p:cNvSpPr>
          <p:nvPr/>
        </p:nvSpPr>
        <p:spPr bwMode="auto">
          <a:xfrm>
            <a:off x="-1" y="-99392"/>
            <a:ext cx="94345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400" b="1" dirty="0" smtClean="0">
                <a:solidFill>
                  <a:srgbClr val="FF0000"/>
                </a:solidFill>
              </a:rPr>
              <a:t>Matching with the space charge dominated beam … after 20 turns…</a:t>
            </a:r>
            <a:endParaRPr lang="en-GB" sz="2400" b="1" dirty="0">
              <a:solidFill>
                <a:srgbClr val="FF0000"/>
              </a:solidFill>
            </a:endParaRPr>
          </a:p>
        </p:txBody>
      </p:sp>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108520" y="5157192"/>
            <a:ext cx="943903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dirty="0" smtClean="0"/>
              <a:t>The </a:t>
            </a:r>
            <a:r>
              <a:rPr lang="en-US" sz="2800" b="1" dirty="0" err="1" smtClean="0"/>
              <a:t>Twiss</a:t>
            </a:r>
            <a:r>
              <a:rPr lang="en-US" sz="2800" b="1" dirty="0" smtClean="0"/>
              <a:t> parameters evolution is smoother at the beginning (first 10 turns), before settling up to the steady state values…</a:t>
            </a:r>
            <a:endParaRPr lang="en-GB" sz="2800" b="1" dirty="0"/>
          </a:p>
        </p:txBody>
      </p:sp>
    </p:spTree>
    <p:extLst>
      <p:ext uri="{BB962C8B-B14F-4D97-AF65-F5344CB8AC3E}">
        <p14:creationId xmlns:p14="http://schemas.microsoft.com/office/powerpoint/2010/main" val="214455203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2" descr="C:\from_lxplus\linear_vs_space_charge_matching.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27384"/>
            <a:ext cx="10204724"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a:spLocks noChangeArrowheads="1"/>
          </p:cNvSpPr>
          <p:nvPr/>
        </p:nvSpPr>
        <p:spPr bwMode="auto">
          <a:xfrm>
            <a:off x="-1" y="-99392"/>
            <a:ext cx="943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dirty="0" smtClean="0">
                <a:solidFill>
                  <a:srgbClr val="FF0000"/>
                </a:solidFill>
              </a:rPr>
              <a:t>The RMS </a:t>
            </a:r>
            <a:r>
              <a:rPr lang="en-US" sz="2800" b="1" dirty="0" err="1" smtClean="0">
                <a:solidFill>
                  <a:srgbClr val="FF0000"/>
                </a:solidFill>
              </a:rPr>
              <a:t>emittances</a:t>
            </a:r>
            <a:r>
              <a:rPr lang="en-US" sz="2800" b="1" dirty="0" smtClean="0">
                <a:solidFill>
                  <a:srgbClr val="FF0000"/>
                </a:solidFill>
              </a:rPr>
              <a:t> behavior differences…</a:t>
            </a:r>
            <a:endParaRPr lang="en-GB" sz="2800" b="1" dirty="0">
              <a:solidFill>
                <a:srgbClr val="FF0000"/>
              </a:solidFill>
            </a:endParaRPr>
          </a:p>
        </p:txBody>
      </p:sp>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84988728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2" descr="C:\from_lxplus\linear_vs_space_charge_matching_yplan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2576" y="0"/>
            <a:ext cx="10204723" cy="5400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2"/>
          <p:cNvSpPr txBox="1">
            <a:spLocks noChangeArrowheads="1"/>
          </p:cNvSpPr>
          <p:nvPr/>
        </p:nvSpPr>
        <p:spPr bwMode="auto">
          <a:xfrm>
            <a:off x="-1" y="-99392"/>
            <a:ext cx="94345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800" b="1" dirty="0" smtClean="0">
                <a:solidFill>
                  <a:srgbClr val="FF0000"/>
                </a:solidFill>
              </a:rPr>
              <a:t>The RMS </a:t>
            </a:r>
            <a:r>
              <a:rPr lang="en-US" sz="2800" b="1" dirty="0" err="1" smtClean="0">
                <a:solidFill>
                  <a:srgbClr val="FF0000"/>
                </a:solidFill>
              </a:rPr>
              <a:t>emittances</a:t>
            </a:r>
            <a:r>
              <a:rPr lang="en-US" sz="2800" b="1" dirty="0" smtClean="0">
                <a:solidFill>
                  <a:srgbClr val="FF0000"/>
                </a:solidFill>
              </a:rPr>
              <a:t> behavior differences…</a:t>
            </a:r>
            <a:endParaRPr lang="en-GB" sz="2800" b="1" dirty="0">
              <a:solidFill>
                <a:srgbClr val="FF0000"/>
              </a:solidFill>
            </a:endParaRPr>
          </a:p>
        </p:txBody>
      </p:sp>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17674785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C:\from_lxplus\longitudinal_10turns.ti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8144" y="989559"/>
            <a:ext cx="2496685" cy="2160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9"/>
          <p:cNvPicPr>
            <a:picLocks noChangeAspect="1"/>
          </p:cNvPicPr>
          <p:nvPr/>
        </p:nvPicPr>
        <p:blipFill>
          <a:blip r:embed="rId4">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1" y="-99392"/>
            <a:ext cx="9434513"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GB" sz="2800" b="1" dirty="0">
                <a:solidFill>
                  <a:srgbClr val="FF0000"/>
                </a:solidFill>
              </a:rPr>
              <a:t>A new way to match the longitudinal distribution </a:t>
            </a:r>
            <a:endParaRPr lang="en-GB" sz="2800" b="1" dirty="0" smtClean="0">
              <a:solidFill>
                <a:srgbClr val="FF0000"/>
              </a:solidFill>
            </a:endParaRPr>
          </a:p>
          <a:p>
            <a:pPr algn="ctr" eaLnBrk="1" hangingPunct="1"/>
            <a:r>
              <a:rPr lang="en-GB" sz="2800" b="1" dirty="0" smtClean="0">
                <a:solidFill>
                  <a:srgbClr val="FF0000"/>
                </a:solidFill>
              </a:rPr>
              <a:t>(</a:t>
            </a:r>
            <a:r>
              <a:rPr lang="en-GB" sz="2800" b="1" dirty="0">
                <a:solidFill>
                  <a:srgbClr val="FF0000"/>
                </a:solidFill>
              </a:rPr>
              <a:t>thanks to S. Hancock)</a:t>
            </a:r>
          </a:p>
        </p:txBody>
      </p:sp>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pic>
        <p:nvPicPr>
          <p:cNvPr id="205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156328" y="908720"/>
            <a:ext cx="1978762" cy="216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ight Arrow 1"/>
          <p:cNvSpPr/>
          <p:nvPr/>
        </p:nvSpPr>
        <p:spPr>
          <a:xfrm>
            <a:off x="3732906" y="1412776"/>
            <a:ext cx="1415158" cy="403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2"/>
          <p:cNvSpPr txBox="1">
            <a:spLocks noChangeArrowheads="1"/>
          </p:cNvSpPr>
          <p:nvPr/>
        </p:nvSpPr>
        <p:spPr bwMode="auto">
          <a:xfrm>
            <a:off x="520314" y="5589240"/>
            <a:ext cx="8393881" cy="36933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b="1" u="sng" dirty="0" smtClean="0"/>
              <a:t>Very useful in case of </a:t>
            </a:r>
            <a:r>
              <a:rPr lang="en-US" b="1" u="sng" dirty="0"/>
              <a:t>“</a:t>
            </a:r>
            <a:r>
              <a:rPr lang="en-US" b="1" u="sng" dirty="0" smtClean="0"/>
              <a:t>particular” longitudinal shapes (</a:t>
            </a:r>
            <a:r>
              <a:rPr lang="en-US" b="1" u="sng" dirty="0" err="1" smtClean="0"/>
              <a:t>filamentation</a:t>
            </a:r>
            <a:r>
              <a:rPr lang="en-US" b="1" u="sng" dirty="0" smtClean="0"/>
              <a:t>, acceleration,…) </a:t>
            </a:r>
            <a:endParaRPr lang="en-GB" b="1" u="sng" dirty="0"/>
          </a:p>
        </p:txBody>
      </p:sp>
      <p:sp>
        <p:nvSpPr>
          <p:cNvPr id="4" name="Rectangle 3"/>
          <p:cNvSpPr/>
          <p:nvPr/>
        </p:nvSpPr>
        <p:spPr>
          <a:xfrm>
            <a:off x="3540260" y="2671704"/>
            <a:ext cx="2111860" cy="584775"/>
          </a:xfrm>
          <a:prstGeom prst="rect">
            <a:avLst/>
          </a:prstGeom>
        </p:spPr>
        <p:txBody>
          <a:bodyPr wrap="none">
            <a:spAutoFit/>
          </a:bodyPr>
          <a:lstStyle/>
          <a:p>
            <a:pPr algn="ctr"/>
            <a:r>
              <a:rPr lang="en-US" sz="1600" b="1" dirty="0"/>
              <a:t>Steven’s </a:t>
            </a:r>
            <a:r>
              <a:rPr lang="en-US" sz="1600" b="1" dirty="0" err="1"/>
              <a:t>Mathematica</a:t>
            </a:r>
            <a:r>
              <a:rPr lang="en-US" sz="1600" b="1" dirty="0"/>
              <a:t> </a:t>
            </a:r>
            <a:endParaRPr lang="en-US" sz="1600" b="1" dirty="0" smtClean="0"/>
          </a:p>
          <a:p>
            <a:pPr algn="ctr"/>
            <a:r>
              <a:rPr lang="en-US" sz="1600" b="1" dirty="0" smtClean="0"/>
              <a:t>script</a:t>
            </a:r>
            <a:endParaRPr lang="en-US" sz="1600" b="1" dirty="0"/>
          </a:p>
        </p:txBody>
      </p:sp>
      <p:pic>
        <p:nvPicPr>
          <p:cNvPr id="1026" name="Picture 2" descr="http://elogbook.cern.ch/eLogbook/attach_reader?attach_id=1300751"/>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189869" y="3221567"/>
            <a:ext cx="1941971" cy="21164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from_lxplus\88antiphase.tif"/>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822354" y="3068720"/>
            <a:ext cx="2558470" cy="2160000"/>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a:off x="3732906" y="4288338"/>
            <a:ext cx="1415158" cy="40386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132391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sp>
        <p:nvSpPr>
          <p:cNvPr id="10" name="TextBox 8"/>
          <p:cNvSpPr txBox="1">
            <a:spLocks noChangeArrowheads="1"/>
          </p:cNvSpPr>
          <p:nvPr/>
        </p:nvSpPr>
        <p:spPr bwMode="auto">
          <a:xfrm>
            <a:off x="0" y="1125538"/>
            <a:ext cx="91440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800" b="1" dirty="0" smtClean="0"/>
              <a:t>MD sessions between 22</a:t>
            </a:r>
            <a:r>
              <a:rPr lang="en-US" sz="2800" b="1" baseline="30000" dirty="0" smtClean="0"/>
              <a:t>nd</a:t>
            </a:r>
            <a:r>
              <a:rPr lang="en-US" sz="2800" b="1" dirty="0" smtClean="0"/>
              <a:t> Aug. and 18</a:t>
            </a:r>
            <a:r>
              <a:rPr lang="en-US" sz="2800" b="1" baseline="30000" dirty="0" smtClean="0"/>
              <a:t>th</a:t>
            </a:r>
            <a:r>
              <a:rPr lang="en-US" sz="2800" b="1" dirty="0" smtClean="0"/>
              <a:t> Oct.</a:t>
            </a:r>
          </a:p>
          <a:p>
            <a:pPr eaLnBrk="1" hangingPunct="1">
              <a:buFont typeface="Arial" charset="0"/>
              <a:buChar char="•"/>
            </a:pPr>
            <a:r>
              <a:rPr lang="en-US" sz="2800" b="1" dirty="0" smtClean="0"/>
              <a:t>Study of linear coupling in the PSB</a:t>
            </a:r>
          </a:p>
          <a:p>
            <a:pPr eaLnBrk="1" hangingPunct="1">
              <a:buFont typeface="Arial" charset="0"/>
              <a:buChar char="•"/>
            </a:pPr>
            <a:r>
              <a:rPr lang="en-US" sz="2800" b="1" dirty="0" smtClean="0"/>
              <a:t>Dynamic tune scans to evaluate losses and resonances (and relative correctors)</a:t>
            </a:r>
          </a:p>
        </p:txBody>
      </p:sp>
    </p:spTree>
    <p:extLst>
      <p:ext uri="{BB962C8B-B14F-4D97-AF65-F5344CB8AC3E}">
        <p14:creationId xmlns:p14="http://schemas.microsoft.com/office/powerpoint/2010/main" val="203044462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27587"/>
          <a:stretch/>
        </p:blipFill>
        <p:spPr bwMode="auto">
          <a:xfrm>
            <a:off x="147911" y="271334"/>
            <a:ext cx="8269014" cy="37030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9"/>
          <p:cNvPicPr>
            <a:picLocks noChangeAspect="1"/>
          </p:cNvPicPr>
          <p:nvPr/>
        </p:nvPicPr>
        <p:blipFill>
          <a:blip r:embed="rId4">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sp>
        <p:nvSpPr>
          <p:cNvPr id="13" name="TextBox 8"/>
          <p:cNvSpPr txBox="1">
            <a:spLocks noChangeArrowheads="1"/>
          </p:cNvSpPr>
          <p:nvPr/>
        </p:nvSpPr>
        <p:spPr bwMode="auto">
          <a:xfrm>
            <a:off x="0" y="4337809"/>
            <a:ext cx="9144000"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000" b="1" dirty="0" smtClean="0"/>
              <a:t>Minimum tune approach applied</a:t>
            </a:r>
          </a:p>
          <a:p>
            <a:pPr eaLnBrk="1" hangingPunct="1">
              <a:buFont typeface="Arial" charset="0"/>
              <a:buChar char="•"/>
            </a:pPr>
            <a:r>
              <a:rPr lang="en-US" sz="2000" b="1" dirty="0" smtClean="0"/>
              <a:t>PSB linear coupling is very weak</a:t>
            </a:r>
          </a:p>
          <a:p>
            <a:pPr eaLnBrk="1" hangingPunct="1">
              <a:buFont typeface="Arial" charset="0"/>
              <a:buChar char="•"/>
            </a:pPr>
            <a:r>
              <a:rPr lang="en-US" sz="2000" b="1" dirty="0" smtClean="0"/>
              <a:t>The relative corrector QSKH0 has </a:t>
            </a:r>
          </a:p>
          <a:p>
            <a:pPr marL="457200" lvl="1" indent="0" eaLnBrk="1" hangingPunct="1"/>
            <a:r>
              <a:rPr lang="en-US" sz="2000" b="1" dirty="0" smtClean="0"/>
              <a:t>not important effect</a:t>
            </a:r>
          </a:p>
        </p:txBody>
      </p:sp>
      <p:pic>
        <p:nvPicPr>
          <p:cNvPr id="12" name="Picture 11" descr="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834091" y="3983826"/>
            <a:ext cx="3122285" cy="20903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TextBox 2"/>
          <p:cNvSpPr txBox="1">
            <a:spLocks noChangeArrowheads="1"/>
          </p:cNvSpPr>
          <p:nvPr/>
        </p:nvSpPr>
        <p:spPr bwMode="auto">
          <a:xfrm>
            <a:off x="0" y="3783771"/>
            <a:ext cx="439495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b="1" u="sng" dirty="0" smtClean="0">
                <a:solidFill>
                  <a:srgbClr val="FF0000"/>
                </a:solidFill>
              </a:rPr>
              <a:t>Linear coupling in the PSB</a:t>
            </a:r>
            <a:endParaRPr lang="en-GB" sz="2000" b="1" u="sng" dirty="0">
              <a:solidFill>
                <a:srgbClr val="FF0000"/>
              </a:solidFill>
            </a:endParaRPr>
          </a:p>
        </p:txBody>
      </p:sp>
    </p:spTree>
    <p:extLst>
      <p:ext uri="{BB962C8B-B14F-4D97-AF65-F5344CB8AC3E}">
        <p14:creationId xmlns:p14="http://schemas.microsoft.com/office/powerpoint/2010/main" val="570243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sp>
        <p:nvSpPr>
          <p:cNvPr id="13" name="TextBox 8"/>
          <p:cNvSpPr txBox="1">
            <a:spLocks noChangeArrowheads="1"/>
          </p:cNvSpPr>
          <p:nvPr/>
        </p:nvSpPr>
        <p:spPr bwMode="auto">
          <a:xfrm>
            <a:off x="0" y="3911030"/>
            <a:ext cx="5522543"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dirty="0" smtClean="0"/>
              <a:t>Longitudinal beam analysis (8kV + 8kV in phase)</a:t>
            </a:r>
          </a:p>
          <a:p>
            <a:pPr eaLnBrk="1" hangingPunct="1">
              <a:buFont typeface="Arial" charset="0"/>
              <a:buChar char="•"/>
            </a:pPr>
            <a:r>
              <a:rPr lang="en-US" b="1" u="sng" dirty="0" smtClean="0"/>
              <a:t>RF gymnastics to keep the flattest possible intensity along the machine cycle</a:t>
            </a:r>
          </a:p>
          <a:p>
            <a:pPr eaLnBrk="1" hangingPunct="1">
              <a:buFont typeface="Arial" charset="0"/>
              <a:buChar char="•"/>
            </a:pPr>
            <a:r>
              <a:rPr lang="en-US" b="1" dirty="0" smtClean="0"/>
              <a:t>Intensity ~ 1.75 </a:t>
            </a:r>
            <a:r>
              <a:rPr lang="en-US" b="1" dirty="0" err="1" smtClean="0"/>
              <a:t>p.p.bunch</a:t>
            </a:r>
            <a:r>
              <a:rPr lang="en-US" b="1" dirty="0" smtClean="0"/>
              <a:t> – expected </a:t>
            </a:r>
            <a:r>
              <a:rPr lang="en-US" b="1" dirty="0" err="1" smtClean="0">
                <a:latin typeface="Symbol" pitchFamily="18" charset="2"/>
              </a:rPr>
              <a:t>D</a:t>
            </a:r>
            <a:r>
              <a:rPr lang="en-US" b="1" dirty="0" err="1"/>
              <a:t>Q</a:t>
            </a:r>
            <a:r>
              <a:rPr lang="en-US" b="1" dirty="0" err="1" smtClean="0"/>
              <a:t>y</a:t>
            </a:r>
            <a:r>
              <a:rPr lang="en-US" b="1" dirty="0" smtClean="0"/>
              <a:t> ~ -0.4</a:t>
            </a:r>
          </a:p>
          <a:p>
            <a:pPr eaLnBrk="1" hangingPunct="1">
              <a:buFont typeface="Arial" charset="0"/>
              <a:buChar char="•"/>
            </a:pPr>
            <a:r>
              <a:rPr lang="en-US" b="1" dirty="0" smtClean="0"/>
              <a:t>Measurements always in the flat plateau at ~160 MeV</a:t>
            </a:r>
          </a:p>
        </p:txBody>
      </p:sp>
      <p:sp>
        <p:nvSpPr>
          <p:cNvPr id="14" name="TextBox 2"/>
          <p:cNvSpPr txBox="1">
            <a:spLocks noChangeArrowheads="1"/>
          </p:cNvSpPr>
          <p:nvPr/>
        </p:nvSpPr>
        <p:spPr bwMode="auto">
          <a:xfrm>
            <a:off x="-1" y="3369186"/>
            <a:ext cx="552254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000" b="1" u="sng" dirty="0" smtClean="0">
                <a:solidFill>
                  <a:srgbClr val="FF0000"/>
                </a:solidFill>
              </a:rPr>
              <a:t>Tune scans for resonances for resonances and losses evaluation</a:t>
            </a:r>
            <a:endParaRPr lang="en-GB" sz="2000" b="1" u="sng" dirty="0">
              <a:solidFill>
                <a:srgbClr val="FF0000"/>
              </a:solidFill>
            </a:endParaRPr>
          </a:p>
        </p:txBody>
      </p:sp>
      <p:pic>
        <p:nvPicPr>
          <p:cNvPr id="15" name="Picture 1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4925" y="542135"/>
            <a:ext cx="2612860" cy="276606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6" name="Picture 1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647785" y="542135"/>
            <a:ext cx="2612861" cy="260863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 name="Picture 16" descr="2012090515354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22543" y="3277458"/>
            <a:ext cx="3493128" cy="26279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8" name="Picture 17" descr="2012090515364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349305" y="521887"/>
            <a:ext cx="3687191" cy="254707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Down Arrow 2"/>
          <p:cNvSpPr/>
          <p:nvPr/>
        </p:nvSpPr>
        <p:spPr>
          <a:xfrm>
            <a:off x="7012880" y="2947105"/>
            <a:ext cx="360040" cy="504056"/>
          </a:xfrm>
          <a:prstGeom prst="downArrow">
            <a:avLst/>
          </a:prstGeom>
          <a:solidFill>
            <a:srgbClr val="00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8482556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sp>
        <p:nvSpPr>
          <p:cNvPr id="19" name="TextBox 8"/>
          <p:cNvSpPr txBox="1">
            <a:spLocks noChangeArrowheads="1"/>
          </p:cNvSpPr>
          <p:nvPr/>
        </p:nvSpPr>
        <p:spPr bwMode="auto">
          <a:xfrm>
            <a:off x="-1" y="548680"/>
            <a:ext cx="9144001"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dirty="0" smtClean="0"/>
              <a:t>STATIC TUNE: a first set of </a:t>
            </a:r>
            <a:r>
              <a:rPr lang="en-US" b="1" dirty="0" err="1" smtClean="0"/>
              <a:t>emittances</a:t>
            </a:r>
            <a:r>
              <a:rPr lang="en-US" b="1" dirty="0" smtClean="0"/>
              <a:t> measurement has been done with a </a:t>
            </a:r>
            <a:r>
              <a:rPr lang="en-US" b="1" u="sng" dirty="0" smtClean="0"/>
              <a:t>static </a:t>
            </a:r>
            <a:r>
              <a:rPr lang="en-US" b="1" dirty="0" smtClean="0"/>
              <a:t>working point (</a:t>
            </a:r>
            <a:r>
              <a:rPr lang="en-US" b="1" dirty="0" err="1"/>
              <a:t>Qx</a:t>
            </a:r>
            <a:r>
              <a:rPr lang="en-US" b="1" dirty="0"/>
              <a:t> ~</a:t>
            </a:r>
            <a:r>
              <a:rPr lang="en-US" b="1" dirty="0" smtClean="0"/>
              <a:t> 4.23, </a:t>
            </a:r>
            <a:r>
              <a:rPr lang="en-US" b="1" dirty="0" err="1"/>
              <a:t>Qy</a:t>
            </a:r>
            <a:r>
              <a:rPr lang="en-US" b="1" dirty="0"/>
              <a:t> </a:t>
            </a:r>
            <a:r>
              <a:rPr lang="en-US" b="1" dirty="0" smtClean="0"/>
              <a:t>~ 4.32), observing no losses and no important effect by the correctors in </a:t>
            </a:r>
            <a:r>
              <a:rPr lang="en-US" b="1" dirty="0" err="1" smtClean="0"/>
              <a:t>emittance</a:t>
            </a:r>
            <a:r>
              <a:rPr lang="en-US" b="1" dirty="0" smtClean="0"/>
              <a:t> behavior</a:t>
            </a:r>
            <a:endParaRPr lang="en-US" b="1" dirty="0"/>
          </a:p>
        </p:txBody>
      </p:sp>
      <p:pic>
        <p:nvPicPr>
          <p:cNvPr id="20" name="Picture 1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9552" y="1628800"/>
            <a:ext cx="3088756" cy="23690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 name="Rectangle 3"/>
          <p:cNvSpPr/>
          <p:nvPr/>
        </p:nvSpPr>
        <p:spPr>
          <a:xfrm>
            <a:off x="3995936" y="1268760"/>
            <a:ext cx="5040560" cy="4752528"/>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extBox 8"/>
          <p:cNvSpPr txBox="1">
            <a:spLocks noChangeArrowheads="1"/>
          </p:cNvSpPr>
          <p:nvPr/>
        </p:nvSpPr>
        <p:spPr bwMode="auto">
          <a:xfrm>
            <a:off x="3995937" y="1268760"/>
            <a:ext cx="504056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r>
              <a:rPr lang="en-US" sz="2400" b="1" u="sng" dirty="0" smtClean="0">
                <a:solidFill>
                  <a:srgbClr val="FF0000"/>
                </a:solidFill>
              </a:rPr>
              <a:t>The correctors in the PSB ring 2</a:t>
            </a:r>
            <a:endParaRPr lang="en-US" sz="2400" b="1" u="sng"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228297304"/>
              </p:ext>
            </p:extLst>
          </p:nvPr>
        </p:nvGraphicFramePr>
        <p:xfrm>
          <a:off x="4788024" y="1836855"/>
          <a:ext cx="3470349" cy="3680377"/>
        </p:xfrm>
        <a:graphic>
          <a:graphicData uri="http://schemas.openxmlformats.org/drawingml/2006/table">
            <a:tbl>
              <a:tblPr firstRow="1" bandRow="1">
                <a:tableStyleId>{5C22544A-7EE6-4342-B048-85BDC9FD1C3A}</a:tableStyleId>
              </a:tblPr>
              <a:tblGrid>
                <a:gridCol w="1156783"/>
                <a:gridCol w="1156783"/>
                <a:gridCol w="1156783"/>
              </a:tblGrid>
              <a:tr h="430040">
                <a:tc>
                  <a:txBody>
                    <a:bodyPr/>
                    <a:lstStyle/>
                    <a:p>
                      <a:pPr algn="ctr"/>
                      <a:r>
                        <a:rPr lang="en-GB" sz="1500" dirty="0" smtClean="0"/>
                        <a:t>Name</a:t>
                      </a:r>
                      <a:endParaRPr lang="en-GB" sz="1500" dirty="0"/>
                    </a:p>
                  </a:txBody>
                  <a:tcPr marL="101083" marR="101083" marT="50542" marB="50542" anchor="ctr"/>
                </a:tc>
                <a:tc>
                  <a:txBody>
                    <a:bodyPr/>
                    <a:lstStyle/>
                    <a:p>
                      <a:pPr algn="ctr"/>
                      <a:r>
                        <a:rPr lang="en-GB" sz="1500" dirty="0" smtClean="0"/>
                        <a:t>Resonance</a:t>
                      </a:r>
                      <a:endParaRPr lang="en-GB" sz="1500" dirty="0"/>
                    </a:p>
                  </a:txBody>
                  <a:tcPr marL="101083" marR="101083" marT="50542" marB="50542" anchor="ctr"/>
                </a:tc>
                <a:tc>
                  <a:txBody>
                    <a:bodyPr/>
                    <a:lstStyle/>
                    <a:p>
                      <a:pPr algn="ctr"/>
                      <a:r>
                        <a:rPr lang="en-GB" sz="2000" dirty="0" smtClean="0"/>
                        <a:t>GFA</a:t>
                      </a:r>
                      <a:endParaRPr lang="en-GB" sz="2000" dirty="0"/>
                    </a:p>
                  </a:txBody>
                  <a:tcPr marL="101083" marR="101083" marT="50542" marB="50542" anchor="ctr"/>
                </a:tc>
              </a:tr>
              <a:tr h="430040">
                <a:tc>
                  <a:txBody>
                    <a:bodyPr/>
                    <a:lstStyle/>
                    <a:p>
                      <a:pPr algn="ctr"/>
                      <a:r>
                        <a:rPr lang="en-GB" sz="1500" b="1" dirty="0" smtClean="0"/>
                        <a:t>XSK2L4</a:t>
                      </a:r>
                      <a:endParaRPr lang="en-GB" sz="1500" b="1" dirty="0"/>
                    </a:p>
                  </a:txBody>
                  <a:tcPr marL="101083" marR="101083" marT="50542" marB="50542" anchor="ctr"/>
                </a:tc>
                <a:tc rowSpan="2">
                  <a:txBody>
                    <a:bodyPr/>
                    <a:lstStyle/>
                    <a:p>
                      <a:r>
                        <a:rPr lang="en-GB" sz="1500" dirty="0" smtClean="0"/>
                        <a:t>2Qx+Qy=13</a:t>
                      </a:r>
                    </a:p>
                    <a:p>
                      <a:r>
                        <a:rPr lang="en-GB" sz="1500" dirty="0" smtClean="0"/>
                        <a:t>3Qy=13</a:t>
                      </a:r>
                      <a:endParaRPr lang="en-GB" sz="1500" dirty="0"/>
                    </a:p>
                  </a:txBody>
                  <a:tcPr marL="101083" marR="101083" marT="50542" marB="50542" anchor="ctr"/>
                </a:tc>
                <a:tc rowSpan="2">
                  <a:txBody>
                    <a:bodyPr/>
                    <a:lstStyle/>
                    <a:p>
                      <a:r>
                        <a:rPr lang="en-GB" sz="1500" dirty="0" smtClean="0"/>
                        <a:t>GSQX08</a:t>
                      </a:r>
                      <a:endParaRPr lang="en-GB" sz="2000" dirty="0"/>
                    </a:p>
                  </a:txBody>
                  <a:tcPr marL="101083" marR="101083" marT="50542" marB="50542" anchor="ctr"/>
                </a:tc>
              </a:tr>
              <a:tr h="485650">
                <a:tc>
                  <a:txBody>
                    <a:bodyPr/>
                    <a:lstStyle/>
                    <a:p>
                      <a:pPr algn="ctr"/>
                      <a:r>
                        <a:rPr lang="en-GB" sz="1500" b="1" dirty="0" smtClean="0"/>
                        <a:t>XSK6L4</a:t>
                      </a:r>
                      <a:endParaRPr lang="en-GB" sz="1500" b="1" dirty="0"/>
                    </a:p>
                  </a:txBody>
                  <a:tcPr marL="101083" marR="101083" marT="50542" marB="50542" anchor="ctr"/>
                </a:tc>
                <a:tc vMerge="1">
                  <a:txBody>
                    <a:bodyPr/>
                    <a:lstStyle/>
                    <a:p>
                      <a:endParaRPr lang="en-GB"/>
                    </a:p>
                  </a:txBody>
                  <a:tcPr/>
                </a:tc>
                <a:tc vMerge="1">
                  <a:txBody>
                    <a:bodyPr/>
                    <a:lstStyle/>
                    <a:p>
                      <a:endParaRPr lang="en-GB"/>
                    </a:p>
                  </a:txBody>
                  <a:tcPr/>
                </a:tc>
              </a:tr>
              <a:tr h="430040">
                <a:tc>
                  <a:txBody>
                    <a:bodyPr/>
                    <a:lstStyle/>
                    <a:p>
                      <a:pPr algn="ctr"/>
                      <a:r>
                        <a:rPr lang="en-GB" sz="1500" b="1" dirty="0" smtClean="0"/>
                        <a:t>QNO412L3</a:t>
                      </a:r>
                      <a:endParaRPr lang="en-GB" sz="1500" b="1" dirty="0"/>
                    </a:p>
                  </a:txBody>
                  <a:tcPr marL="101083" marR="101083" marT="50542" marB="50542" anchor="ctr"/>
                </a:tc>
                <a:tc rowSpan="2">
                  <a:txBody>
                    <a:bodyPr/>
                    <a:lstStyle/>
                    <a:p>
                      <a:pPr algn="l"/>
                      <a:r>
                        <a:rPr lang="en-GB" sz="1500" dirty="0" smtClean="0"/>
                        <a:t>2Qy=9</a:t>
                      </a:r>
                      <a:endParaRPr lang="en-GB" sz="1500" dirty="0"/>
                    </a:p>
                  </a:txBody>
                  <a:tcPr marL="101083" marR="101083" marT="50542" marB="50542" anchor="ctr"/>
                </a:tc>
                <a:tc rowSpan="2">
                  <a:txBody>
                    <a:bodyPr/>
                    <a:lstStyle/>
                    <a:p>
                      <a:r>
                        <a:rPr lang="en-GB" sz="1500" dirty="0" smtClean="0"/>
                        <a:t>GSQX05</a:t>
                      </a:r>
                      <a:endParaRPr lang="en-GB" sz="1500" dirty="0"/>
                    </a:p>
                  </a:txBody>
                  <a:tcPr marL="101083" marR="101083" marT="50542" marB="50542" anchor="ctr"/>
                </a:tc>
              </a:tr>
              <a:tr h="430040">
                <a:tc>
                  <a:txBody>
                    <a:bodyPr/>
                    <a:lstStyle/>
                    <a:p>
                      <a:pPr algn="ctr"/>
                      <a:r>
                        <a:rPr lang="en-GB" sz="1500" b="1" dirty="0" smtClean="0"/>
                        <a:t>QNO816L3</a:t>
                      </a:r>
                      <a:endParaRPr lang="en-GB" sz="1500" b="1" dirty="0"/>
                    </a:p>
                  </a:txBody>
                  <a:tcPr marL="101083" marR="101083" marT="50542" marB="50542" anchor="ctr"/>
                </a:tc>
                <a:tc vMerge="1">
                  <a:txBody>
                    <a:bodyPr/>
                    <a:lstStyle/>
                    <a:p>
                      <a:endParaRPr lang="en-GB" dirty="0"/>
                    </a:p>
                  </a:txBody>
                  <a:tcPr anchor="ctr"/>
                </a:tc>
                <a:tc vMerge="1">
                  <a:txBody>
                    <a:bodyPr/>
                    <a:lstStyle/>
                    <a:p>
                      <a:endParaRPr lang="en-GB" dirty="0"/>
                    </a:p>
                  </a:txBody>
                  <a:tcPr anchor="ctr"/>
                </a:tc>
              </a:tr>
              <a:tr h="430040">
                <a:tc>
                  <a:txBody>
                    <a:bodyPr/>
                    <a:lstStyle/>
                    <a:p>
                      <a:pPr algn="ctr"/>
                      <a:r>
                        <a:rPr lang="en-GB" sz="1500" b="1" dirty="0" smtClean="0"/>
                        <a:t>QSKHO</a:t>
                      </a:r>
                      <a:endParaRPr lang="en-GB" sz="1500" b="1" dirty="0"/>
                    </a:p>
                  </a:txBody>
                  <a:tcPr marL="101083" marR="101083" marT="50542" marB="50542" anchor="ctr"/>
                </a:tc>
                <a:tc>
                  <a:txBody>
                    <a:bodyPr/>
                    <a:lstStyle/>
                    <a:p>
                      <a:r>
                        <a:rPr lang="en-GB" sz="1500" dirty="0" err="1" smtClean="0"/>
                        <a:t>Qx-Qy</a:t>
                      </a:r>
                      <a:r>
                        <a:rPr lang="en-GB" sz="1500" dirty="0" smtClean="0"/>
                        <a:t>=0</a:t>
                      </a:r>
                      <a:endParaRPr lang="en-GB" sz="1500" dirty="0"/>
                    </a:p>
                  </a:txBody>
                  <a:tcPr marL="101083" marR="101083" marT="50542" marB="50542" anchor="ctr"/>
                </a:tc>
                <a:tc>
                  <a:txBody>
                    <a:bodyPr/>
                    <a:lstStyle/>
                    <a:p>
                      <a:r>
                        <a:rPr lang="en-GB" sz="1500" dirty="0" smtClean="0"/>
                        <a:t>GSPOOL9</a:t>
                      </a:r>
                      <a:endParaRPr lang="en-GB" sz="1500" dirty="0"/>
                    </a:p>
                  </a:txBody>
                  <a:tcPr marL="101083" marR="101083" marT="50542" marB="50542" anchor="ctr"/>
                </a:tc>
              </a:tr>
              <a:tr h="548226">
                <a:tc>
                  <a:txBody>
                    <a:bodyPr/>
                    <a:lstStyle/>
                    <a:p>
                      <a:pPr algn="ctr"/>
                      <a:r>
                        <a:rPr lang="en-GB" sz="1500" b="1" dirty="0" smtClean="0"/>
                        <a:t>XNO4L1</a:t>
                      </a:r>
                      <a:endParaRPr lang="en-GB" sz="1500" b="1" dirty="0"/>
                    </a:p>
                  </a:txBody>
                  <a:tcPr marL="101083" marR="101083" marT="50542" marB="50542" anchor="ctr"/>
                </a:tc>
                <a:tc rowSpan="2">
                  <a:txBody>
                    <a:bodyPr/>
                    <a:lstStyle/>
                    <a:p>
                      <a:endParaRPr lang="en-GB" sz="1500" dirty="0" smtClean="0"/>
                    </a:p>
                    <a:p>
                      <a:r>
                        <a:rPr lang="en-GB" sz="1500" dirty="0" smtClean="0"/>
                        <a:t>Qx+2Qy=13</a:t>
                      </a:r>
                    </a:p>
                    <a:p>
                      <a:r>
                        <a:rPr lang="en-GB" sz="1500" dirty="0" smtClean="0"/>
                        <a:t>3Qy=13</a:t>
                      </a:r>
                    </a:p>
                    <a:p>
                      <a:endParaRPr lang="en-GB" sz="1500" dirty="0"/>
                    </a:p>
                  </a:txBody>
                  <a:tcPr marL="101083" marR="101083" marT="50542" marB="50542" anchor="ct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500" dirty="0" smtClean="0"/>
                        <a:t>GSPOOL10</a:t>
                      </a:r>
                    </a:p>
                    <a:p>
                      <a:endParaRPr lang="en-GB" sz="1500" dirty="0"/>
                    </a:p>
                  </a:txBody>
                  <a:tcPr marL="101083" marR="101083" marT="50542" marB="50542" anchor="ctr"/>
                </a:tc>
              </a:tr>
              <a:tr h="496301">
                <a:tc>
                  <a:txBody>
                    <a:bodyPr/>
                    <a:lstStyle/>
                    <a:p>
                      <a:pPr algn="ctr"/>
                      <a:r>
                        <a:rPr lang="en-GB" sz="1500" b="1" dirty="0" smtClean="0"/>
                        <a:t>XNO12L1</a:t>
                      </a:r>
                      <a:endParaRPr lang="en-GB" sz="1500" b="1" dirty="0"/>
                    </a:p>
                  </a:txBody>
                  <a:tcPr marL="101083" marR="101083" marT="50542" marB="50542" anchor="ctr"/>
                </a:tc>
                <a:tc vMerge="1">
                  <a:txBody>
                    <a:bodyPr/>
                    <a:lstStyle/>
                    <a:p>
                      <a:endParaRPr lang="en-GB" dirty="0"/>
                    </a:p>
                  </a:txBody>
                  <a:tcPr anchor="ctr"/>
                </a:tc>
                <a:tc vMerge="1">
                  <a:txBody>
                    <a:bodyPr/>
                    <a:lstStyle/>
                    <a:p>
                      <a:endParaRPr lang="en-GB" dirty="0"/>
                    </a:p>
                  </a:txBody>
                  <a:tcPr anchor="ctr"/>
                </a:tc>
              </a:tr>
            </a:tbl>
          </a:graphicData>
        </a:graphic>
      </p:graphicFrame>
    </p:spTree>
    <p:extLst>
      <p:ext uri="{BB962C8B-B14F-4D97-AF65-F5344CB8AC3E}">
        <p14:creationId xmlns:p14="http://schemas.microsoft.com/office/powerpoint/2010/main" val="410338206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pic>
        <p:nvPicPr>
          <p:cNvPr id="12" name="Picture 11" descr="201210031614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925" y="476672"/>
            <a:ext cx="5040560" cy="348214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12" descr="2012100316104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900736" y="2564904"/>
            <a:ext cx="4960689" cy="342696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p:nvSpPr>
        <p:spPr>
          <a:xfrm>
            <a:off x="1043037" y="4702761"/>
            <a:ext cx="1512168" cy="461665"/>
          </a:xfrm>
          <a:prstGeom prst="rect">
            <a:avLst/>
          </a:prstGeom>
          <a:noFill/>
        </p:spPr>
        <p:txBody>
          <a:bodyPr wrap="square" rtlCol="0">
            <a:spAutoFit/>
          </a:bodyPr>
          <a:lstStyle/>
          <a:p>
            <a:r>
              <a:rPr lang="it-IT" sz="2400" b="1" dirty="0" smtClean="0"/>
              <a:t>GFAs OFF</a:t>
            </a:r>
            <a:endParaRPr lang="it-IT" sz="2400" b="1" dirty="0"/>
          </a:p>
        </p:txBody>
      </p:sp>
      <p:sp>
        <p:nvSpPr>
          <p:cNvPr id="3" name="Up Arrow 2"/>
          <p:cNvSpPr/>
          <p:nvPr/>
        </p:nvSpPr>
        <p:spPr>
          <a:xfrm flipH="1">
            <a:off x="1371645" y="4051354"/>
            <a:ext cx="854952" cy="6223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6" name="TextBox 15"/>
          <p:cNvSpPr txBox="1"/>
          <p:nvPr/>
        </p:nvSpPr>
        <p:spPr>
          <a:xfrm>
            <a:off x="6358185" y="1162469"/>
            <a:ext cx="1512168" cy="461665"/>
          </a:xfrm>
          <a:prstGeom prst="rect">
            <a:avLst/>
          </a:prstGeom>
          <a:noFill/>
        </p:spPr>
        <p:txBody>
          <a:bodyPr wrap="square" rtlCol="0">
            <a:spAutoFit/>
          </a:bodyPr>
          <a:lstStyle/>
          <a:p>
            <a:r>
              <a:rPr lang="it-IT" sz="2400" b="1" dirty="0" smtClean="0"/>
              <a:t>GFAs ON</a:t>
            </a:r>
            <a:endParaRPr lang="it-IT" sz="2400" b="1" dirty="0"/>
          </a:p>
        </p:txBody>
      </p:sp>
      <p:sp>
        <p:nvSpPr>
          <p:cNvPr id="17" name="Up Arrow 16"/>
          <p:cNvSpPr/>
          <p:nvPr/>
        </p:nvSpPr>
        <p:spPr>
          <a:xfrm rot="10800000" flipH="1">
            <a:off x="6686793" y="1772816"/>
            <a:ext cx="854952" cy="62231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1704265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pic>
        <p:nvPicPr>
          <p:cNvPr id="1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1484784"/>
            <a:ext cx="390525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53335" y="1484784"/>
            <a:ext cx="3905250" cy="426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2" name="TextBox 8"/>
          <p:cNvSpPr txBox="1">
            <a:spLocks noChangeArrowheads="1"/>
          </p:cNvSpPr>
          <p:nvPr/>
        </p:nvSpPr>
        <p:spPr bwMode="auto">
          <a:xfrm>
            <a:off x="-1" y="548680"/>
            <a:ext cx="9144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dirty="0" smtClean="0"/>
              <a:t>Starting the tune scans  (keeping constant the horizontal tune)… </a:t>
            </a:r>
          </a:p>
        </p:txBody>
      </p:sp>
      <p:sp>
        <p:nvSpPr>
          <p:cNvPr id="2" name="Rectangle 1"/>
          <p:cNvSpPr/>
          <p:nvPr/>
        </p:nvSpPr>
        <p:spPr>
          <a:xfrm>
            <a:off x="2411760" y="2060848"/>
            <a:ext cx="576064" cy="324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6444208" y="2060848"/>
            <a:ext cx="576064" cy="3240360"/>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1232037" y="1088836"/>
            <a:ext cx="2664296" cy="369332"/>
          </a:xfrm>
          <a:prstGeom prst="rect">
            <a:avLst/>
          </a:prstGeom>
          <a:noFill/>
          <a:ln>
            <a:solidFill>
              <a:srgbClr val="FF0000"/>
            </a:solidFill>
          </a:ln>
        </p:spPr>
        <p:txBody>
          <a:bodyPr wrap="square" rtlCol="0">
            <a:spAutoFit/>
          </a:bodyPr>
          <a:lstStyle/>
          <a:p>
            <a:pPr algn="ctr"/>
            <a:r>
              <a:rPr lang="en-US" b="1" dirty="0" err="1"/>
              <a:t>Qx</a:t>
            </a:r>
            <a:r>
              <a:rPr lang="en-US" b="1" dirty="0"/>
              <a:t>=4.23 </a:t>
            </a:r>
            <a:r>
              <a:rPr lang="en-US" b="1" dirty="0" err="1"/>
              <a:t>Qy</a:t>
            </a:r>
            <a:r>
              <a:rPr lang="en-US" b="1" dirty="0"/>
              <a:t>=4.26 -&gt; </a:t>
            </a:r>
            <a:r>
              <a:rPr lang="en-US" b="1" dirty="0" smtClean="0"/>
              <a:t>4.10</a:t>
            </a:r>
            <a:endParaRPr lang="en-US" b="1" dirty="0"/>
          </a:p>
        </p:txBody>
      </p:sp>
      <p:sp>
        <p:nvSpPr>
          <p:cNvPr id="15" name="TextBox 14"/>
          <p:cNvSpPr txBox="1"/>
          <p:nvPr/>
        </p:nvSpPr>
        <p:spPr>
          <a:xfrm>
            <a:off x="5273812" y="1088836"/>
            <a:ext cx="2664296" cy="369332"/>
          </a:xfrm>
          <a:prstGeom prst="rect">
            <a:avLst/>
          </a:prstGeom>
          <a:noFill/>
          <a:ln>
            <a:solidFill>
              <a:srgbClr val="FF0000"/>
            </a:solidFill>
          </a:ln>
        </p:spPr>
        <p:txBody>
          <a:bodyPr wrap="square" rtlCol="0">
            <a:spAutoFit/>
          </a:bodyPr>
          <a:lstStyle/>
          <a:p>
            <a:pPr algn="ctr"/>
            <a:r>
              <a:rPr lang="en-US" b="1" dirty="0" err="1"/>
              <a:t>Qx</a:t>
            </a:r>
            <a:r>
              <a:rPr lang="en-US" b="1" dirty="0"/>
              <a:t>=4.23 </a:t>
            </a:r>
            <a:r>
              <a:rPr lang="en-US" b="1" dirty="0" err="1"/>
              <a:t>Qy</a:t>
            </a:r>
            <a:r>
              <a:rPr lang="en-US" b="1" dirty="0"/>
              <a:t>=4.26 -&gt; </a:t>
            </a:r>
            <a:r>
              <a:rPr lang="en-US" b="1" dirty="0" smtClean="0"/>
              <a:t>4.44</a:t>
            </a:r>
            <a:endParaRPr lang="en-US" b="1" dirty="0"/>
          </a:p>
        </p:txBody>
      </p:sp>
    </p:spTree>
    <p:extLst>
      <p:ext uri="{BB962C8B-B14F-4D97-AF65-F5344CB8AC3E}">
        <p14:creationId xmlns:p14="http://schemas.microsoft.com/office/powerpoint/2010/main" val="16531877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Machine cycle</a:t>
            </a:r>
            <a:endParaRPr lang="en-GB" sz="3000" b="1" dirty="0">
              <a:solidFill>
                <a:srgbClr val="FF0000"/>
              </a:solidFill>
            </a:endParaRPr>
          </a:p>
        </p:txBody>
      </p:sp>
      <p:sp>
        <p:nvSpPr>
          <p:cNvPr id="10"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pic>
        <p:nvPicPr>
          <p:cNvPr id="2055" name="Picture 7" descr="http://elogbook.cern.ch/eLogbook/attach_reader?attach_id=125225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95536" y="756606"/>
            <a:ext cx="3832631" cy="4312287"/>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8"/>
          <p:cNvSpPr txBox="1">
            <a:spLocks noChangeArrowheads="1"/>
          </p:cNvSpPr>
          <p:nvPr/>
        </p:nvSpPr>
        <p:spPr bwMode="auto">
          <a:xfrm>
            <a:off x="4731454" y="2204864"/>
            <a:ext cx="3728978" cy="31700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r>
              <a:rPr lang="en-US" sz="2000" b="1" dirty="0" smtClean="0"/>
              <a:t>The measurements were done</a:t>
            </a:r>
          </a:p>
          <a:p>
            <a:pPr marL="0" indent="0" eaLnBrk="1" hangingPunct="1"/>
            <a:r>
              <a:rPr lang="en-US" sz="2000" b="1" dirty="0" smtClean="0"/>
              <a:t>on a flat plateau at 160 MeV (to emulate the injection energy from the Linac4) in a time window </a:t>
            </a:r>
            <a:r>
              <a:rPr lang="en-US" sz="2000" b="1" dirty="0" smtClean="0">
                <a:latin typeface="+mn-lt"/>
              </a:rPr>
              <a:t>between 440 </a:t>
            </a:r>
            <a:r>
              <a:rPr lang="en-US" sz="2000" b="1" dirty="0" err="1" smtClean="0">
                <a:latin typeface="+mn-lt"/>
              </a:rPr>
              <a:t>ms</a:t>
            </a:r>
            <a:r>
              <a:rPr lang="en-US" sz="2000" b="1" dirty="0" smtClean="0">
                <a:latin typeface="+mn-lt"/>
              </a:rPr>
              <a:t> and 600 </a:t>
            </a:r>
            <a:r>
              <a:rPr lang="en-US" sz="2000" b="1" dirty="0" err="1" smtClean="0">
                <a:latin typeface="+mn-lt"/>
              </a:rPr>
              <a:t>ms</a:t>
            </a:r>
            <a:endParaRPr lang="en-US" sz="2000" b="1" dirty="0" smtClean="0">
              <a:latin typeface="+mn-lt"/>
            </a:endParaRPr>
          </a:p>
          <a:p>
            <a:pPr marL="0" indent="0" eaLnBrk="1" hangingPunct="1"/>
            <a:endParaRPr lang="en-US" sz="2000" b="1" dirty="0" smtClean="0">
              <a:latin typeface="+mn-lt"/>
            </a:endParaRPr>
          </a:p>
          <a:p>
            <a:pPr marL="0" indent="0" eaLnBrk="1" hangingPunct="1"/>
            <a:r>
              <a:rPr lang="en-US" sz="2000" b="1" dirty="0" smtClean="0">
                <a:latin typeface="+mn-lt"/>
              </a:rPr>
              <a:t>Intensity required -&gt; 1.65 e12 </a:t>
            </a:r>
            <a:r>
              <a:rPr lang="en-US" sz="2000" b="1" dirty="0" err="1" smtClean="0">
                <a:latin typeface="+mn-lt"/>
              </a:rPr>
              <a:t>p.p.bunch</a:t>
            </a:r>
            <a:r>
              <a:rPr lang="en-US" sz="2000" b="1" dirty="0" smtClean="0">
                <a:latin typeface="+mn-lt"/>
              </a:rPr>
              <a:t> for </a:t>
            </a:r>
            <a:r>
              <a:rPr lang="en-US" sz="2000" b="1" u="sng" dirty="0" smtClean="0">
                <a:latin typeface="+mn-lt"/>
              </a:rPr>
              <a:t>LHC 25ns type beam</a:t>
            </a:r>
            <a:endParaRPr lang="en-US" sz="2000" b="1" u="sng" dirty="0" smtClean="0"/>
          </a:p>
        </p:txBody>
      </p:sp>
      <p:cxnSp>
        <p:nvCxnSpPr>
          <p:cNvPr id="5" name="Straight Arrow Connector 4"/>
          <p:cNvCxnSpPr/>
          <p:nvPr/>
        </p:nvCxnSpPr>
        <p:spPr>
          <a:xfrm>
            <a:off x="2195736" y="1628800"/>
            <a:ext cx="576064" cy="0"/>
          </a:xfrm>
          <a:prstGeom prst="straightConnector1">
            <a:avLst/>
          </a:prstGeom>
          <a:ln w="25400">
            <a:solidFill>
              <a:srgbClr val="00FF00"/>
            </a:solidFill>
            <a:headEnd type="arrow"/>
            <a:tailEnd type="arrow"/>
          </a:ln>
        </p:spPr>
        <p:style>
          <a:lnRef idx="1">
            <a:schemeClr val="accent3"/>
          </a:lnRef>
          <a:fillRef idx="0">
            <a:schemeClr val="accent3"/>
          </a:fillRef>
          <a:effectRef idx="0">
            <a:schemeClr val="accent3"/>
          </a:effectRef>
          <a:fontRef idx="minor">
            <a:schemeClr val="tx1"/>
          </a:fontRef>
        </p:style>
      </p:cxnSp>
      <p:cxnSp>
        <p:nvCxnSpPr>
          <p:cNvPr id="14" name="Straight Connector 13"/>
          <p:cNvCxnSpPr>
            <a:stCxn id="12" idx="1"/>
          </p:cNvCxnSpPr>
          <p:nvPr/>
        </p:nvCxnSpPr>
        <p:spPr>
          <a:xfrm flipH="1" flipV="1">
            <a:off x="2483768" y="1628801"/>
            <a:ext cx="2247686" cy="2161113"/>
          </a:xfrm>
          <a:prstGeom prst="line">
            <a:avLst/>
          </a:prstGeom>
          <a:ln w="25400">
            <a:solidFill>
              <a:srgbClr val="00FF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5348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sp>
        <p:nvSpPr>
          <p:cNvPr id="26" name="TextBox 25"/>
          <p:cNvSpPr txBox="1"/>
          <p:nvPr/>
        </p:nvSpPr>
        <p:spPr>
          <a:xfrm>
            <a:off x="611560" y="1484784"/>
            <a:ext cx="2664296" cy="369332"/>
          </a:xfrm>
          <a:prstGeom prst="rect">
            <a:avLst/>
          </a:prstGeom>
          <a:noFill/>
          <a:ln>
            <a:solidFill>
              <a:srgbClr val="FF0000"/>
            </a:solidFill>
          </a:ln>
        </p:spPr>
        <p:txBody>
          <a:bodyPr wrap="square" rtlCol="0">
            <a:spAutoFit/>
          </a:bodyPr>
          <a:lstStyle/>
          <a:p>
            <a:pPr algn="ctr"/>
            <a:r>
              <a:rPr lang="en-US" b="1" dirty="0" smtClean="0"/>
              <a:t>Bf = 0.24</a:t>
            </a:r>
            <a:endParaRPr lang="en-US" b="1" dirty="0"/>
          </a:p>
        </p:txBody>
      </p:sp>
      <p:pic>
        <p:nvPicPr>
          <p:cNvPr id="28" name="Picture 2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06089" y="1961158"/>
            <a:ext cx="4055335" cy="311094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 name="TextBox 28"/>
          <p:cNvSpPr txBox="1"/>
          <p:nvPr/>
        </p:nvSpPr>
        <p:spPr>
          <a:xfrm>
            <a:off x="5148064" y="1484784"/>
            <a:ext cx="3398296" cy="369332"/>
          </a:xfrm>
          <a:prstGeom prst="rect">
            <a:avLst/>
          </a:prstGeom>
          <a:noFill/>
          <a:ln>
            <a:solidFill>
              <a:srgbClr val="FF0000"/>
            </a:solidFill>
          </a:ln>
        </p:spPr>
        <p:txBody>
          <a:bodyPr wrap="square" rtlCol="0">
            <a:spAutoFit/>
          </a:bodyPr>
          <a:lstStyle/>
          <a:p>
            <a:pPr algn="ctr"/>
            <a:r>
              <a:rPr lang="en-US" b="1" dirty="0" smtClean="0"/>
              <a:t>Bf = 0.4 (‘down’ scanning)</a:t>
            </a:r>
            <a:endParaRPr lang="en-US" b="1" dirty="0"/>
          </a:p>
        </p:txBody>
      </p:sp>
      <p:sp>
        <p:nvSpPr>
          <p:cNvPr id="30" name="TextBox 8"/>
          <p:cNvSpPr txBox="1">
            <a:spLocks noChangeArrowheads="1"/>
          </p:cNvSpPr>
          <p:nvPr/>
        </p:nvSpPr>
        <p:spPr bwMode="auto">
          <a:xfrm>
            <a:off x="-1" y="620688"/>
            <a:ext cx="9144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dirty="0" smtClean="0"/>
              <a:t>Losses during the tune scans can be useful for Apertures benchmarking in PTC-Orbit</a:t>
            </a:r>
          </a:p>
        </p:txBody>
      </p:sp>
      <p:pic>
        <p:nvPicPr>
          <p:cNvPr id="4098" name="Picture 2"/>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07504" y="1978924"/>
            <a:ext cx="5311597" cy="38263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766092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pic>
        <p:nvPicPr>
          <p:cNvPr id="5124"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50293" y="980728"/>
            <a:ext cx="4336507" cy="2450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450294" y="3431059"/>
            <a:ext cx="4322650" cy="26902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1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45052" y="1195011"/>
            <a:ext cx="3558610" cy="388843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 name="Line 18"/>
          <p:cNvSpPr>
            <a:spLocks noChangeShapeType="1"/>
          </p:cNvSpPr>
          <p:nvPr/>
        </p:nvSpPr>
        <p:spPr bwMode="auto">
          <a:xfrm flipH="1">
            <a:off x="5909999" y="1336675"/>
            <a:ext cx="0" cy="2362200"/>
          </a:xfrm>
          <a:prstGeom prst="line">
            <a:avLst/>
          </a:prstGeom>
          <a:noFill/>
          <a:ln w="222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endParaRPr lang="en-GB"/>
          </a:p>
        </p:txBody>
      </p:sp>
      <p:sp>
        <p:nvSpPr>
          <p:cNvPr id="17" name="Text Box 19"/>
          <p:cNvSpPr txBox="1">
            <a:spLocks noChangeArrowheads="1"/>
          </p:cNvSpPr>
          <p:nvPr/>
        </p:nvSpPr>
        <p:spPr bwMode="auto">
          <a:xfrm>
            <a:off x="4840796" y="1990581"/>
            <a:ext cx="1104790" cy="553998"/>
          </a:xfrm>
          <a:prstGeom prst="rect">
            <a:avLst/>
          </a:prstGeom>
          <a:noFill/>
          <a:ln>
            <a:noFill/>
          </a:ln>
          <a:effectLst/>
          <a:extLst/>
        </p:spPr>
        <p:txBody>
          <a:bodyPr wrap="none">
            <a:spAutoFit/>
          </a:bodyPr>
          <a:ls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a:lstStyle>
          <a:p>
            <a:pPr algn="r"/>
            <a:r>
              <a:rPr lang="en-US" sz="1000" b="1" dirty="0" err="1" smtClean="0">
                <a:solidFill>
                  <a:srgbClr val="FF0000"/>
                </a:solidFill>
              </a:rPr>
              <a:t>WireScanner</a:t>
            </a:r>
            <a:endParaRPr lang="en-US" sz="1000" b="1" dirty="0">
              <a:solidFill>
                <a:srgbClr val="FF0000"/>
              </a:solidFill>
            </a:endParaRPr>
          </a:p>
          <a:p>
            <a:pPr algn="r"/>
            <a:r>
              <a:rPr lang="en-US" sz="1000" b="1" dirty="0" smtClean="0">
                <a:solidFill>
                  <a:srgbClr val="FF0000"/>
                </a:solidFill>
              </a:rPr>
              <a:t>Saturation</a:t>
            </a:r>
          </a:p>
          <a:p>
            <a:pPr algn="r"/>
            <a:r>
              <a:rPr lang="en-US" sz="1000" b="1" dirty="0" smtClean="0">
                <a:solidFill>
                  <a:srgbClr val="FF0000"/>
                </a:solidFill>
              </a:rPr>
              <a:t>limit</a:t>
            </a:r>
            <a:endParaRPr lang="en-US" sz="1000" b="1" dirty="0">
              <a:solidFill>
                <a:srgbClr val="FF0000"/>
              </a:solidFill>
            </a:endParaRPr>
          </a:p>
        </p:txBody>
      </p:sp>
      <p:sp>
        <p:nvSpPr>
          <p:cNvPr id="18" name="TextBox 17"/>
          <p:cNvSpPr txBox="1"/>
          <p:nvPr/>
        </p:nvSpPr>
        <p:spPr>
          <a:xfrm>
            <a:off x="625209" y="5301208"/>
            <a:ext cx="3398296" cy="646331"/>
          </a:xfrm>
          <a:prstGeom prst="rect">
            <a:avLst/>
          </a:prstGeom>
          <a:noFill/>
          <a:ln>
            <a:solidFill>
              <a:srgbClr val="FF0000"/>
            </a:solidFill>
          </a:ln>
        </p:spPr>
        <p:txBody>
          <a:bodyPr wrap="square" rtlCol="0">
            <a:spAutoFit/>
          </a:bodyPr>
          <a:lstStyle/>
          <a:p>
            <a:pPr algn="ctr"/>
            <a:r>
              <a:rPr lang="en-US" b="1" dirty="0" smtClean="0"/>
              <a:t>Short bunch – going down with the tune</a:t>
            </a:r>
            <a:endParaRPr lang="en-US" b="1" dirty="0"/>
          </a:p>
        </p:txBody>
      </p:sp>
      <p:sp>
        <p:nvSpPr>
          <p:cNvPr id="2" name="Rectangle 1"/>
          <p:cNvSpPr/>
          <p:nvPr/>
        </p:nvSpPr>
        <p:spPr>
          <a:xfrm>
            <a:off x="2195736" y="3139227"/>
            <a:ext cx="720080" cy="1513909"/>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85072928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sp>
        <p:nvSpPr>
          <p:cNvPr id="12" name="TextBox 8"/>
          <p:cNvSpPr txBox="1">
            <a:spLocks noChangeArrowheads="1"/>
          </p:cNvSpPr>
          <p:nvPr/>
        </p:nvSpPr>
        <p:spPr bwMode="auto">
          <a:xfrm>
            <a:off x="-1" y="548680"/>
            <a:ext cx="9144001"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b="1" dirty="0" smtClean="0"/>
              <a:t>In the successive MD (MD7) we went up: </a:t>
            </a:r>
            <a:r>
              <a:rPr lang="en-US" b="1" dirty="0" err="1" smtClean="0"/>
              <a:t>Qy</a:t>
            </a:r>
            <a:r>
              <a:rPr lang="en-US" b="1" dirty="0" smtClean="0"/>
              <a:t>=4.26 -&gt; 4.44</a:t>
            </a:r>
          </a:p>
        </p:txBody>
      </p:sp>
      <p:pic>
        <p:nvPicPr>
          <p:cNvPr id="19" name="Picture 18" descr="201210031647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63712" y="1023316"/>
            <a:ext cx="2176015" cy="2451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1"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88333" y="3573016"/>
            <a:ext cx="2731539" cy="16468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01852" y="855690"/>
            <a:ext cx="4102596" cy="2619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4" name="Picture 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435695" y="3474753"/>
            <a:ext cx="4177781" cy="262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8"/>
          <p:cNvSpPr txBox="1">
            <a:spLocks noChangeArrowheads="1"/>
          </p:cNvSpPr>
          <p:nvPr/>
        </p:nvSpPr>
        <p:spPr bwMode="auto">
          <a:xfrm>
            <a:off x="323528" y="5301208"/>
            <a:ext cx="381642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r>
              <a:rPr lang="en-US" sz="2000" b="1" u="sng" dirty="0" smtClean="0"/>
              <a:t>Long term tracking simulations are currently running for this case</a:t>
            </a:r>
          </a:p>
        </p:txBody>
      </p:sp>
    </p:spTree>
    <p:extLst>
      <p:ext uri="{BB962C8B-B14F-4D97-AF65-F5344CB8AC3E}">
        <p14:creationId xmlns:p14="http://schemas.microsoft.com/office/powerpoint/2010/main" val="156831099"/>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pic>
        <p:nvPicPr>
          <p:cNvPr id="8" name="Picture 2" descr="C:\from_lxplus\beta_y_variation.tif"/>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07937" y="332656"/>
            <a:ext cx="7928124" cy="4104456"/>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2"/>
          <p:cNvSpPr txBox="1">
            <a:spLocks noChangeArrowheads="1"/>
          </p:cNvSpPr>
          <p:nvPr/>
        </p:nvSpPr>
        <p:spPr bwMode="auto">
          <a:xfrm>
            <a:off x="-1" y="-15771"/>
            <a:ext cx="91440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600" b="1" dirty="0" smtClean="0">
                <a:solidFill>
                  <a:srgbClr val="FF0000"/>
                </a:solidFill>
              </a:rPr>
              <a:t>Why evaluate sigma instead of RMS </a:t>
            </a:r>
            <a:r>
              <a:rPr lang="en-US" sz="2600" b="1" dirty="0" err="1" smtClean="0">
                <a:solidFill>
                  <a:srgbClr val="FF0000"/>
                </a:solidFill>
              </a:rPr>
              <a:t>emittance</a:t>
            </a:r>
            <a:r>
              <a:rPr lang="en-US" sz="2600" b="1" dirty="0">
                <a:solidFill>
                  <a:srgbClr val="FF0000"/>
                </a:solidFill>
              </a:rPr>
              <a:t>?</a:t>
            </a:r>
            <a:endParaRPr lang="en-GB" sz="2600" b="1" dirty="0">
              <a:solidFill>
                <a:srgbClr val="FF0000"/>
              </a:solidFill>
            </a:endParaRPr>
          </a:p>
        </p:txBody>
      </p:sp>
      <p:sp>
        <p:nvSpPr>
          <p:cNvPr id="10" name="TextBox 8"/>
          <p:cNvSpPr txBox="1">
            <a:spLocks noChangeArrowheads="1"/>
          </p:cNvSpPr>
          <p:nvPr/>
        </p:nvSpPr>
        <p:spPr bwMode="auto">
          <a:xfrm>
            <a:off x="57569" y="4293096"/>
            <a:ext cx="908643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000" b="1" dirty="0" smtClean="0"/>
              <a:t>The beta function, used to compute the RMS </a:t>
            </a:r>
            <a:r>
              <a:rPr lang="en-US" sz="2000" b="1" dirty="0" err="1" smtClean="0"/>
              <a:t>emittance</a:t>
            </a:r>
            <a:r>
              <a:rPr lang="en-US" sz="2000" b="1" dirty="0" smtClean="0"/>
              <a:t>, is constant in </a:t>
            </a:r>
            <a:r>
              <a:rPr lang="en-US" sz="2000" b="1" dirty="0"/>
              <a:t>the </a:t>
            </a:r>
            <a:r>
              <a:rPr lang="en-US" sz="2000" b="1" dirty="0" err="1"/>
              <a:t>wirescanner</a:t>
            </a:r>
            <a:r>
              <a:rPr lang="en-US" sz="2000" b="1" dirty="0"/>
              <a:t> </a:t>
            </a:r>
            <a:r>
              <a:rPr lang="en-US" sz="2000" b="1" dirty="0" smtClean="0"/>
              <a:t>settings. </a:t>
            </a:r>
          </a:p>
          <a:p>
            <a:pPr eaLnBrk="1" hangingPunct="1">
              <a:buFont typeface="Arial" charset="0"/>
              <a:buChar char="•"/>
            </a:pPr>
            <a:r>
              <a:rPr lang="en-US" sz="2000" b="1" dirty="0" smtClean="0"/>
              <a:t>To be independent from beta variations during the tune scan, we decided to use the </a:t>
            </a:r>
            <a:r>
              <a:rPr lang="en-US" sz="2000" b="1" dirty="0" err="1" smtClean="0"/>
              <a:t>sigmas</a:t>
            </a:r>
            <a:r>
              <a:rPr lang="en-US" sz="2000" b="1" dirty="0" smtClean="0"/>
              <a:t> (not the </a:t>
            </a:r>
            <a:r>
              <a:rPr lang="en-US" sz="2000" b="1" dirty="0" err="1" smtClean="0"/>
              <a:t>emittances</a:t>
            </a:r>
            <a:r>
              <a:rPr lang="en-US" sz="2000" b="1" dirty="0" smtClean="0"/>
              <a:t> values) from the </a:t>
            </a:r>
            <a:r>
              <a:rPr lang="en-US" sz="2000" b="1" dirty="0" err="1" smtClean="0"/>
              <a:t>wirescanner</a:t>
            </a:r>
            <a:r>
              <a:rPr lang="en-US" sz="2000" b="1" dirty="0" smtClean="0"/>
              <a:t> measurements</a:t>
            </a:r>
          </a:p>
          <a:p>
            <a:pPr eaLnBrk="1" hangingPunct="1">
              <a:buFont typeface="Arial" charset="0"/>
              <a:buChar char="•"/>
            </a:pPr>
            <a:r>
              <a:rPr lang="en-US" sz="2000" b="1" dirty="0" smtClean="0"/>
              <a:t>The </a:t>
            </a:r>
            <a:r>
              <a:rPr lang="en-US" sz="2000" b="1" dirty="0" err="1" smtClean="0"/>
              <a:t>wirescanner</a:t>
            </a:r>
            <a:r>
              <a:rPr lang="en-US" sz="2000" b="1" dirty="0" smtClean="0"/>
              <a:t> measurements’ precision has been improved with new settings (PM voltage &gt; 600 V)</a:t>
            </a:r>
          </a:p>
        </p:txBody>
      </p:sp>
      <p:sp>
        <p:nvSpPr>
          <p:cNvPr id="11" name="TextBox 10"/>
          <p:cNvSpPr txBox="1"/>
          <p:nvPr/>
        </p:nvSpPr>
        <p:spPr>
          <a:xfrm>
            <a:off x="57570" y="1470968"/>
            <a:ext cx="1058046" cy="646331"/>
          </a:xfrm>
          <a:prstGeom prst="rect">
            <a:avLst/>
          </a:prstGeom>
          <a:noFill/>
          <a:ln>
            <a:solidFill>
              <a:srgbClr val="FF0000"/>
            </a:solidFill>
          </a:ln>
        </p:spPr>
        <p:txBody>
          <a:bodyPr wrap="square" rtlCol="0">
            <a:spAutoFit/>
          </a:bodyPr>
          <a:lstStyle/>
          <a:p>
            <a:pPr algn="ctr"/>
            <a:r>
              <a:rPr lang="en-US" b="1" dirty="0" err="1" smtClean="0">
                <a:latin typeface="Symbol" pitchFamily="18" charset="2"/>
              </a:rPr>
              <a:t>Db</a:t>
            </a:r>
            <a:r>
              <a:rPr lang="en-US" b="1" dirty="0" err="1" smtClean="0"/>
              <a:t>y</a:t>
            </a:r>
            <a:r>
              <a:rPr lang="en-US" b="1" dirty="0" smtClean="0"/>
              <a:t> = 7% !!!</a:t>
            </a:r>
            <a:endParaRPr lang="en-US" b="1" dirty="0"/>
          </a:p>
        </p:txBody>
      </p:sp>
      <p:cxnSp>
        <p:nvCxnSpPr>
          <p:cNvPr id="3" name="Straight Arrow Connector 2"/>
          <p:cNvCxnSpPr/>
          <p:nvPr/>
        </p:nvCxnSpPr>
        <p:spPr>
          <a:xfrm>
            <a:off x="1115616" y="2117299"/>
            <a:ext cx="504056" cy="123969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71863381"/>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2"/>
          <p:cNvSpPr txBox="1">
            <a:spLocks noChangeArrowheads="1"/>
          </p:cNvSpPr>
          <p:nvPr/>
        </p:nvSpPr>
        <p:spPr bwMode="auto">
          <a:xfrm>
            <a:off x="-1" y="-15771"/>
            <a:ext cx="9144001"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2600" b="1" dirty="0" smtClean="0">
                <a:solidFill>
                  <a:srgbClr val="FF0000"/>
                </a:solidFill>
              </a:rPr>
              <a:t>The footprint for the short bunch (bf ~0.24) – 8 + 8 kV in phase</a:t>
            </a:r>
            <a:endParaRPr lang="en-GB" sz="2600" b="1" dirty="0">
              <a:solidFill>
                <a:srgbClr val="FF0000"/>
              </a:solidFill>
            </a:endParaRPr>
          </a:p>
        </p:txBody>
      </p:sp>
      <p:pic>
        <p:nvPicPr>
          <p:cNvPr id="5122" name="Picture 2" descr="C:\from_lxplus\191012_shortbunch_footprint_424_432.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07721" y="404406"/>
            <a:ext cx="6556767" cy="5400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9" name="TextBox 2"/>
          <p:cNvSpPr txBox="1">
            <a:spLocks noChangeArrowheads="1"/>
          </p:cNvSpPr>
          <p:nvPr/>
        </p:nvSpPr>
        <p:spPr bwMode="auto">
          <a:xfrm>
            <a:off x="130672" y="764704"/>
            <a:ext cx="3001168" cy="3785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r>
              <a:rPr lang="en-US" sz="2400" b="1" dirty="0" smtClean="0"/>
              <a:t>W. Point </a:t>
            </a:r>
          </a:p>
          <a:p>
            <a:pPr eaLnBrk="1" hangingPunct="1"/>
            <a:r>
              <a:rPr lang="en-US" sz="2400" b="1" dirty="0" err="1" smtClean="0"/>
              <a:t>Qx</a:t>
            </a:r>
            <a:r>
              <a:rPr lang="en-US" sz="2400" b="1" dirty="0" smtClean="0"/>
              <a:t> = 4.24</a:t>
            </a:r>
            <a:endParaRPr lang="en-GB" sz="2400" b="1" dirty="0"/>
          </a:p>
          <a:p>
            <a:pPr eaLnBrk="1" hangingPunct="1"/>
            <a:r>
              <a:rPr lang="en-GB" sz="2400" b="1" dirty="0" err="1" smtClean="0"/>
              <a:t>Qy</a:t>
            </a:r>
            <a:r>
              <a:rPr lang="en-GB" sz="2400" b="1" dirty="0" smtClean="0"/>
              <a:t> = 4.32</a:t>
            </a:r>
          </a:p>
          <a:p>
            <a:pPr eaLnBrk="1" hangingPunct="1"/>
            <a:endParaRPr lang="en-GB" sz="2400" b="1" dirty="0"/>
          </a:p>
          <a:p>
            <a:pPr eaLnBrk="1" hangingPunct="1"/>
            <a:r>
              <a:rPr lang="en-GB" sz="2400" b="1" dirty="0" smtClean="0"/>
              <a:t>Estimated </a:t>
            </a:r>
            <a:r>
              <a:rPr lang="en-GB" sz="2400" b="1" dirty="0" err="1" smtClean="0"/>
              <a:t>Laslett</a:t>
            </a:r>
            <a:r>
              <a:rPr lang="en-GB" sz="2400" b="1" dirty="0" smtClean="0"/>
              <a:t> (theoretical):</a:t>
            </a:r>
          </a:p>
          <a:p>
            <a:pPr eaLnBrk="1" hangingPunct="1"/>
            <a:endParaRPr lang="en-GB" sz="2400" b="1" dirty="0"/>
          </a:p>
          <a:p>
            <a:pPr eaLnBrk="1" hangingPunct="1"/>
            <a:r>
              <a:rPr lang="en-GB" sz="2400" b="1" dirty="0" err="1" smtClean="0">
                <a:latin typeface="Symbol" pitchFamily="18" charset="2"/>
              </a:rPr>
              <a:t>D</a:t>
            </a:r>
            <a:r>
              <a:rPr lang="en-GB" sz="2400" b="1" dirty="0" err="1" smtClean="0"/>
              <a:t>Qx</a:t>
            </a:r>
            <a:r>
              <a:rPr lang="en-GB" sz="2400" b="1" dirty="0" smtClean="0"/>
              <a:t> </a:t>
            </a:r>
            <a:r>
              <a:rPr lang="it-IT" sz="2400" dirty="0" smtClean="0"/>
              <a:t>~ - 0.29</a:t>
            </a:r>
          </a:p>
          <a:p>
            <a:pPr eaLnBrk="1" hangingPunct="1"/>
            <a:r>
              <a:rPr lang="en-GB" sz="2400" b="1" dirty="0" err="1" smtClean="0">
                <a:latin typeface="Symbol" pitchFamily="18" charset="2"/>
              </a:rPr>
              <a:t>D</a:t>
            </a:r>
            <a:r>
              <a:rPr lang="en-GB" sz="2400" b="1" dirty="0" err="1"/>
              <a:t>Q</a:t>
            </a:r>
            <a:r>
              <a:rPr lang="en-GB" sz="2400" b="1" dirty="0" err="1" smtClean="0"/>
              <a:t>y</a:t>
            </a:r>
            <a:r>
              <a:rPr lang="en-GB" sz="2400" b="1" dirty="0" smtClean="0"/>
              <a:t> </a:t>
            </a:r>
            <a:r>
              <a:rPr lang="it-IT" sz="2400" dirty="0" smtClean="0"/>
              <a:t>~ </a:t>
            </a:r>
            <a:r>
              <a:rPr lang="it-IT" sz="2400" dirty="0"/>
              <a:t>- </a:t>
            </a:r>
            <a:r>
              <a:rPr lang="it-IT" sz="2400" dirty="0" smtClean="0"/>
              <a:t>0.37</a:t>
            </a:r>
            <a:endParaRPr lang="it-IT" sz="2400" dirty="0"/>
          </a:p>
          <a:p>
            <a:pPr eaLnBrk="1" hangingPunct="1"/>
            <a:endParaRPr lang="en-US" sz="2400" b="1" dirty="0" smtClean="0"/>
          </a:p>
        </p:txBody>
      </p:sp>
    </p:spTree>
    <p:extLst>
      <p:ext uri="{BB962C8B-B14F-4D97-AF65-F5344CB8AC3E}">
        <p14:creationId xmlns:p14="http://schemas.microsoft.com/office/powerpoint/2010/main" val="20663779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descr="C:\from_lxplus\first_5000turns_initial_linear_matching_noemittanceshift.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585" y="0"/>
            <a:ext cx="10698421" cy="566124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8" name="TextBox 8"/>
          <p:cNvSpPr txBox="1">
            <a:spLocks noChangeArrowheads="1"/>
          </p:cNvSpPr>
          <p:nvPr/>
        </p:nvSpPr>
        <p:spPr bwMode="auto">
          <a:xfrm>
            <a:off x="88997" y="5517232"/>
            <a:ext cx="9086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342900" indent="-342900" eaLnBrk="1" hangingPunct="1">
              <a:buFont typeface="Arial" pitchFamily="34" charset="0"/>
              <a:buChar char="•"/>
            </a:pPr>
            <a:r>
              <a:rPr lang="en-US" sz="2000" b="1" dirty="0" smtClean="0"/>
              <a:t>Long term tracking simulations are running now for this case</a:t>
            </a:r>
          </a:p>
        </p:txBody>
      </p:sp>
      <p:sp>
        <p:nvSpPr>
          <p:cNvPr id="2" name="Left Arrow 1"/>
          <p:cNvSpPr/>
          <p:nvPr/>
        </p:nvSpPr>
        <p:spPr>
          <a:xfrm flipV="1">
            <a:off x="3275856" y="1412776"/>
            <a:ext cx="827806" cy="216024"/>
          </a:xfrm>
          <a:prstGeom prst="leftArrow">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314057806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8"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Last MDs studies and measurements</a:t>
            </a:r>
            <a:endParaRPr lang="en-GB" sz="3000" b="1" dirty="0">
              <a:solidFill>
                <a:srgbClr val="FF0000"/>
              </a:solidFill>
            </a:endParaRPr>
          </a:p>
        </p:txBody>
      </p:sp>
      <p:pic>
        <p:nvPicPr>
          <p:cNvPr id="1026" name="Picture 2" descr="C:\from_lxplus\22102012_MD8_tunesoverhalfinteger.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8804" y="868760"/>
            <a:ext cx="3143491" cy="2304256"/>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from_lxplus\221012_intensity_GSQX05on_off.pn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409323" y="805453"/>
            <a:ext cx="2946583" cy="234262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28804" y="3221997"/>
            <a:ext cx="3123116"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409323" y="3207082"/>
            <a:ext cx="3123117" cy="28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7344308" y="549275"/>
            <a:ext cx="1656184" cy="646331"/>
          </a:xfrm>
          <a:prstGeom prst="rect">
            <a:avLst/>
          </a:prstGeom>
          <a:noFill/>
        </p:spPr>
        <p:txBody>
          <a:bodyPr wrap="square" rtlCol="0">
            <a:spAutoFit/>
          </a:bodyPr>
          <a:lstStyle/>
          <a:p>
            <a:pPr algn="ctr"/>
            <a:r>
              <a:rPr lang="en-GB" b="1" dirty="0" smtClean="0"/>
              <a:t>CORRECTORS ON</a:t>
            </a:r>
            <a:endParaRPr lang="en-GB" b="1" dirty="0"/>
          </a:p>
        </p:txBody>
      </p:sp>
      <p:sp>
        <p:nvSpPr>
          <p:cNvPr id="4" name="Left Arrow 3"/>
          <p:cNvSpPr/>
          <p:nvPr/>
        </p:nvSpPr>
        <p:spPr>
          <a:xfrm>
            <a:off x="3851920" y="4077072"/>
            <a:ext cx="1557403" cy="1914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3851920" y="4797152"/>
            <a:ext cx="1656184" cy="646331"/>
          </a:xfrm>
          <a:prstGeom prst="rect">
            <a:avLst/>
          </a:prstGeom>
          <a:noFill/>
        </p:spPr>
        <p:txBody>
          <a:bodyPr wrap="square" rtlCol="0">
            <a:spAutoFit/>
          </a:bodyPr>
          <a:lstStyle/>
          <a:p>
            <a:pPr algn="ctr"/>
            <a:r>
              <a:rPr lang="en-GB" b="1" dirty="0" smtClean="0"/>
              <a:t>CORRECTORS ON</a:t>
            </a:r>
            <a:endParaRPr lang="en-GB" b="1" dirty="0"/>
          </a:p>
        </p:txBody>
      </p:sp>
      <p:sp>
        <p:nvSpPr>
          <p:cNvPr id="17" name="Left Arrow 16"/>
          <p:cNvSpPr/>
          <p:nvPr/>
        </p:nvSpPr>
        <p:spPr>
          <a:xfrm rot="10800000">
            <a:off x="3851920" y="5373216"/>
            <a:ext cx="1557403" cy="191476"/>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extBox 8"/>
          <p:cNvSpPr txBox="1">
            <a:spLocks noChangeArrowheads="1"/>
          </p:cNvSpPr>
          <p:nvPr/>
        </p:nvSpPr>
        <p:spPr bwMode="auto">
          <a:xfrm>
            <a:off x="0" y="468650"/>
            <a:ext cx="9086431"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000" b="1" dirty="0" smtClean="0"/>
              <a:t>Going above the half-integer (2Qy=9)…</a:t>
            </a:r>
          </a:p>
        </p:txBody>
      </p:sp>
      <p:cxnSp>
        <p:nvCxnSpPr>
          <p:cNvPr id="6" name="Straight Arrow Connector 5"/>
          <p:cNvCxnSpPr/>
          <p:nvPr/>
        </p:nvCxnSpPr>
        <p:spPr>
          <a:xfrm flipH="1">
            <a:off x="7860010" y="1195606"/>
            <a:ext cx="312390" cy="5772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851920" y="2348880"/>
            <a:ext cx="1656184" cy="646331"/>
          </a:xfrm>
          <a:prstGeom prst="rect">
            <a:avLst/>
          </a:prstGeom>
          <a:noFill/>
        </p:spPr>
        <p:txBody>
          <a:bodyPr wrap="square" rtlCol="0">
            <a:spAutoFit/>
          </a:bodyPr>
          <a:lstStyle/>
          <a:p>
            <a:pPr algn="ctr"/>
            <a:r>
              <a:rPr lang="en-GB" b="1" dirty="0" smtClean="0"/>
              <a:t>CORRECTORS OFF</a:t>
            </a:r>
            <a:endParaRPr lang="en-GB" b="1" dirty="0"/>
          </a:p>
        </p:txBody>
      </p:sp>
      <p:cxnSp>
        <p:nvCxnSpPr>
          <p:cNvPr id="24" name="Straight Arrow Connector 23"/>
          <p:cNvCxnSpPr/>
          <p:nvPr/>
        </p:nvCxnSpPr>
        <p:spPr>
          <a:xfrm flipV="1">
            <a:off x="5220072" y="2204865"/>
            <a:ext cx="1944216" cy="467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3851920" y="3430741"/>
            <a:ext cx="1656184" cy="646331"/>
          </a:xfrm>
          <a:prstGeom prst="rect">
            <a:avLst/>
          </a:prstGeom>
          <a:noFill/>
        </p:spPr>
        <p:txBody>
          <a:bodyPr wrap="square" rtlCol="0">
            <a:spAutoFit/>
          </a:bodyPr>
          <a:lstStyle/>
          <a:p>
            <a:pPr algn="ctr"/>
            <a:r>
              <a:rPr lang="en-GB" b="1" dirty="0" smtClean="0"/>
              <a:t>CORRECTORS OFF</a:t>
            </a:r>
            <a:endParaRPr lang="en-GB" b="1" dirty="0"/>
          </a:p>
        </p:txBody>
      </p:sp>
    </p:spTree>
    <p:extLst>
      <p:ext uri="{BB962C8B-B14F-4D97-AF65-F5344CB8AC3E}">
        <p14:creationId xmlns:p14="http://schemas.microsoft.com/office/powerpoint/2010/main" val="180632002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8"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NEXT GOALS</a:t>
            </a:r>
            <a:endParaRPr lang="en-GB" sz="3000" b="1" dirty="0">
              <a:solidFill>
                <a:srgbClr val="FF0000"/>
              </a:solidFill>
            </a:endParaRPr>
          </a:p>
        </p:txBody>
      </p:sp>
      <p:sp>
        <p:nvSpPr>
          <p:cNvPr id="9" name="TextBox 2"/>
          <p:cNvSpPr txBox="1">
            <a:spLocks noChangeArrowheads="1"/>
          </p:cNvSpPr>
          <p:nvPr/>
        </p:nvSpPr>
        <p:spPr bwMode="auto">
          <a:xfrm>
            <a:off x="0" y="548680"/>
            <a:ext cx="9144000" cy="4985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457200" indent="-457200" algn="just" eaLnBrk="1" hangingPunct="1">
              <a:buFont typeface="Arial" pitchFamily="34" charset="0"/>
              <a:buChar char="•"/>
            </a:pPr>
            <a:r>
              <a:rPr lang="en-GB" sz="2000" b="1" dirty="0"/>
              <a:t>Keep on collecting </a:t>
            </a:r>
            <a:r>
              <a:rPr lang="en-GB" sz="2000" b="1" dirty="0" smtClean="0"/>
              <a:t>measurements </a:t>
            </a:r>
            <a:r>
              <a:rPr lang="en-GB" sz="2000" b="1" dirty="0"/>
              <a:t>from the real machine to </a:t>
            </a:r>
            <a:r>
              <a:rPr lang="en-GB" sz="2000" b="1" dirty="0" smtClean="0"/>
              <a:t>investigate its properties and “stress” PTC-Orbit (i.e. tune scans above </a:t>
            </a:r>
            <a:r>
              <a:rPr lang="en-GB" sz="2000" b="1" dirty="0" err="1" smtClean="0"/>
              <a:t>Qy</a:t>
            </a:r>
            <a:r>
              <a:rPr lang="en-GB" sz="2000" b="1" dirty="0" smtClean="0"/>
              <a:t>=4 and below 2Qy=9)</a:t>
            </a:r>
          </a:p>
          <a:p>
            <a:pPr algn="just" eaLnBrk="1" hangingPunct="1"/>
            <a:endParaRPr lang="en-GB" sz="2000" b="1" dirty="0" smtClean="0"/>
          </a:p>
          <a:p>
            <a:pPr marL="342900" indent="-342900" algn="just">
              <a:buFont typeface="Arial" pitchFamily="34" charset="0"/>
              <a:buChar char="•"/>
            </a:pPr>
            <a:r>
              <a:rPr lang="en-GB" sz="2000" b="1" dirty="0" smtClean="0"/>
              <a:t>Discussions are started with authors of the paper</a:t>
            </a:r>
          </a:p>
          <a:p>
            <a:pPr algn="just"/>
            <a:r>
              <a:rPr lang="en-US" sz="2000" b="1" i="1" dirty="0" smtClean="0">
                <a:solidFill>
                  <a:schemeClr val="tx1">
                    <a:lumMod val="50000"/>
                    <a:lumOff val="50000"/>
                  </a:schemeClr>
                </a:solidFill>
              </a:rPr>
              <a:t>TUNE </a:t>
            </a:r>
            <a:r>
              <a:rPr lang="en-US" sz="2000" b="1" i="1" dirty="0">
                <a:solidFill>
                  <a:schemeClr val="tx1">
                    <a:lumMod val="50000"/>
                    <a:lumOff val="50000"/>
                  </a:schemeClr>
                </a:solidFill>
              </a:rPr>
              <a:t>SPREAD STUDIES AT INJECTION ENERGIES FOR THE </a:t>
            </a:r>
            <a:r>
              <a:rPr lang="en-US" sz="2000" b="1" i="1" dirty="0" smtClean="0">
                <a:solidFill>
                  <a:schemeClr val="tx1">
                    <a:lumMod val="50000"/>
                    <a:lumOff val="50000"/>
                  </a:schemeClr>
                </a:solidFill>
              </a:rPr>
              <a:t>CERN </a:t>
            </a:r>
            <a:r>
              <a:rPr lang="it-IT" sz="2000" b="1" i="1" dirty="0" smtClean="0">
                <a:solidFill>
                  <a:schemeClr val="tx1">
                    <a:lumMod val="50000"/>
                    <a:lumOff val="50000"/>
                  </a:schemeClr>
                </a:solidFill>
              </a:rPr>
              <a:t>PROTON SYNCHROTRON BOOSTER </a:t>
            </a:r>
            <a:r>
              <a:rPr lang="it-IT" sz="2000" i="1" dirty="0" smtClean="0">
                <a:solidFill>
                  <a:schemeClr val="tx1">
                    <a:lumMod val="50000"/>
                    <a:lumOff val="50000"/>
                  </a:schemeClr>
                </a:solidFill>
              </a:rPr>
              <a:t>(B</a:t>
            </a:r>
            <a:r>
              <a:rPr lang="it-IT" sz="2000" i="1" dirty="0">
                <a:solidFill>
                  <a:schemeClr val="tx1">
                    <a:lumMod val="50000"/>
                    <a:lumOff val="50000"/>
                  </a:schemeClr>
                </a:solidFill>
              </a:rPr>
              <a:t>. Mikulec, A. Findlay, V. Raginel, G. Rumolo, G. </a:t>
            </a:r>
            <a:r>
              <a:rPr lang="it-IT" sz="2000" i="1" dirty="0" smtClean="0">
                <a:solidFill>
                  <a:schemeClr val="tx1">
                    <a:lumMod val="50000"/>
                    <a:lumOff val="50000"/>
                  </a:schemeClr>
                </a:solidFill>
              </a:rPr>
              <a:t>Sterbini)</a:t>
            </a:r>
          </a:p>
          <a:p>
            <a:pPr algn="just"/>
            <a:r>
              <a:rPr lang="en-GB" b="1" dirty="0" smtClean="0"/>
              <a:t>for </a:t>
            </a:r>
            <a:r>
              <a:rPr lang="en-GB" b="1" dirty="0"/>
              <a:t>developing simulations through PTC-Orbit even at different energies (60 – 100 – 160 MeV)</a:t>
            </a:r>
          </a:p>
          <a:p>
            <a:pPr algn="just"/>
            <a:endParaRPr lang="en-GB" b="1" dirty="0"/>
          </a:p>
          <a:p>
            <a:pPr marL="285750" indent="-285750" algn="just" eaLnBrk="1" hangingPunct="1">
              <a:buFont typeface="Arial" pitchFamily="34" charset="0"/>
              <a:buChar char="•"/>
            </a:pPr>
            <a:r>
              <a:rPr lang="en-GB" b="1" dirty="0" smtClean="0"/>
              <a:t>Discussions are started with A. Lombardi (Linac4) to obtain realistic distributions from the Linac4 (to the foil) and fix the beam parameters that PSB will need from Linac4 during the multi-turn injection</a:t>
            </a:r>
          </a:p>
          <a:p>
            <a:pPr marL="457200" indent="-457200" algn="just" eaLnBrk="1" hangingPunct="1">
              <a:buFont typeface="Arial" pitchFamily="34" charset="0"/>
              <a:buChar char="•"/>
            </a:pPr>
            <a:endParaRPr lang="en-GB" b="1" dirty="0" smtClean="0"/>
          </a:p>
          <a:p>
            <a:pPr marL="285750" indent="-285750">
              <a:buFont typeface="Arial" pitchFamily="34" charset="0"/>
              <a:buChar char="•"/>
            </a:pPr>
            <a:r>
              <a:rPr lang="en-GB" b="1" dirty="0" smtClean="0"/>
              <a:t>Discussions are started with the magnets group about non-uniformity of the field as effect of Eddy currents </a:t>
            </a:r>
            <a:r>
              <a:rPr lang="en-GB" b="1" dirty="0"/>
              <a:t>in the bump magnets with Inconel chambers, </a:t>
            </a:r>
            <a:r>
              <a:rPr lang="en-GB" b="1" dirty="0" smtClean="0"/>
              <a:t>taken </a:t>
            </a:r>
            <a:r>
              <a:rPr lang="en-GB" b="1" dirty="0"/>
              <a:t>into account </a:t>
            </a:r>
            <a:r>
              <a:rPr lang="en-GB" b="1" dirty="0" smtClean="0"/>
              <a:t>the variation of </a:t>
            </a:r>
            <a:r>
              <a:rPr lang="en-GB" b="1" dirty="0"/>
              <a:t>the magnetic field components during the ramp-down of the bump </a:t>
            </a:r>
            <a:r>
              <a:rPr lang="en-GB" b="1" dirty="0" smtClean="0"/>
              <a:t>magnets</a:t>
            </a:r>
          </a:p>
          <a:p>
            <a:pPr marL="285750" indent="-285750">
              <a:buFont typeface="Arial" pitchFamily="34" charset="0"/>
              <a:buChar char="•"/>
            </a:pPr>
            <a:endParaRPr lang="en-GB" b="1" dirty="0"/>
          </a:p>
          <a:p>
            <a:pPr marL="285750" indent="-285750" algn="just" eaLnBrk="1" hangingPunct="1">
              <a:buFont typeface="Arial" pitchFamily="34" charset="0"/>
              <a:buChar char="•"/>
            </a:pPr>
            <a:r>
              <a:rPr lang="en-GB" b="1" dirty="0"/>
              <a:t>Adding “foil” setting to PTC-Orbit</a:t>
            </a:r>
          </a:p>
        </p:txBody>
      </p:sp>
    </p:spTree>
    <p:extLst>
      <p:ext uri="{BB962C8B-B14F-4D97-AF65-F5344CB8AC3E}">
        <p14:creationId xmlns:p14="http://schemas.microsoft.com/office/powerpoint/2010/main" val="201635855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0" y="-77366"/>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Simulations - Beam characteristics – transverse</a:t>
            </a:r>
            <a:endParaRPr lang="en-GB" sz="3000" b="1" dirty="0">
              <a:solidFill>
                <a:srgbClr val="FF0000"/>
              </a:solidFill>
            </a:endParaRPr>
          </a:p>
        </p:txBody>
      </p:sp>
      <p:pic>
        <p:nvPicPr>
          <p:cNvPr id="6146" name="Picture 2" descr="C:\from_lxplus\presentation_space_charge_group_06072012\050712_transverese_xplane.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9512" y="1844824"/>
            <a:ext cx="4801269" cy="4242147"/>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from_lxplus\presentation_space_charge_group_06072012\050712_transverese_yplane.tif"/>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96791" y="1852496"/>
            <a:ext cx="4799745" cy="424080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2" name="Table 11"/>
          <p:cNvGraphicFramePr>
            <a:graphicFrameLocks noGrp="1"/>
          </p:cNvGraphicFramePr>
          <p:nvPr>
            <p:extLst>
              <p:ext uri="{D42A27DB-BD31-4B8C-83A1-F6EECF244321}">
                <p14:modId xmlns:p14="http://schemas.microsoft.com/office/powerpoint/2010/main" val="105782537"/>
              </p:ext>
            </p:extLst>
          </p:nvPr>
        </p:nvGraphicFramePr>
        <p:xfrm>
          <a:off x="1547664" y="548680"/>
          <a:ext cx="5864523" cy="804576"/>
        </p:xfrm>
        <a:graphic>
          <a:graphicData uri="http://schemas.openxmlformats.org/drawingml/2006/table">
            <a:tbl>
              <a:tblPr firstRow="1" bandRow="1">
                <a:tableStyleId>{5C22544A-7EE6-4342-B048-85BDC9FD1C3A}</a:tableStyleId>
              </a:tblPr>
              <a:tblGrid>
                <a:gridCol w="1533637"/>
                <a:gridCol w="986643"/>
                <a:gridCol w="609430"/>
                <a:gridCol w="934613"/>
                <a:gridCol w="720080"/>
                <a:gridCol w="1080120"/>
              </a:tblGrid>
              <a:tr h="207425">
                <a:tc>
                  <a:txBody>
                    <a:bodyPr/>
                    <a:lstStyle/>
                    <a:p>
                      <a:pPr algn="ctr"/>
                      <a:endParaRPr lang="en-GB" sz="1200" dirty="0"/>
                    </a:p>
                  </a:txBody>
                  <a:tcPr marL="85287" marR="85287" marT="42656" marB="42656" anchor="ctr"/>
                </a:tc>
                <a:tc>
                  <a:txBody>
                    <a:bodyPr/>
                    <a:lstStyle/>
                    <a:p>
                      <a:pPr algn="ctr"/>
                      <a:r>
                        <a:rPr lang="en-US" sz="1200" dirty="0" smtClean="0">
                          <a:solidFill>
                            <a:schemeClr val="tx1"/>
                          </a:solidFill>
                          <a:latin typeface="Symbol" pitchFamily="18" charset="2"/>
                        </a:rPr>
                        <a:t>a</a:t>
                      </a:r>
                      <a:r>
                        <a:rPr lang="en-US" sz="1100" dirty="0" smtClean="0">
                          <a:solidFill>
                            <a:schemeClr val="tx1"/>
                          </a:solidFill>
                          <a:latin typeface="+mj-lt"/>
                        </a:rPr>
                        <a:t>x</a:t>
                      </a:r>
                      <a:endParaRPr lang="en-GB" sz="1200" dirty="0">
                        <a:solidFill>
                          <a:schemeClr val="tx1"/>
                        </a:solidFill>
                        <a:latin typeface="Symbol" pitchFamily="18" charset="2"/>
                      </a:endParaRPr>
                    </a:p>
                  </a:txBody>
                  <a:tcPr marL="85287" marR="85287" marT="42656" marB="42656" anchor="c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Symbol" pitchFamily="18" charset="2"/>
                          <a:ea typeface="+mn-ea"/>
                          <a:cs typeface="+mn-cs"/>
                        </a:rPr>
                        <a:t>b</a:t>
                      </a:r>
                      <a:r>
                        <a:rPr lang="en-US" sz="1100" b="1" kern="1200" dirty="0" err="1" smtClean="0">
                          <a:solidFill>
                            <a:schemeClr val="tx1"/>
                          </a:solidFill>
                          <a:latin typeface="+mn-lt"/>
                          <a:ea typeface="+mn-ea"/>
                          <a:cs typeface="+mn-cs"/>
                        </a:rPr>
                        <a:t>x</a:t>
                      </a:r>
                      <a:endParaRPr lang="en-GB" sz="1200" dirty="0" smtClean="0">
                        <a:solidFill>
                          <a:schemeClr val="tx1"/>
                        </a:solidFill>
                        <a:latin typeface="Symbol" pitchFamily="18" charset="2"/>
                      </a:endParaRPr>
                    </a:p>
                  </a:txBody>
                  <a:tcPr marL="85287" marR="85287" marT="42656" marB="42656" anchor="c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1"/>
                          </a:solidFill>
                          <a:latin typeface="Symbol" pitchFamily="18" charset="2"/>
                        </a:rPr>
                        <a:t>a</a:t>
                      </a:r>
                      <a:r>
                        <a:rPr lang="en-US" sz="1100" b="1" kern="1200" dirty="0" smtClean="0">
                          <a:solidFill>
                            <a:schemeClr val="tx1"/>
                          </a:solidFill>
                          <a:latin typeface="+mn-lt"/>
                          <a:ea typeface="+mn-ea"/>
                          <a:cs typeface="+mn-cs"/>
                        </a:rPr>
                        <a:t>y</a:t>
                      </a:r>
                      <a:endParaRPr lang="en-GB" sz="1200" dirty="0" smtClean="0">
                        <a:solidFill>
                          <a:schemeClr val="tx1"/>
                        </a:solidFill>
                        <a:latin typeface="Symbol" pitchFamily="18" charset="2"/>
                      </a:endParaRPr>
                    </a:p>
                  </a:txBody>
                  <a:tcPr marL="85287" marR="85287" marT="42656" marB="42656" anchor="c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smtClean="0">
                          <a:solidFill>
                            <a:schemeClr val="tx1"/>
                          </a:solidFill>
                          <a:latin typeface="Symbol" pitchFamily="18" charset="2"/>
                          <a:ea typeface="+mn-ea"/>
                          <a:cs typeface="+mn-cs"/>
                        </a:rPr>
                        <a:t>b</a:t>
                      </a:r>
                      <a:r>
                        <a:rPr lang="en-US" sz="1100" b="1" kern="1200" dirty="0" smtClean="0">
                          <a:solidFill>
                            <a:schemeClr val="tx1"/>
                          </a:solidFill>
                          <a:latin typeface="+mn-lt"/>
                          <a:ea typeface="+mn-ea"/>
                          <a:cs typeface="+mn-cs"/>
                        </a:rPr>
                        <a:t>y</a:t>
                      </a:r>
                      <a:endParaRPr lang="en-GB" sz="1200" dirty="0" smtClean="0">
                        <a:solidFill>
                          <a:schemeClr val="tx1"/>
                        </a:solidFill>
                        <a:latin typeface="Symbol" pitchFamily="18" charset="2"/>
                      </a:endParaRPr>
                    </a:p>
                  </a:txBody>
                  <a:tcPr marL="85287" marR="85287" marT="42656" marB="42656" anchor="ctr">
                    <a:solidFill>
                      <a:schemeClr val="bg2"/>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kern="1200" dirty="0" err="1" smtClean="0">
                          <a:solidFill>
                            <a:schemeClr val="tx1"/>
                          </a:solidFill>
                          <a:latin typeface="+mn-lt"/>
                          <a:ea typeface="+mn-ea"/>
                          <a:cs typeface="+mn-cs"/>
                        </a:rPr>
                        <a:t>D</a:t>
                      </a:r>
                      <a:r>
                        <a:rPr lang="en-US" sz="1100" b="1" kern="1200" dirty="0" err="1" smtClean="0">
                          <a:solidFill>
                            <a:schemeClr val="tx1"/>
                          </a:solidFill>
                          <a:latin typeface="+mn-lt"/>
                          <a:ea typeface="+mn-ea"/>
                          <a:cs typeface="+mn-cs"/>
                        </a:rPr>
                        <a:t>x</a:t>
                      </a:r>
                      <a:endParaRPr lang="en-GB" sz="1200" dirty="0" smtClean="0">
                        <a:solidFill>
                          <a:schemeClr val="tx1"/>
                        </a:solidFill>
                        <a:latin typeface="Symbol" pitchFamily="18" charset="2"/>
                      </a:endParaRPr>
                    </a:p>
                  </a:txBody>
                  <a:tcPr marL="85287" marR="85287" marT="42656" marB="42656" anchor="ctr">
                    <a:solidFill>
                      <a:schemeClr val="bg2"/>
                    </a:solidFill>
                  </a:tcPr>
                </a:tc>
              </a:tr>
              <a:tr h="207425">
                <a:tc>
                  <a:txBody>
                    <a:bodyPr/>
                    <a:lstStyle/>
                    <a:p>
                      <a:pPr algn="ctr"/>
                      <a:r>
                        <a:rPr lang="en-US" sz="1100" b="1" dirty="0" smtClean="0"/>
                        <a:t>Lattice (PTC)</a:t>
                      </a:r>
                      <a:endParaRPr lang="en-GB" sz="1100" b="1" dirty="0"/>
                    </a:p>
                  </a:txBody>
                  <a:tcPr marL="85287" marR="85287" marT="42656" marB="42656" anchor="ctr">
                    <a:solidFill>
                      <a:schemeClr val="bg2"/>
                    </a:solidFill>
                  </a:tcPr>
                </a:tc>
                <a:tc>
                  <a:txBody>
                    <a:bodyPr/>
                    <a:lstStyle/>
                    <a:p>
                      <a:pPr algn="ctr"/>
                      <a:r>
                        <a:rPr lang="en-US" sz="1200" kern="1200" dirty="0" smtClean="0">
                          <a:solidFill>
                            <a:schemeClr val="dk1"/>
                          </a:solidFill>
                          <a:latin typeface="+mn-lt"/>
                          <a:ea typeface="+mn-ea"/>
                          <a:cs typeface="+mn-cs"/>
                        </a:rPr>
                        <a:t>-0.1889E-14</a:t>
                      </a:r>
                      <a:endParaRPr lang="en-GB" sz="1200" kern="1200" dirty="0">
                        <a:solidFill>
                          <a:schemeClr val="dk1"/>
                        </a:solidFill>
                        <a:latin typeface="+mn-lt"/>
                        <a:ea typeface="+mn-ea"/>
                        <a:cs typeface="+mn-cs"/>
                      </a:endParaRPr>
                    </a:p>
                  </a:txBody>
                  <a:tcPr marL="85287" marR="85287" marT="42656" marB="42656" anchor="ctr"/>
                </a:tc>
                <a:tc>
                  <a:txBody>
                    <a:bodyPr/>
                    <a:lstStyle/>
                    <a:p>
                      <a:pPr algn="ctr"/>
                      <a:r>
                        <a:rPr lang="en-US" sz="1200" u="none" kern="1200" dirty="0" smtClean="0">
                          <a:solidFill>
                            <a:schemeClr val="dk1"/>
                          </a:solidFill>
                          <a:latin typeface="+mn-lt"/>
                          <a:ea typeface="+mn-ea"/>
                          <a:cs typeface="+mn-cs"/>
                        </a:rPr>
                        <a:t>5.8138  </a:t>
                      </a:r>
                      <a:endParaRPr lang="en-GB" sz="1200" u="none" kern="1200" dirty="0">
                        <a:solidFill>
                          <a:schemeClr val="dk1"/>
                        </a:solidFill>
                        <a:latin typeface="+mn-lt"/>
                        <a:ea typeface="+mn-ea"/>
                        <a:cs typeface="+mn-cs"/>
                      </a:endParaRPr>
                    </a:p>
                  </a:txBody>
                  <a:tcPr marL="85287" marR="85287" marT="42656" marB="42656" anchor="ctr"/>
                </a:tc>
                <a:tc>
                  <a:txBody>
                    <a:bodyPr/>
                    <a:lstStyle/>
                    <a:p>
                      <a:pPr algn="ctr"/>
                      <a:r>
                        <a:rPr lang="en-US" sz="1200" kern="1200" dirty="0" smtClean="0">
                          <a:solidFill>
                            <a:schemeClr val="dk1"/>
                          </a:solidFill>
                          <a:latin typeface="+mn-lt"/>
                          <a:ea typeface="+mn-ea"/>
                          <a:cs typeface="+mn-cs"/>
                        </a:rPr>
                        <a:t>-0.22351e-3</a:t>
                      </a:r>
                      <a:endParaRPr lang="en-GB" sz="1200" kern="1200" dirty="0">
                        <a:solidFill>
                          <a:schemeClr val="dk1"/>
                        </a:solidFill>
                        <a:latin typeface="+mn-lt"/>
                        <a:ea typeface="+mn-ea"/>
                        <a:cs typeface="+mn-cs"/>
                      </a:endParaRPr>
                    </a:p>
                  </a:txBody>
                  <a:tcPr marL="85287" marR="85287" marT="42656" marB="42656" anchor="ctr"/>
                </a:tc>
                <a:tc>
                  <a:txBody>
                    <a:bodyPr/>
                    <a:lstStyle/>
                    <a:p>
                      <a:pPr algn="ctr"/>
                      <a:r>
                        <a:rPr lang="en-US" sz="1200" u="none" kern="1200" dirty="0" smtClean="0">
                          <a:solidFill>
                            <a:schemeClr val="dk1"/>
                          </a:solidFill>
                          <a:latin typeface="+mn-lt"/>
                          <a:ea typeface="+mn-ea"/>
                          <a:cs typeface="+mn-cs"/>
                        </a:rPr>
                        <a:t>4.2509 </a:t>
                      </a:r>
                      <a:endParaRPr lang="en-GB" sz="1200" u="none" kern="1200" dirty="0">
                        <a:solidFill>
                          <a:schemeClr val="dk1"/>
                        </a:solidFill>
                        <a:latin typeface="+mn-lt"/>
                        <a:ea typeface="+mn-ea"/>
                        <a:cs typeface="+mn-cs"/>
                      </a:endParaRPr>
                    </a:p>
                  </a:txBody>
                  <a:tcPr marL="85287" marR="85287" marT="42656" marB="42656" anchor="ctr"/>
                </a:tc>
                <a:tc>
                  <a:txBody>
                    <a:bodyPr/>
                    <a:lstStyle/>
                    <a:p>
                      <a:pPr algn="ctr"/>
                      <a:r>
                        <a:rPr lang="en-US" sz="1200" kern="1200" dirty="0" smtClean="0">
                          <a:solidFill>
                            <a:schemeClr val="dk1"/>
                          </a:solidFill>
                          <a:latin typeface="+mn-lt"/>
                          <a:ea typeface="+mn-ea"/>
                          <a:cs typeface="+mn-cs"/>
                        </a:rPr>
                        <a:t>-1.5215</a:t>
                      </a:r>
                      <a:endParaRPr lang="en-GB" sz="1200" kern="1200" dirty="0">
                        <a:solidFill>
                          <a:schemeClr val="dk1"/>
                        </a:solidFill>
                        <a:latin typeface="+mn-lt"/>
                        <a:ea typeface="+mn-ea"/>
                        <a:cs typeface="+mn-cs"/>
                      </a:endParaRPr>
                    </a:p>
                  </a:txBody>
                  <a:tcPr marL="85287" marR="85287" marT="42656" marB="42656" anchor="ctr"/>
                </a:tc>
              </a:tr>
              <a:tr h="207425">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b="1" dirty="0" smtClean="0"/>
                        <a:t>500e3 </a:t>
                      </a:r>
                      <a:r>
                        <a:rPr lang="en-US" sz="1050" b="1" dirty="0" smtClean="0"/>
                        <a:t>(</a:t>
                      </a:r>
                      <a:r>
                        <a:rPr lang="en-US" sz="1050" b="1" dirty="0" err="1" smtClean="0"/>
                        <a:t>Matlab</a:t>
                      </a:r>
                      <a:r>
                        <a:rPr lang="en-US" sz="1050" b="1" dirty="0" smtClean="0"/>
                        <a:t> post</a:t>
                      </a:r>
                      <a:r>
                        <a:rPr lang="en-US" sz="1050" b="1" baseline="0" dirty="0" smtClean="0"/>
                        <a:t> </a:t>
                      </a:r>
                      <a:r>
                        <a:rPr lang="en-US" sz="1050" b="1" dirty="0" smtClean="0"/>
                        <a:t>p.)</a:t>
                      </a:r>
                      <a:endParaRPr lang="en-GB" sz="1050" b="1" dirty="0" smtClean="0"/>
                    </a:p>
                  </a:txBody>
                  <a:tcPr marL="85287" marR="85287" marT="42656" marB="42656" anchor="ctr">
                    <a:solidFill>
                      <a:schemeClr val="bg2"/>
                    </a:solidFill>
                  </a:tcPr>
                </a:tc>
                <a:tc>
                  <a:txBody>
                    <a:bodyPr/>
                    <a:lstStyle/>
                    <a:p>
                      <a:pPr algn="ctr"/>
                      <a:r>
                        <a:rPr lang="en-GB" sz="1200" dirty="0" smtClean="0"/>
                        <a:t>-5.7985e-4</a:t>
                      </a:r>
                      <a:endParaRPr lang="en-GB" sz="1200" dirty="0"/>
                    </a:p>
                  </a:txBody>
                  <a:tcPr marL="85287" marR="85287" marT="42656" marB="42656" anchor="ctr"/>
                </a:tc>
                <a:tc>
                  <a:txBody>
                    <a:bodyPr/>
                    <a:lstStyle/>
                    <a:p>
                      <a:pPr algn="ctr"/>
                      <a:r>
                        <a:rPr lang="en-US" sz="1200" dirty="0" smtClean="0"/>
                        <a:t>5.805</a:t>
                      </a:r>
                      <a:endParaRPr lang="en-GB" sz="1200" dirty="0"/>
                    </a:p>
                  </a:txBody>
                  <a:tcPr marL="85287" marR="85287" marT="42656" marB="42656" anchor="ctr"/>
                </a:tc>
                <a:tc>
                  <a:txBody>
                    <a:bodyPr/>
                    <a:lstStyle/>
                    <a:p>
                      <a:pPr algn="ctr"/>
                      <a:r>
                        <a:rPr lang="en-GB" sz="1200" dirty="0" smtClean="0"/>
                        <a:t>-7.7873e-4</a:t>
                      </a:r>
                      <a:endParaRPr lang="en-GB" sz="1200" dirty="0"/>
                    </a:p>
                  </a:txBody>
                  <a:tcPr marL="85287" marR="85287" marT="42656" marB="42656" anchor="ctr"/>
                </a:tc>
                <a:tc>
                  <a:txBody>
                    <a:bodyPr/>
                    <a:lstStyle/>
                    <a:p>
                      <a:pPr algn="ctr"/>
                      <a:r>
                        <a:rPr lang="en-GB" sz="1200" dirty="0" smtClean="0"/>
                        <a:t>4.2485</a:t>
                      </a:r>
                      <a:endParaRPr lang="en-GB" sz="1200" dirty="0"/>
                    </a:p>
                  </a:txBody>
                  <a:tcPr marL="85287" marR="85287" marT="42656" marB="42656" anchor="ctr"/>
                </a:tc>
                <a:tc>
                  <a:txBody>
                    <a:bodyPr/>
                    <a:lstStyle/>
                    <a:p>
                      <a:pPr algn="ctr"/>
                      <a:r>
                        <a:rPr lang="en-US" sz="1200" dirty="0" smtClean="0"/>
                        <a:t>-1.5238</a:t>
                      </a:r>
                      <a:endParaRPr lang="en-GB" sz="1200" dirty="0"/>
                    </a:p>
                  </a:txBody>
                  <a:tcPr marL="85287" marR="85287" marT="42656" marB="42656" anchor="ctr"/>
                </a:tc>
              </a:tr>
            </a:tbl>
          </a:graphicData>
        </a:graphic>
      </p:graphicFrame>
      <p:sp>
        <p:nvSpPr>
          <p:cNvPr id="13" name="TextBox 8"/>
          <p:cNvSpPr txBox="1">
            <a:spLocks noChangeArrowheads="1"/>
          </p:cNvSpPr>
          <p:nvPr/>
        </p:nvSpPr>
        <p:spPr bwMode="auto">
          <a:xfrm>
            <a:off x="2580146" y="1454088"/>
            <a:ext cx="3492102"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1200" dirty="0" smtClean="0">
                <a:latin typeface="Symbol" pitchFamily="18" charset="2"/>
              </a:rPr>
              <a:t>e</a:t>
            </a:r>
            <a:r>
              <a:rPr lang="en-US" sz="1200" dirty="0" smtClean="0"/>
              <a:t>x ( 1 sigma – normalized) ~ </a:t>
            </a:r>
            <a:r>
              <a:rPr lang="en-US" sz="1200" b="1" dirty="0" smtClean="0"/>
              <a:t>4.7235</a:t>
            </a:r>
            <a:r>
              <a:rPr lang="en-US" sz="1200" dirty="0" smtClean="0"/>
              <a:t> mm-</a:t>
            </a:r>
            <a:r>
              <a:rPr lang="en-US" sz="1200" dirty="0" err="1" smtClean="0"/>
              <a:t>mrad</a:t>
            </a:r>
            <a:endParaRPr lang="en-GB" sz="1200" dirty="0"/>
          </a:p>
          <a:p>
            <a:pPr eaLnBrk="1" hangingPunct="1">
              <a:buFont typeface="Arial" charset="0"/>
              <a:buChar char="•"/>
            </a:pPr>
            <a:r>
              <a:rPr lang="en-US" sz="1200" dirty="0" err="1" smtClean="0">
                <a:latin typeface="Symbol" pitchFamily="18" charset="2"/>
              </a:rPr>
              <a:t>e</a:t>
            </a:r>
            <a:r>
              <a:rPr lang="en-US" sz="1200" dirty="0" err="1" smtClean="0"/>
              <a:t>y</a:t>
            </a:r>
            <a:r>
              <a:rPr lang="en-US" sz="1200" dirty="0" smtClean="0"/>
              <a:t> (1 sigma – geometrical) ~ </a:t>
            </a:r>
            <a:r>
              <a:rPr lang="en-US" sz="1200" b="1" dirty="0" smtClean="0"/>
              <a:t>2.3392</a:t>
            </a:r>
            <a:r>
              <a:rPr lang="en-US" sz="1200" dirty="0" smtClean="0"/>
              <a:t> mm-</a:t>
            </a:r>
            <a:r>
              <a:rPr lang="en-US" sz="1200" dirty="0" err="1" smtClean="0"/>
              <a:t>mrad</a:t>
            </a:r>
            <a:endParaRPr lang="en-US" sz="1200" dirty="0" smtClean="0"/>
          </a:p>
          <a:p>
            <a:pPr eaLnBrk="1" hangingPunct="1">
              <a:buFont typeface="Arial" charset="0"/>
              <a:buChar char="•"/>
            </a:pPr>
            <a:r>
              <a:rPr lang="en-US" sz="1200" dirty="0" err="1" smtClean="0"/>
              <a:t>BetaGamma</a:t>
            </a:r>
            <a:r>
              <a:rPr lang="en-US" sz="1200" dirty="0" smtClean="0"/>
              <a:t> = 0.61</a:t>
            </a:r>
            <a:endParaRPr lang="en-GB" sz="1200" dirty="0"/>
          </a:p>
        </p:txBody>
      </p:sp>
      <p:sp>
        <p:nvSpPr>
          <p:cNvPr id="16" name="TextBox 8"/>
          <p:cNvSpPr txBox="1">
            <a:spLocks noChangeArrowheads="1"/>
          </p:cNvSpPr>
          <p:nvPr/>
        </p:nvSpPr>
        <p:spPr bwMode="auto">
          <a:xfrm>
            <a:off x="3160007" y="5733256"/>
            <a:ext cx="3932273"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r>
              <a:rPr lang="en-US" sz="2000" b="1" dirty="0" smtClean="0"/>
              <a:t>2D </a:t>
            </a:r>
            <a:r>
              <a:rPr lang="en-US" sz="2000" b="1" dirty="0" err="1" smtClean="0"/>
              <a:t>gaussian</a:t>
            </a:r>
            <a:r>
              <a:rPr lang="en-US" sz="2000" b="1" dirty="0" smtClean="0"/>
              <a:t> distribution</a:t>
            </a:r>
            <a:endParaRPr lang="en-US" sz="1200" b="1" u="sng" dirty="0" smtClean="0">
              <a:solidFill>
                <a:srgbClr val="FF0000"/>
              </a:solidFill>
              <a:latin typeface="+mn-lt"/>
            </a:endParaRPr>
          </a:p>
          <a:p>
            <a:pPr marL="0" indent="0" eaLnBrk="1" hangingPunct="1"/>
            <a:endParaRPr lang="en-US" sz="2000" b="1" dirty="0" smtClean="0"/>
          </a:p>
        </p:txBody>
      </p:sp>
      <p:sp>
        <p:nvSpPr>
          <p:cNvPr id="14"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2531407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from_lxplus\presentation_space_charge_group_06072012\long_plane\animated_long_plane.gi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404664"/>
            <a:ext cx="4413569" cy="38996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9"/>
          <p:cNvPicPr>
            <a:picLocks noChangeAspect="1"/>
          </p:cNvPicPr>
          <p:nvPr/>
        </p:nvPicPr>
        <p:blipFill>
          <a:blip r:embed="rId4">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0" y="-4763"/>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Beam characteristics – longitudinal</a:t>
            </a:r>
            <a:endParaRPr lang="en-GB" sz="3000" b="1" dirty="0">
              <a:solidFill>
                <a:srgbClr val="FF0000"/>
              </a:solidFill>
            </a:endParaRPr>
          </a:p>
        </p:txBody>
      </p:sp>
      <p:pic>
        <p:nvPicPr>
          <p:cNvPr id="2050" name="Picture 2" descr="http://elogbook.cern.ch/eLogbook/attach_reader?attach_id=125225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11735" y="514260"/>
            <a:ext cx="3428217" cy="373614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8"/>
          <p:cNvSpPr txBox="1">
            <a:spLocks noChangeArrowheads="1"/>
          </p:cNvSpPr>
          <p:nvPr/>
        </p:nvSpPr>
        <p:spPr bwMode="auto">
          <a:xfrm>
            <a:off x="279687" y="4437112"/>
            <a:ext cx="3932273"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buFont typeface="Arial" charset="0"/>
              <a:buChar char="•"/>
            </a:pPr>
            <a:r>
              <a:rPr lang="en-US" sz="2000" b="1" dirty="0" smtClean="0"/>
              <a:t>h=1 - double harmonic RF +8kV &amp; +4kV in </a:t>
            </a:r>
            <a:r>
              <a:rPr lang="en-US" sz="2000" b="1" dirty="0" err="1" smtClean="0"/>
              <a:t>antiphase</a:t>
            </a:r>
            <a:endParaRPr lang="en-US" sz="2000" b="1" dirty="0" smtClean="0"/>
          </a:p>
          <a:p>
            <a:pPr eaLnBrk="1" hangingPunct="1">
              <a:buFont typeface="Arial" charset="0"/>
              <a:buChar char="•"/>
            </a:pPr>
            <a:r>
              <a:rPr lang="en-US" sz="2000" b="1" dirty="0" smtClean="0"/>
              <a:t>Long bunch – B.f. ~0.39</a:t>
            </a:r>
          </a:p>
          <a:p>
            <a:pPr eaLnBrk="1" hangingPunct="1">
              <a:buFont typeface="Arial" charset="0"/>
              <a:buChar char="•"/>
            </a:pPr>
            <a:r>
              <a:rPr lang="en-US" sz="2000" b="1" dirty="0" smtClean="0"/>
              <a:t>RMS </a:t>
            </a:r>
            <a:r>
              <a:rPr lang="en-US" sz="2000" b="1" dirty="0" err="1" smtClean="0"/>
              <a:t>emittance</a:t>
            </a:r>
            <a:r>
              <a:rPr lang="en-US" sz="2000" b="1" dirty="0" smtClean="0"/>
              <a:t> = 0.161 </a:t>
            </a:r>
            <a:r>
              <a:rPr lang="en-US" sz="2000" b="1" dirty="0" err="1" smtClean="0"/>
              <a:t>eVs</a:t>
            </a:r>
            <a:endParaRPr lang="en-US" sz="2000" b="1" dirty="0" smtClean="0"/>
          </a:p>
          <a:p>
            <a:pPr eaLnBrk="1" hangingPunct="1">
              <a:buFont typeface="Arial" charset="0"/>
              <a:buChar char="•"/>
            </a:pPr>
            <a:r>
              <a:rPr lang="en-US" sz="2000" b="1" dirty="0" smtClean="0"/>
              <a:t>RMS </a:t>
            </a:r>
            <a:r>
              <a:rPr lang="en-US" sz="2000" b="1" dirty="0" err="1" smtClean="0">
                <a:latin typeface="Symbol" pitchFamily="18" charset="2"/>
              </a:rPr>
              <a:t>D</a:t>
            </a:r>
            <a:r>
              <a:rPr lang="en-US" sz="2000" b="1" dirty="0" err="1" smtClean="0">
                <a:latin typeface="+mn-lt"/>
              </a:rPr>
              <a:t>p</a:t>
            </a:r>
            <a:r>
              <a:rPr lang="en-US" sz="2000" b="1" dirty="0" smtClean="0">
                <a:latin typeface="+mn-lt"/>
              </a:rPr>
              <a:t>/p = 1.33e-3</a:t>
            </a:r>
          </a:p>
          <a:p>
            <a:pPr marL="0" indent="0" eaLnBrk="1" hangingPunct="1"/>
            <a:endParaRPr lang="en-US" sz="2000" b="1" dirty="0" smtClean="0"/>
          </a:p>
        </p:txBody>
      </p:sp>
      <p:sp>
        <p:nvSpPr>
          <p:cNvPr id="12"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cxnSp>
        <p:nvCxnSpPr>
          <p:cNvPr id="3" name="Straight Connector 2"/>
          <p:cNvCxnSpPr>
            <a:stCxn id="3078" idx="2"/>
          </p:cNvCxnSpPr>
          <p:nvPr/>
        </p:nvCxnSpPr>
        <p:spPr>
          <a:xfrm>
            <a:off x="4572000" y="549275"/>
            <a:ext cx="0" cy="5183981"/>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8"/>
          <p:cNvSpPr txBox="1">
            <a:spLocks noChangeArrowheads="1"/>
          </p:cNvSpPr>
          <p:nvPr/>
        </p:nvSpPr>
        <p:spPr bwMode="auto">
          <a:xfrm>
            <a:off x="4836283" y="4221088"/>
            <a:ext cx="4598230" cy="2431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eaLnBrk="1" hangingPunct="1"/>
            <a:r>
              <a:rPr lang="en-US" sz="2000" b="1" dirty="0" smtClean="0">
                <a:solidFill>
                  <a:srgbClr val="FF0000"/>
                </a:solidFill>
              </a:rPr>
              <a:t>Reproduction through ESME…</a:t>
            </a:r>
          </a:p>
          <a:p>
            <a:pPr eaLnBrk="1" hangingPunct="1">
              <a:buFont typeface="Arial" charset="0"/>
              <a:buChar char="•"/>
            </a:pPr>
            <a:r>
              <a:rPr lang="en-US" sz="2000" b="1" dirty="0" smtClean="0"/>
              <a:t>500e3 </a:t>
            </a:r>
            <a:r>
              <a:rPr lang="en-US" sz="2000" b="1" dirty="0" err="1" smtClean="0"/>
              <a:t>m.particles</a:t>
            </a:r>
            <a:endParaRPr lang="en-US" sz="2000" b="1" dirty="0" smtClean="0"/>
          </a:p>
          <a:p>
            <a:pPr eaLnBrk="1" hangingPunct="1">
              <a:buFont typeface="Arial" charset="0"/>
              <a:buChar char="•"/>
            </a:pPr>
            <a:r>
              <a:rPr lang="en-US" sz="2000" b="1" dirty="0" smtClean="0"/>
              <a:t>Long bunch – B.f. </a:t>
            </a:r>
            <a:r>
              <a:rPr lang="en-US" sz="2000" b="1" dirty="0"/>
              <a:t>0.397 (</a:t>
            </a:r>
            <a:r>
              <a:rPr lang="en-GB" sz="2000" b="1" dirty="0"/>
              <a:t>± </a:t>
            </a:r>
            <a:r>
              <a:rPr lang="en-GB" sz="2000" b="1" dirty="0" smtClean="0"/>
              <a:t>0.0024)*</a:t>
            </a:r>
            <a:endParaRPr lang="en-US" sz="2000" b="1" dirty="0"/>
          </a:p>
          <a:p>
            <a:pPr eaLnBrk="1" hangingPunct="1">
              <a:buFont typeface="Arial" charset="0"/>
              <a:buChar char="•"/>
            </a:pPr>
            <a:r>
              <a:rPr lang="en-US" sz="2000" b="1" dirty="0" smtClean="0"/>
              <a:t>RMS </a:t>
            </a:r>
            <a:r>
              <a:rPr lang="en-US" sz="2000" b="1" dirty="0" err="1" smtClean="0"/>
              <a:t>emittance</a:t>
            </a:r>
            <a:r>
              <a:rPr lang="en-US" sz="2000" b="1" dirty="0" smtClean="0"/>
              <a:t> </a:t>
            </a:r>
            <a:r>
              <a:rPr lang="en-US" sz="2000" b="1" dirty="0"/>
              <a:t>~</a:t>
            </a:r>
            <a:r>
              <a:rPr lang="en-US" sz="2000" b="1" dirty="0" smtClean="0"/>
              <a:t> 0.16 </a:t>
            </a:r>
            <a:r>
              <a:rPr lang="en-US" sz="2000" b="1" dirty="0" err="1" smtClean="0"/>
              <a:t>eVs</a:t>
            </a:r>
            <a:endParaRPr lang="en-US" sz="2000" b="1" dirty="0" smtClean="0"/>
          </a:p>
          <a:p>
            <a:pPr eaLnBrk="1" hangingPunct="1">
              <a:buFont typeface="Arial" charset="0"/>
              <a:buChar char="•"/>
            </a:pPr>
            <a:r>
              <a:rPr lang="en-US" sz="2000" b="1" dirty="0" smtClean="0"/>
              <a:t>RMS </a:t>
            </a:r>
            <a:r>
              <a:rPr lang="en-US" sz="2000" b="1" dirty="0" err="1" smtClean="0">
                <a:latin typeface="Symbol" pitchFamily="18" charset="2"/>
              </a:rPr>
              <a:t>D</a:t>
            </a:r>
            <a:r>
              <a:rPr lang="en-US" sz="2000" b="1" dirty="0" err="1" smtClean="0">
                <a:latin typeface="+mn-lt"/>
              </a:rPr>
              <a:t>p</a:t>
            </a:r>
            <a:r>
              <a:rPr lang="en-US" sz="2000" b="1" dirty="0" smtClean="0">
                <a:latin typeface="+mn-lt"/>
              </a:rPr>
              <a:t>/p ~ 1.33e-3</a:t>
            </a:r>
          </a:p>
          <a:p>
            <a:pPr marL="0" indent="0" eaLnBrk="1" hangingPunct="1"/>
            <a:r>
              <a:rPr lang="en-US" sz="1200" b="1" i="1" dirty="0" smtClean="0">
                <a:latin typeface="+mn-lt"/>
              </a:rPr>
              <a:t>* Along 35 </a:t>
            </a:r>
            <a:r>
              <a:rPr lang="en-US" sz="1200" b="1" i="1" dirty="0" err="1" smtClean="0">
                <a:latin typeface="+mn-lt"/>
              </a:rPr>
              <a:t>ms</a:t>
            </a:r>
            <a:r>
              <a:rPr lang="en-US" sz="1200" b="1" i="1" dirty="0" smtClean="0">
                <a:latin typeface="+mn-lt"/>
              </a:rPr>
              <a:t> tracking</a:t>
            </a:r>
          </a:p>
          <a:p>
            <a:pPr eaLnBrk="1" hangingPunct="1">
              <a:buFont typeface="Arial" charset="0"/>
              <a:buChar char="•"/>
            </a:pPr>
            <a:endParaRPr lang="en-US" sz="2000" b="1" dirty="0">
              <a:latin typeface="+mn-lt"/>
            </a:endParaRPr>
          </a:p>
          <a:p>
            <a:pPr marL="0" indent="0" eaLnBrk="1" hangingPunct="1"/>
            <a:endParaRPr lang="en-US" sz="2000" b="1" dirty="0" smtClean="0"/>
          </a:p>
        </p:txBody>
      </p:sp>
    </p:spTree>
    <p:extLst>
      <p:ext uri="{BB962C8B-B14F-4D97-AF65-F5344CB8AC3E}">
        <p14:creationId xmlns:p14="http://schemas.microsoft.com/office/powerpoint/2010/main" val="394778867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9"/>
          <p:cNvPicPr>
            <a:picLocks noChangeAspect="1"/>
          </p:cNvPicPr>
          <p:nvPr/>
        </p:nvPicPr>
        <p:blipFill>
          <a:blip r:embed="rId4">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21" name="Picture 5" descr="C:\from_lxplus\presentation_space_charge_group_06072012\tunes\animated_tunes.gif"/>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135306" y="116632"/>
            <a:ext cx="6690539" cy="5940000"/>
          </a:xfrm>
          <a:prstGeom prst="rect">
            <a:avLst/>
          </a:prstGeom>
          <a:noFill/>
          <a:extLst>
            <a:ext uri="{909E8E84-426E-40DD-AFC4-6F175D3DCCD1}">
              <a14:hiddenFill xmlns:a14="http://schemas.microsoft.com/office/drawing/2010/main">
                <a:solidFill>
                  <a:srgbClr val="FFFFFF"/>
                </a:solidFill>
              </a14:hiddenFill>
            </a:ext>
          </a:extLst>
        </p:spPr>
      </p:pic>
      <p:pic>
        <p:nvPicPr>
          <p:cNvPr id="307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9945" y="-24467"/>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Tunes footprint evolution…</a:t>
            </a:r>
            <a:endParaRPr lang="en-GB" sz="3000" b="1" dirty="0">
              <a:solidFill>
                <a:srgbClr val="FF0000"/>
              </a:solidFill>
            </a:endParaRPr>
          </a:p>
        </p:txBody>
      </p:sp>
      <p:sp>
        <p:nvSpPr>
          <p:cNvPr id="9"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69052440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9"/>
          <p:cNvPicPr>
            <a:picLocks noChangeAspect="1"/>
          </p:cNvPicPr>
          <p:nvPr/>
        </p:nvPicPr>
        <p:blipFill>
          <a:blip r:embed="rId4">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38" name="Picture 2" descr="C:\from_lxplus\presentation_space_charge_group_06072012\tunes_footprint_5000_406.t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2860" y="252552"/>
            <a:ext cx="6722894" cy="5940000"/>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Box 2"/>
          <p:cNvSpPr txBox="1">
            <a:spLocks noChangeArrowheads="1"/>
          </p:cNvSpPr>
          <p:nvPr/>
        </p:nvSpPr>
        <p:spPr bwMode="auto">
          <a:xfrm>
            <a:off x="9945" y="-24467"/>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Moving the tune to </a:t>
            </a:r>
            <a:r>
              <a:rPr lang="en-US" sz="3000" b="1" dirty="0" err="1" smtClean="0">
                <a:solidFill>
                  <a:srgbClr val="FF0000"/>
                </a:solidFill>
              </a:rPr>
              <a:t>Qx</a:t>
            </a:r>
            <a:r>
              <a:rPr lang="en-US" sz="3000" b="1" dirty="0" smtClean="0">
                <a:solidFill>
                  <a:srgbClr val="FF0000"/>
                </a:solidFill>
              </a:rPr>
              <a:t> = 4.06… the tunes footprint…</a:t>
            </a:r>
            <a:endParaRPr lang="en-GB" sz="3000" b="1" dirty="0">
              <a:solidFill>
                <a:srgbClr val="FF0000"/>
              </a:solidFill>
            </a:endParaRPr>
          </a:p>
        </p:txBody>
      </p:sp>
      <p:sp>
        <p:nvSpPr>
          <p:cNvPr id="8"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
        <p:nvSpPr>
          <p:cNvPr id="2" name="Up Arrow 1"/>
          <p:cNvSpPr/>
          <p:nvPr/>
        </p:nvSpPr>
        <p:spPr>
          <a:xfrm rot="13370351">
            <a:off x="2889473" y="406244"/>
            <a:ext cx="119315" cy="620559"/>
          </a:xfrm>
          <a:prstGeom prst="up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FF0000"/>
              </a:solidFill>
            </a:endParaRPr>
          </a:p>
        </p:txBody>
      </p:sp>
    </p:spTree>
    <p:extLst>
      <p:ext uri="{BB962C8B-B14F-4D97-AF65-F5344CB8AC3E}">
        <p14:creationId xmlns:p14="http://schemas.microsoft.com/office/powerpoint/2010/main" val="12553591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from_lxplus\presentation_space_charge_group_06072012\060712_x_rms_emitt_qx406_qx410.t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912" y="188638"/>
            <a:ext cx="9865096" cy="5107242"/>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9"/>
          <p:cNvPicPr>
            <a:picLocks noChangeAspect="1"/>
          </p:cNvPicPr>
          <p:nvPr/>
        </p:nvPicPr>
        <p:blipFill>
          <a:blip r:embed="rId5">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8" name="TextBox 2"/>
          <p:cNvSpPr txBox="1">
            <a:spLocks noChangeArrowheads="1"/>
          </p:cNvSpPr>
          <p:nvPr/>
        </p:nvSpPr>
        <p:spPr bwMode="auto">
          <a:xfrm>
            <a:off x="9945" y="-24467"/>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…x RMS </a:t>
            </a:r>
            <a:r>
              <a:rPr lang="en-US" sz="3000" b="1" dirty="0" err="1" smtClean="0">
                <a:solidFill>
                  <a:srgbClr val="FF0000"/>
                </a:solidFill>
              </a:rPr>
              <a:t>emittances</a:t>
            </a:r>
            <a:r>
              <a:rPr lang="en-US" sz="3000" b="1" dirty="0" smtClean="0">
                <a:solidFill>
                  <a:srgbClr val="FF0000"/>
                </a:solidFill>
              </a:rPr>
              <a:t>…for different </a:t>
            </a:r>
            <a:r>
              <a:rPr lang="en-US" sz="3000" b="1" dirty="0" err="1" smtClean="0">
                <a:solidFill>
                  <a:srgbClr val="FF0000"/>
                </a:solidFill>
              </a:rPr>
              <a:t>horiz</a:t>
            </a:r>
            <a:r>
              <a:rPr lang="en-US" sz="3000" b="1" dirty="0" smtClean="0">
                <a:solidFill>
                  <a:srgbClr val="FF0000"/>
                </a:solidFill>
              </a:rPr>
              <a:t>. tune</a:t>
            </a:r>
            <a:endParaRPr lang="en-GB" sz="3000" b="1" dirty="0">
              <a:solidFill>
                <a:srgbClr val="FF0000"/>
              </a:solidFill>
            </a:endParaRPr>
          </a:p>
        </p:txBody>
      </p:sp>
      <p:sp>
        <p:nvSpPr>
          <p:cNvPr id="11" name="TextBox 8"/>
          <p:cNvSpPr txBox="1">
            <a:spLocks noChangeArrowheads="1"/>
          </p:cNvSpPr>
          <p:nvPr/>
        </p:nvSpPr>
        <p:spPr bwMode="auto">
          <a:xfrm>
            <a:off x="2771800" y="5085184"/>
            <a:ext cx="39322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r>
              <a:rPr lang="en-US" sz="2400" b="1" dirty="0" smtClean="0">
                <a:solidFill>
                  <a:srgbClr val="0000FF"/>
                </a:solidFill>
              </a:rPr>
              <a:t>~ +27.94% over 5000 turns</a:t>
            </a:r>
            <a:endParaRPr lang="en-US" sz="2400" b="1" dirty="0" smtClean="0">
              <a:solidFill>
                <a:srgbClr val="0000FF"/>
              </a:solidFill>
              <a:latin typeface="+mn-lt"/>
            </a:endParaRPr>
          </a:p>
          <a:p>
            <a:pPr marL="0" indent="0" algn="ctr" eaLnBrk="1" hangingPunct="1"/>
            <a:endParaRPr lang="en-US" sz="2000" b="1" dirty="0" smtClean="0"/>
          </a:p>
        </p:txBody>
      </p:sp>
      <p:sp>
        <p:nvSpPr>
          <p:cNvPr id="9"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3288349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p:cNvPicPr>
            <a:picLocks noChangeAspect="1"/>
          </p:cNvPicPr>
          <p:nvPr/>
        </p:nvPicPr>
        <p:blipFill>
          <a:blip r:embed="rId3">
            <a:extLst>
              <a:ext uri="{28A0092B-C50C-407E-A947-70E740481C1C}">
                <a14:useLocalDpi xmlns:a14="http://schemas.microsoft.com/office/drawing/2010/main" val="0"/>
              </a:ext>
            </a:extLst>
          </a:blip>
          <a:srcRect l="12201" t="5118" r="8783" b="54727"/>
          <a:stretch>
            <a:fillRect/>
          </a:stretch>
        </p:blipFill>
        <p:spPr bwMode="auto">
          <a:xfrm>
            <a:off x="-107950" y="5190306"/>
            <a:ext cx="9542463"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C:\from_lxplus\presentation_space_charge_group_06072012\060712_y_rms_emitt_qx406_qx410.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568" y="168096"/>
            <a:ext cx="10297144" cy="533091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7700" y="6597650"/>
            <a:ext cx="149225" cy="179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6"/>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675688" y="6597650"/>
            <a:ext cx="185737" cy="17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Box 8"/>
          <p:cNvSpPr txBox="1">
            <a:spLocks noChangeArrowheads="1"/>
          </p:cNvSpPr>
          <p:nvPr/>
        </p:nvSpPr>
        <p:spPr bwMode="auto">
          <a:xfrm>
            <a:off x="2697144" y="5276496"/>
            <a:ext cx="393227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marL="0" indent="0" algn="ctr" eaLnBrk="1" hangingPunct="1"/>
            <a:r>
              <a:rPr lang="en-US" sz="2400" b="1" dirty="0" smtClean="0">
                <a:solidFill>
                  <a:srgbClr val="FF0000"/>
                </a:solidFill>
              </a:rPr>
              <a:t>~ +0.66% over 5000 turns</a:t>
            </a:r>
            <a:endParaRPr lang="en-US" sz="2400" b="1" dirty="0" smtClean="0">
              <a:solidFill>
                <a:srgbClr val="FF0000"/>
              </a:solidFill>
              <a:latin typeface="+mn-lt"/>
            </a:endParaRPr>
          </a:p>
          <a:p>
            <a:pPr marL="0" indent="0" algn="ctr" eaLnBrk="1" hangingPunct="1"/>
            <a:endParaRPr lang="en-US" sz="2000" b="1" dirty="0" smtClean="0"/>
          </a:p>
        </p:txBody>
      </p:sp>
      <p:sp>
        <p:nvSpPr>
          <p:cNvPr id="14" name="TextBox 2"/>
          <p:cNvSpPr txBox="1">
            <a:spLocks noChangeArrowheads="1"/>
          </p:cNvSpPr>
          <p:nvPr/>
        </p:nvSpPr>
        <p:spPr bwMode="auto">
          <a:xfrm>
            <a:off x="9945" y="-24467"/>
            <a:ext cx="9144000"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sz="3000" b="1" dirty="0" smtClean="0">
                <a:solidFill>
                  <a:srgbClr val="FF0000"/>
                </a:solidFill>
              </a:rPr>
              <a:t>…y RMS </a:t>
            </a:r>
            <a:r>
              <a:rPr lang="en-US" sz="3000" b="1" dirty="0" err="1" smtClean="0">
                <a:solidFill>
                  <a:srgbClr val="FF0000"/>
                </a:solidFill>
              </a:rPr>
              <a:t>emittances</a:t>
            </a:r>
            <a:r>
              <a:rPr lang="en-US" sz="3000" b="1" dirty="0" smtClean="0">
                <a:solidFill>
                  <a:srgbClr val="FF0000"/>
                </a:solidFill>
              </a:rPr>
              <a:t>…for different </a:t>
            </a:r>
            <a:r>
              <a:rPr lang="en-US" sz="3000" b="1" dirty="0" err="1" smtClean="0">
                <a:solidFill>
                  <a:srgbClr val="FF0000"/>
                </a:solidFill>
              </a:rPr>
              <a:t>horiz</a:t>
            </a:r>
            <a:r>
              <a:rPr lang="en-US" sz="3000" b="1" dirty="0" smtClean="0">
                <a:solidFill>
                  <a:srgbClr val="FF0000"/>
                </a:solidFill>
              </a:rPr>
              <a:t>. tune</a:t>
            </a:r>
            <a:endParaRPr lang="en-GB" sz="3000" b="1" dirty="0">
              <a:solidFill>
                <a:srgbClr val="FF0000"/>
              </a:solidFill>
            </a:endParaRPr>
          </a:p>
        </p:txBody>
      </p:sp>
      <p:sp>
        <p:nvSpPr>
          <p:cNvPr id="9" name="TextBox 5"/>
          <p:cNvSpPr txBox="1">
            <a:spLocks noChangeArrowheads="1"/>
          </p:cNvSpPr>
          <p:nvPr/>
        </p:nvSpPr>
        <p:spPr bwMode="auto">
          <a:xfrm>
            <a:off x="34925" y="6450781"/>
            <a:ext cx="81374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just" eaLnBrk="1" hangingPunct="1"/>
            <a:r>
              <a:rPr lang="en-GB" sz="1200" b="1" dirty="0"/>
              <a:t>Status of space charge studies and simulations in the PS Booster </a:t>
            </a:r>
            <a:r>
              <a:rPr lang="en-GB" sz="1200" b="1" dirty="0" smtClean="0"/>
              <a:t> </a:t>
            </a:r>
            <a:r>
              <a:rPr lang="en-US" sz="1200" b="1" dirty="0" smtClean="0"/>
              <a:t>– </a:t>
            </a:r>
            <a:r>
              <a:rPr lang="en-US" sz="1200" i="1" dirty="0" smtClean="0"/>
              <a:t>Vincenzo Forte </a:t>
            </a:r>
            <a:endParaRPr lang="en-US" sz="1200" b="1" i="1" dirty="0" smtClean="0"/>
          </a:p>
        </p:txBody>
      </p:sp>
    </p:spTree>
    <p:extLst>
      <p:ext uri="{BB962C8B-B14F-4D97-AF65-F5344CB8AC3E}">
        <p14:creationId xmlns:p14="http://schemas.microsoft.com/office/powerpoint/2010/main" val="269587490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7529</TotalTime>
  <Words>1661</Words>
  <Application>Microsoft Office PowerPoint</Application>
  <PresentationFormat>On-screen Show (4:3)</PresentationFormat>
  <Paragraphs>248</Paragraphs>
  <Slides>37</Slides>
  <Notes>36</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Vincenzo Forte</dc:creator>
  <cp:lastModifiedBy>Vincenzo Forte</cp:lastModifiedBy>
  <cp:revision>296</cp:revision>
  <dcterms:created xsi:type="dcterms:W3CDTF">2012-04-26T07:01:18Z</dcterms:created>
  <dcterms:modified xsi:type="dcterms:W3CDTF">2012-10-22T11:51:25Z</dcterms:modified>
</cp:coreProperties>
</file>