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7" r:id="rId3"/>
    <p:sldId id="257" r:id="rId4"/>
    <p:sldId id="272" r:id="rId5"/>
    <p:sldId id="273" r:id="rId6"/>
    <p:sldId id="270" r:id="rId7"/>
    <p:sldId id="267" r:id="rId8"/>
    <p:sldId id="271" r:id="rId9"/>
    <p:sldId id="279" r:id="rId10"/>
    <p:sldId id="280" r:id="rId11"/>
    <p:sldId id="278" r:id="rId12"/>
    <p:sldId id="284" r:id="rId13"/>
    <p:sldId id="289" r:id="rId14"/>
    <p:sldId id="288" r:id="rId15"/>
    <p:sldId id="282" r:id="rId16"/>
    <p:sldId id="283" r:id="rId17"/>
    <p:sldId id="281" r:id="rId18"/>
    <p:sldId id="285" r:id="rId19"/>
    <p:sldId id="261" r:id="rId20"/>
    <p:sldId id="269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00"/>
    <a:srgbClr val="0033CC"/>
    <a:srgbClr val="33CC33"/>
    <a:srgbClr val="66CCFF"/>
    <a:srgbClr val="FFFF00"/>
    <a:srgbClr val="202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86" autoAdjust="0"/>
  </p:normalViewPr>
  <p:slideViewPr>
    <p:cSldViewPr showGuides="1">
      <p:cViewPr varScale="1">
        <p:scale>
          <a:sx n="90" d="100"/>
          <a:sy n="90" d="100"/>
        </p:scale>
        <p:origin x="-690" y="-102"/>
      </p:cViewPr>
      <p:guideLst>
        <p:guide orient="horz" pos="1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8" d="100"/>
          <a:sy n="58" d="100"/>
        </p:scale>
        <p:origin x="-20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1CA84E-0DF6-48B5-B632-AB048C05E821}" type="datetimeFigureOut">
              <a:rPr lang="en-GB"/>
              <a:pPr>
                <a:defRPr/>
              </a:pPr>
              <a:t>01/07/2013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D17DD0-6277-4C2B-8050-9B7C57E896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086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0AC384-E52D-4F85-BFEE-F186853D5F9B}" type="datetimeFigureOut">
              <a:rPr lang="en-GB"/>
              <a:pPr>
                <a:defRPr/>
              </a:pPr>
              <a:t>01/07/2013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B8F15D-F7AE-4742-AAAD-F34EF827C5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01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242076E-D439-467B-B2FA-6F1E045E6867}" type="slidenum">
              <a:rPr lang="en-GB"/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403350" y="0"/>
            <a:ext cx="7740650" cy="338138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kern="0" dirty="0" err="1">
                <a:solidFill>
                  <a:srgbClr val="FFFFFF"/>
                </a:solidFill>
                <a:latin typeface="Arial"/>
                <a:cs typeface="Arial"/>
              </a:rPr>
              <a:t>E.Benedetto</a:t>
            </a:r>
            <a:r>
              <a:rPr lang="en-US" sz="1600" kern="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600" kern="0" dirty="0" smtClean="0">
                <a:solidFill>
                  <a:srgbClr val="FFFFFF"/>
                </a:solidFill>
                <a:latin typeface="Arial"/>
                <a:cs typeface="Arial"/>
              </a:rPr>
              <a:t>1/07/13</a:t>
            </a:r>
            <a:r>
              <a:rPr lang="en-US" sz="1600" kern="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600" kern="0" dirty="0" smtClean="0">
                <a:solidFill>
                  <a:srgbClr val="FFFFFF"/>
                </a:solidFill>
                <a:latin typeface="Arial"/>
                <a:cs typeface="Arial"/>
              </a:rPr>
              <a:t>LIS </a:t>
            </a:r>
            <a:r>
              <a:rPr lang="en-US" sz="1600" kern="0" dirty="0">
                <a:solidFill>
                  <a:srgbClr val="FFFFFF"/>
                </a:solidFill>
                <a:latin typeface="Arial"/>
                <a:cs typeface="Arial"/>
              </a:rPr>
              <a:t>Meeting, PSB chicane magnets: Inconel chamber</a:t>
            </a:r>
            <a:endParaRPr lang="en-GB" sz="16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7DCC-964A-4DD6-8052-1DBAE29CD1CB}" type="datetimeFigureOut">
              <a:rPr lang="en-GB"/>
              <a:pPr>
                <a:defRPr/>
              </a:pPr>
              <a:t>01/07/2013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8617-D03B-4B93-B486-CDC8B9FC19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20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68D0-A64E-4F83-B709-A5E3D33B9C61}" type="datetimeFigureOut">
              <a:rPr lang="en-GB"/>
              <a:pPr>
                <a:defRPr/>
              </a:pPr>
              <a:t>01/07/2013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E2BD-0E4F-4CB8-A957-48CD4A8E22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16B9-87E7-4D4D-BED9-A63A6FCC7276}" type="datetimeFigureOut">
              <a:rPr lang="en-GB"/>
              <a:pPr>
                <a:defRPr/>
              </a:pPr>
              <a:t>01/07/2013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98953-87A4-4767-86E0-47FA8A35F0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00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 rot="16200000">
            <a:off x="-3259137" y="3268662"/>
            <a:ext cx="6858000" cy="307975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kern="0" dirty="0" err="1">
                <a:solidFill>
                  <a:srgbClr val="FFFFFF"/>
                </a:solidFill>
                <a:latin typeface="Arial"/>
                <a:cs typeface="Arial"/>
              </a:rPr>
              <a:t>E.Benedetto</a:t>
            </a:r>
            <a:r>
              <a:rPr lang="en-US" sz="1400" kern="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  <a:cs typeface="Arial"/>
              </a:rPr>
              <a:t>1/7/13</a:t>
            </a:r>
            <a:r>
              <a:rPr lang="en-US" sz="1400" kern="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  <a:cs typeface="Arial"/>
              </a:rPr>
              <a:t>LIS </a:t>
            </a:r>
            <a:r>
              <a:rPr lang="en-US" sz="1400" kern="0" dirty="0">
                <a:solidFill>
                  <a:srgbClr val="FFFFFF"/>
                </a:solidFill>
                <a:latin typeface="Arial"/>
                <a:cs typeface="Arial"/>
              </a:rPr>
              <a:t>Meeting, PSB chicane magnets: Inconel chamber</a:t>
            </a:r>
            <a:endParaRPr lang="en-GB" sz="14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43000"/>
          </a:xfrm>
        </p:spPr>
        <p:txBody>
          <a:bodyPr>
            <a:normAutofit/>
          </a:bodyPr>
          <a:lstStyle>
            <a:lvl1pPr algn="l">
              <a:defRPr sz="4000" b="0">
                <a:solidFill>
                  <a:srgbClr val="202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53285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0CE3-87A0-41D2-B4D1-CD8DA4F2A63F}" type="datetimeFigureOut">
              <a:rPr lang="en-GB"/>
              <a:pPr>
                <a:defRPr/>
              </a:pPr>
              <a:t>01/07/2013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D5C0-2C0A-4751-94A1-ABD6A3D3D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7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801EE-83F1-43CA-B682-9AB5AD40405E}" type="datetimeFigureOut">
              <a:rPr lang="en-GB"/>
              <a:pPr>
                <a:defRPr/>
              </a:pPr>
              <a:t>01/07/2013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040A-C74A-4C21-B0BF-0915148327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F296-FF22-4EC4-ABBB-D23E6B33385D}" type="datetimeFigureOut">
              <a:rPr lang="en-GB"/>
              <a:pPr>
                <a:defRPr/>
              </a:pPr>
              <a:t>01/07/2013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00F2-FBA0-4F0A-A6DC-B0985D249A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6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7DA-4E12-4FDD-AC26-83EB40085E02}" type="datetimeFigureOut">
              <a:rPr lang="en-GB"/>
              <a:pPr>
                <a:defRPr/>
              </a:pPr>
              <a:t>01/07/2013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9A402-DBED-460D-9E76-C689754CEF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5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BDAA-F175-4B6F-A99F-A75813EF6782}" type="datetimeFigureOut">
              <a:rPr lang="en-GB"/>
              <a:pPr>
                <a:defRPr/>
              </a:pPr>
              <a:t>01/07/2013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6091-C2AF-42B8-830B-F10BC3656E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3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01257-B4DD-49FF-A3ED-35FA821D1834}" type="datetimeFigureOut">
              <a:rPr lang="en-GB"/>
              <a:pPr>
                <a:defRPr/>
              </a:pPr>
              <a:t>01/07/2013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DBDE-8F10-47AB-9C40-CA4D61EF35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97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A3D6-6F74-478E-96B8-090FCA3F495E}" type="datetimeFigureOut">
              <a:rPr lang="en-GB"/>
              <a:pPr>
                <a:defRPr/>
              </a:pPr>
              <a:t>01/07/2013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6E5F-0E40-4607-B2A1-A513235E35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0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F6C4-3394-4444-A2EF-97BC31E1A43C}" type="datetimeFigureOut">
              <a:rPr lang="en-GB"/>
              <a:pPr>
                <a:defRPr/>
              </a:pPr>
              <a:t>01/07/2013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1787-27F3-4643-BE75-01311664ED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4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AD0BB-615F-48A0-8C6A-8FF939B0C3F0}" type="datetimeFigureOut">
              <a:rPr lang="en-GB"/>
              <a:pPr>
                <a:defRPr/>
              </a:pPr>
              <a:t>01/07/2013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6DAECF-D31E-4093-9913-FC925825F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513"/>
            <a:ext cx="7772400" cy="2547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PSB H- chicane magnets: Inconel vacuum chamber option &amp; consequences on beam dynamics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7704137" cy="1919288"/>
          </a:xfrm>
        </p:spPr>
        <p:txBody>
          <a:bodyPr>
            <a:normAutofit lnSpcReduction="10000"/>
          </a:bodyPr>
          <a:lstStyle/>
          <a:p>
            <a:r>
              <a:rPr lang="en-US" sz="2800" u="sng" smtClean="0">
                <a:solidFill>
                  <a:srgbClr val="898989"/>
                </a:solidFill>
              </a:rPr>
              <a:t>E. Benedetto</a:t>
            </a:r>
            <a:r>
              <a:rPr lang="en-US" sz="2800" smtClean="0">
                <a:solidFill>
                  <a:srgbClr val="898989"/>
                </a:solidFill>
              </a:rPr>
              <a:t>, V. Forte, M. Martini</a:t>
            </a:r>
          </a:p>
          <a:p>
            <a:endParaRPr lang="en-US" sz="1400" smtClean="0">
              <a:solidFill>
                <a:srgbClr val="898989"/>
              </a:solidFill>
            </a:endParaRPr>
          </a:p>
          <a:p>
            <a:endParaRPr lang="en-US" sz="1400" smtClean="0">
              <a:solidFill>
                <a:srgbClr val="898989"/>
              </a:solidFill>
            </a:endParaRPr>
          </a:p>
          <a:p>
            <a:r>
              <a:rPr lang="en-US" sz="2800" smtClean="0">
                <a:solidFill>
                  <a:srgbClr val="898989"/>
                </a:solidFill>
              </a:rPr>
              <a:t>Thanks: C. Carli, B. Balhan, J. Borburgh, G. Arduini, R. De Maria, L. Deniau, A. Molodozhentsev</a:t>
            </a:r>
            <a:endParaRPr lang="en-GB" sz="28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 smtClean="0"/>
              <a:t>The beam: tune footprint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3018" r="691" b="3127"/>
          <a:stretch/>
        </p:blipFill>
        <p:spPr bwMode="auto">
          <a:xfrm>
            <a:off x="1403648" y="1268760"/>
            <a:ext cx="6912000" cy="53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547664" y="3429000"/>
            <a:ext cx="0" cy="1872208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339752" y="6453336"/>
            <a:ext cx="1872208" cy="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9969" y="418043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Q~0.5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8585" y="6480615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Q~0.4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1548268"/>
            <a:ext cx="279860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Huge!!!! </a:t>
            </a:r>
            <a:r>
              <a:rPr lang="en-US" dirty="0" smtClean="0"/>
              <a:t>..to be an LIU or HL-LHC beam!!!</a:t>
            </a:r>
          </a:p>
          <a:p>
            <a:pPr algn="l"/>
            <a:r>
              <a:rPr lang="en-US" dirty="0" smtClean="0">
                <a:sym typeface="Wingdings" pitchFamily="2" charset="2"/>
              </a:rPr>
              <a:t> more reasonable </a:t>
            </a:r>
            <a:r>
              <a:rPr lang="en-US" dirty="0" err="1" smtClean="0">
                <a:sym typeface="Wingdings" pitchFamily="2" charset="2"/>
              </a:rPr>
              <a:t>param</a:t>
            </a:r>
            <a:r>
              <a:rPr lang="en-US" dirty="0" smtClean="0">
                <a:sym typeface="Wingdings" pitchFamily="2" charset="2"/>
              </a:rPr>
              <a:t> under consideration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578850" cy="1143000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RMS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emittance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evolution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vs.Turn</a:t>
            </a: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87550"/>
            <a:ext cx="4475163" cy="3241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1916113"/>
            <a:ext cx="4459287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5529263" y="1474788"/>
            <a:ext cx="293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/>
              <a:t>Qv=4.55 (Qh=4.28)</a:t>
            </a:r>
            <a:endParaRPr lang="en-GB" sz="2800"/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209675" y="1476375"/>
            <a:ext cx="2930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/>
              <a:t>Qv=4.45 (</a:t>
            </a:r>
            <a:r>
              <a:rPr lang="en-US" sz="2800" dirty="0" err="1"/>
              <a:t>Qh</a:t>
            </a:r>
            <a:r>
              <a:rPr lang="en-US" sz="2800" dirty="0"/>
              <a:t>=4.28)</a:t>
            </a:r>
            <a:endParaRPr lang="en-GB" sz="2800" dirty="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09123" y="5373216"/>
            <a:ext cx="46402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dirty="0">
                <a:solidFill>
                  <a:srgbClr val="FF0000"/>
                </a:solidFill>
              </a:rPr>
              <a:t>RED: ceramic chamber</a:t>
            </a:r>
          </a:p>
          <a:p>
            <a:pPr algn="l"/>
            <a:r>
              <a:rPr lang="it-IT" dirty="0">
                <a:solidFill>
                  <a:srgbClr val="33CC33"/>
                </a:solidFill>
              </a:rPr>
              <a:t>GREEN: inconel, only dipole edge compensation</a:t>
            </a:r>
          </a:p>
          <a:p>
            <a:pPr algn="l"/>
            <a:r>
              <a:rPr lang="it-IT" dirty="0">
                <a:solidFill>
                  <a:srgbClr val="0033CC"/>
                </a:solidFill>
              </a:rPr>
              <a:t>BLUE: inconel, new compensation settings</a:t>
            </a:r>
            <a:r>
              <a:rPr lang="it-IT" dirty="0"/>
              <a:t> 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5150" y="25654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Vertical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432050" y="40767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Horizontal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227763" y="263683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Vertical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804025" y="407035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Horizontal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2120" y="5262336"/>
            <a:ext cx="3443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Large growth in horizontal…due to (too) large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Q &amp; integer x-</a:t>
            </a:r>
            <a:r>
              <a:rPr lang="en-US" dirty="0" err="1" smtClean="0"/>
              <a:t>ing</a:t>
            </a:r>
            <a:endParaRPr lang="en-US" dirty="0" smtClean="0"/>
          </a:p>
          <a:p>
            <a:pPr marL="360363" lvl="1" indent="-273050" algn="l">
              <a:buFont typeface="Arial" pitchFamily="34" charset="0"/>
              <a:buChar char="•"/>
            </a:pPr>
            <a:r>
              <a:rPr lang="en-US" sz="1600" dirty="0" smtClean="0"/>
              <a:t>Does it “hide” effect of </a:t>
            </a:r>
            <a:r>
              <a:rPr lang="en-US" sz="1600" dirty="0" err="1" smtClean="0"/>
              <a:t>multipoles</a:t>
            </a:r>
            <a:r>
              <a:rPr lang="en-US" sz="1600" dirty="0" smtClean="0"/>
              <a:t>?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rgbClr val="FF0000"/>
                </a:solidFill>
              </a:rPr>
              <a:t>Check ongoing</a:t>
            </a:r>
          </a:p>
          <a:p>
            <a:pPr marL="360363" lvl="1" indent="-273050" algn="l">
              <a:buFont typeface="Arial" pitchFamily="34" charset="0"/>
              <a:buChar char="•"/>
            </a:pPr>
            <a:r>
              <a:rPr lang="en-US" sz="1600" dirty="0" smtClean="0"/>
              <a:t>For ISOLDE, </a:t>
            </a:r>
            <a:r>
              <a:rPr lang="en-US" sz="1600" dirty="0" err="1" smtClean="0"/>
              <a:t>Qh</a:t>
            </a:r>
            <a:r>
              <a:rPr lang="en-US" sz="1600" dirty="0" smtClean="0"/>
              <a:t> needs optimization </a:t>
            </a:r>
            <a:endParaRPr lang="en-GB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/>
              <a:t>RMS normalized emittances</a:t>
            </a:r>
          </a:p>
        </p:txBody>
      </p:sp>
      <p:pic>
        <p:nvPicPr>
          <p:cNvPr id="29700" name="Picture 4" descr="Qv455_Show3C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79993"/>
            <a:ext cx="4045199" cy="24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380312" y="3284984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/>
              <a:t>Vertical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253312" y="4486775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/>
              <a:t>Horizontal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852936"/>
            <a:ext cx="4068847" cy="247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915816" y="4486775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/>
              <a:t>Horizontal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32837" y="3254026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/>
              <a:t>Vertical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529263" y="1890861"/>
            <a:ext cx="293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/>
              <a:t>Qv=4.55 (Qh=4.28)</a:t>
            </a:r>
            <a:endParaRPr lang="en-GB" sz="280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209675" y="1892448"/>
            <a:ext cx="2930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/>
              <a:t>Qv=4.45 (</a:t>
            </a:r>
            <a:r>
              <a:rPr lang="en-US" sz="2800" dirty="0" err="1"/>
              <a:t>Qh</a:t>
            </a:r>
            <a:r>
              <a:rPr lang="en-US" sz="2800" dirty="0"/>
              <a:t>=4.28)</a:t>
            </a:r>
            <a:endParaRPr lang="en-GB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intensity (</a:t>
            </a:r>
            <a:r>
              <a:rPr lang="it-IT" dirty="0"/>
              <a:t>Nb=17.5e11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3922" b="21009"/>
          <a:stretch/>
        </p:blipFill>
        <p:spPr bwMode="auto">
          <a:xfrm>
            <a:off x="1835696" y="1556792"/>
            <a:ext cx="504000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7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ctual intensity (</a:t>
            </a:r>
            <a:r>
              <a:rPr lang="it-IT" dirty="0" smtClean="0"/>
              <a:t>Nb=17.5e11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08" y="2132856"/>
            <a:ext cx="440208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6" y="2060848"/>
            <a:ext cx="4467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529263" y="1474788"/>
            <a:ext cx="293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/>
              <a:t>Qv=4.55 (Qh=4.28)</a:t>
            </a:r>
            <a:endParaRPr lang="en-GB" sz="280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209675" y="1476375"/>
            <a:ext cx="2930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/>
              <a:t>Qv=4.45 (</a:t>
            </a:r>
            <a:r>
              <a:rPr lang="en-US" sz="2800" dirty="0" err="1"/>
              <a:t>Qh</a:t>
            </a:r>
            <a:r>
              <a:rPr lang="en-US" sz="2800" dirty="0"/>
              <a:t>=4.28)</a:t>
            </a:r>
            <a:endParaRPr lang="en-GB" sz="28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78970" y="4120063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/>
              <a:t>Horizontal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925652" y="3080087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/>
              <a:t>Vertical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452320" y="289673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/>
              <a:t>Vertical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162221" y="3841791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/>
              <a:t>Horizontal</a:t>
            </a:r>
          </a:p>
        </p:txBody>
      </p:sp>
    </p:spTree>
    <p:extLst>
      <p:ext uri="{BB962C8B-B14F-4D97-AF65-F5344CB8AC3E}">
        <p14:creationId xmlns:p14="http://schemas.microsoft.com/office/powerpoint/2010/main" val="78666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/>
              <a:t>Compensation settings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 dirty="0" smtClean="0">
                <a:solidFill>
                  <a:srgbClr val="FF0000"/>
                </a:solidFill>
              </a:rPr>
              <a:t>Extra trims on QDE3, QDE14 </a:t>
            </a:r>
          </a:p>
          <a:p>
            <a:pPr>
              <a:lnSpc>
                <a:spcPct val="90000"/>
              </a:lnSpc>
            </a:pPr>
            <a:r>
              <a:rPr lang="it-IT" sz="2800" dirty="0" smtClean="0"/>
              <a:t>Selected for active compensation of </a:t>
            </a:r>
            <a:r>
              <a:rPr lang="it-IT" sz="2800" dirty="0" smtClean="0">
                <a:solidFill>
                  <a:srgbClr val="FF0000"/>
                </a:solidFill>
              </a:rPr>
              <a:t>Vertical BetaBeating</a:t>
            </a:r>
            <a:r>
              <a:rPr lang="it-IT" sz="2800" dirty="0" smtClean="0"/>
              <a:t> from edge effects (quad. error)</a:t>
            </a:r>
          </a:p>
          <a:p>
            <a:pPr lvl="1">
              <a:lnSpc>
                <a:spcPct val="90000"/>
              </a:lnSpc>
            </a:pPr>
            <a:r>
              <a:rPr lang="it-IT" sz="1800" dirty="0" smtClean="0">
                <a:solidFill>
                  <a:srgbClr val="008000"/>
                </a:solidFill>
              </a:rPr>
              <a:t>Cfr many presentation by C.Carli et al. 2009-2011</a:t>
            </a:r>
          </a:p>
          <a:p>
            <a:pPr>
              <a:lnSpc>
                <a:spcPct val="90000"/>
              </a:lnSpc>
            </a:pPr>
            <a:r>
              <a:rPr lang="it-IT" sz="2800" dirty="0" smtClean="0"/>
              <a:t>Used also for perturbation (feed-down from sextupolar errors) in Inconel vac. Chamber</a:t>
            </a:r>
          </a:p>
          <a:p>
            <a:pPr>
              <a:lnSpc>
                <a:spcPct val="90000"/>
              </a:lnSpc>
            </a:pPr>
            <a:r>
              <a:rPr lang="it-IT" sz="2800" dirty="0" smtClean="0">
                <a:solidFill>
                  <a:srgbClr val="0000FF"/>
                </a:solidFill>
              </a:rPr>
              <a:t>What is left uncorrected:</a:t>
            </a:r>
          </a:p>
          <a:p>
            <a:pPr lvl="1">
              <a:lnSpc>
                <a:spcPct val="90000"/>
              </a:lnSpc>
            </a:pPr>
            <a:r>
              <a:rPr lang="it-IT" sz="2400" dirty="0" smtClean="0"/>
              <a:t>Almost no correction for the horizontal plane (what if Qx moves close to 0.5?)</a:t>
            </a:r>
          </a:p>
          <a:p>
            <a:pPr lvl="1">
              <a:lnSpc>
                <a:spcPct val="90000"/>
              </a:lnSpc>
            </a:pPr>
            <a:r>
              <a:rPr lang="it-IT" sz="2400" dirty="0" smtClean="0"/>
              <a:t>Feed-down from sextupoles induces also small dipole error </a:t>
            </a:r>
            <a:r>
              <a:rPr lang="it-IT" sz="2400" dirty="0" smtClean="0">
                <a:sym typeface="Wingdings" pitchFamily="2" charset="2"/>
              </a:rPr>
              <a:t> COD of &lt;1mm (not corrected, but could it be adjusted with delays?)</a:t>
            </a:r>
            <a:endParaRPr lang="it-IT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30175"/>
            <a:ext cx="3394075" cy="2938463"/>
          </a:xfrm>
        </p:spPr>
        <p:txBody>
          <a:bodyPr/>
          <a:lstStyle/>
          <a:p>
            <a:r>
              <a:rPr lang="it-IT" dirty="0" smtClean="0"/>
              <a:t>New settings QDE3,14 and QFO, QDE (w. Q-strips)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14725"/>
            <a:ext cx="4932362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57163"/>
            <a:ext cx="4932362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 smtClean="0"/>
              <a:t>Not taken into account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type="body" idx="4294967295"/>
          </p:nvPr>
        </p:nvSpPr>
        <p:spPr>
          <a:xfrm>
            <a:off x="457200" y="1412875"/>
            <a:ext cx="8686800" cy="4525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Transient </a:t>
            </a:r>
            <a:r>
              <a:rPr lang="en-US" sz="2800" dirty="0" smtClean="0"/>
              <a:t>for the </a:t>
            </a:r>
            <a:r>
              <a:rPr lang="en-US" sz="2800" dirty="0" err="1" smtClean="0"/>
              <a:t>multipoles</a:t>
            </a:r>
            <a:r>
              <a:rPr lang="en-US" sz="2800" dirty="0" smtClean="0"/>
              <a:t> rise/fall (discontinuities in </a:t>
            </a:r>
            <a:r>
              <a:rPr lang="en-US" sz="2800" dirty="0" err="1" smtClean="0"/>
              <a:t>Bdot</a:t>
            </a:r>
            <a:r>
              <a:rPr lang="en-US" sz="2800" dirty="0" smtClean="0"/>
              <a:t>) </a:t>
            </a:r>
            <a:r>
              <a:rPr lang="en-US" sz="2800" dirty="0" smtClean="0">
                <a:sym typeface="Wingdings" pitchFamily="2" charset="2"/>
              </a:rPr>
              <a:t> foresee smooth transition?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Delay</a:t>
            </a:r>
            <a:r>
              <a:rPr lang="en-US" sz="2800" dirty="0" smtClean="0"/>
              <a:t> (i.e. individual powering would compensate for it), i.e. bump is closed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Quad. component at BS1 </a:t>
            </a:r>
            <a:r>
              <a:rPr lang="en-US" sz="2800" dirty="0" smtClean="0"/>
              <a:t>(septum), similar for both chambers </a:t>
            </a:r>
            <a:r>
              <a:rPr lang="en-US" sz="2800" dirty="0" smtClean="0">
                <a:sym typeface="Wingdings" pitchFamily="2" charset="2"/>
              </a:rPr>
              <a:t> could it be reduced with poles shaping?</a:t>
            </a:r>
          </a:p>
          <a:p>
            <a:r>
              <a:rPr lang="en-US" sz="2800" dirty="0" smtClean="0">
                <a:sym typeface="Wingdings" pitchFamily="2" charset="2"/>
              </a:rPr>
              <a:t>Case if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not perfect compensation </a:t>
            </a:r>
            <a:r>
              <a:rPr lang="en-US" sz="2800" dirty="0" smtClean="0">
                <a:sym typeface="Wingdings" pitchFamily="2" charset="2"/>
              </a:rPr>
              <a:t>~10% off ( what could be achieved?)</a:t>
            </a:r>
          </a:p>
          <a:p>
            <a:pPr>
              <a:buFont typeface="Arial" charset="0"/>
              <a:buNone/>
            </a:pPr>
            <a:endParaRPr lang="en-US" sz="9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Operation/future beams: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High intensity (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ISOLDE</a:t>
            </a:r>
            <a:r>
              <a:rPr lang="en-US" sz="2400" dirty="0" smtClean="0">
                <a:sym typeface="Wingdings" pitchFamily="2" charset="2"/>
              </a:rPr>
              <a:t>) beams  losses!!!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A more realistic LIU beam (w. no painting?) with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Q=-(0.2,0.3)</a:t>
            </a:r>
            <a:endParaRPr lang="en-GB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 smtClean="0"/>
              <a:t>Summary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>
                <a:solidFill>
                  <a:srgbClr val="0000FF"/>
                </a:solidFill>
              </a:rPr>
              <a:t>Eddy current induced multipoles </a:t>
            </a:r>
            <a:r>
              <a:rPr lang="it-IT" dirty="0" smtClean="0">
                <a:solidFill>
                  <a:srgbClr val="FF0000"/>
                </a:solidFill>
              </a:rPr>
              <a:t>have an effect</a:t>
            </a:r>
            <a:r>
              <a:rPr lang="it-IT" dirty="0" smtClean="0">
                <a:solidFill>
                  <a:srgbClr val="0000FF"/>
                </a:solidFill>
              </a:rPr>
              <a:t> and need proper compensation, but do </a:t>
            </a:r>
            <a:r>
              <a:rPr lang="it-IT" dirty="0" smtClean="0">
                <a:solidFill>
                  <a:srgbClr val="FF0000"/>
                </a:solidFill>
              </a:rPr>
              <a:t>not seems to be a show-stopper</a:t>
            </a:r>
          </a:p>
          <a:p>
            <a:pPr>
              <a:lnSpc>
                <a:spcPct val="90000"/>
              </a:lnSpc>
            </a:pPr>
            <a:r>
              <a:rPr lang="it-IT" dirty="0" smtClean="0"/>
              <a:t>TODO or ongoing:</a:t>
            </a:r>
          </a:p>
          <a:p>
            <a:pPr lvl="1">
              <a:lnSpc>
                <a:spcPct val="90000"/>
              </a:lnSpc>
            </a:pPr>
            <a:r>
              <a:rPr lang="it-IT" dirty="0" smtClean="0"/>
              <a:t>Effects of a not perfect compensation should be evaluated (Question: what are the limits of power supplies? What about transients?) </a:t>
            </a:r>
          </a:p>
          <a:p>
            <a:pPr lvl="1">
              <a:lnSpc>
                <a:spcPct val="90000"/>
              </a:lnSpc>
            </a:pPr>
            <a:r>
              <a:rPr lang="it-IT" dirty="0" smtClean="0"/>
              <a:t>Simulations for an ISOLDE beam (losses!!!) and for an LHC beam generated with no painting and lower intensity.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72878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202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Back-up slides</a:t>
            </a:r>
            <a:endParaRPr lang="en-GB" sz="4000" dirty="0">
              <a:solidFill>
                <a:srgbClr val="2028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&amp; ~order of magnitudes</a:t>
            </a:r>
          </a:p>
          <a:p>
            <a:r>
              <a:rPr lang="en-US" dirty="0" smtClean="0"/>
              <a:t>Simulations</a:t>
            </a:r>
          </a:p>
          <a:p>
            <a:r>
              <a:rPr lang="en-US" dirty="0" smtClean="0"/>
              <a:t>New correction settings</a:t>
            </a:r>
          </a:p>
          <a:p>
            <a:r>
              <a:rPr lang="en-US" dirty="0" smtClean="0"/>
              <a:t>Caveats </a:t>
            </a:r>
          </a:p>
          <a:p>
            <a:r>
              <a:rPr lang="en-US" dirty="0"/>
              <a:t>C</a:t>
            </a:r>
            <a:r>
              <a:rPr lang="en-US" dirty="0" smtClean="0"/>
              <a:t>onclusions</a:t>
            </a:r>
          </a:p>
        </p:txBody>
      </p:sp>
    </p:spTree>
    <p:extLst>
      <p:ext uri="{BB962C8B-B14F-4D97-AF65-F5344CB8AC3E}">
        <p14:creationId xmlns:p14="http://schemas.microsoft.com/office/powerpoint/2010/main" val="3838415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57885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36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4188"/>
            <a:ext cx="8578850" cy="4646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7538"/>
            <a:ext cx="8570912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57885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“Static” simulations</a:t>
            </a:r>
            <a:endParaRPr lang="en-GB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578850" cy="5329238"/>
          </a:xfrm>
        </p:spPr>
        <p:txBody>
          <a:bodyPr/>
          <a:lstStyle/>
          <a:p>
            <a:r>
              <a:rPr lang="en-US" smtClean="0"/>
              <a:t>Ramp @ 2ms (out of 5ms)</a:t>
            </a:r>
          </a:p>
          <a:p>
            <a:r>
              <a:rPr lang="en-US" smtClean="0"/>
              <a:t>Assumed:</a:t>
            </a:r>
          </a:p>
          <a:p>
            <a:pPr lvl="1"/>
            <a:r>
              <a:rPr lang="en-US" smtClean="0"/>
              <a:t>trajectory bump</a:t>
            </a:r>
          </a:p>
          <a:p>
            <a:pPr lvl="1"/>
            <a:r>
              <a:rPr lang="en-US" smtClean="0"/>
              <a:t>edge effects</a:t>
            </a:r>
          </a:p>
          <a:p>
            <a:pPr lvl="1"/>
            <a:r>
              <a:rPr lang="en-US" smtClean="0"/>
              <a:t>multipoles</a:t>
            </a:r>
          </a:p>
          <a:p>
            <a:r>
              <a:rPr lang="en-US" smtClean="0"/>
              <a:t>Correction for the vertical BetaBeating with QDE3, QDE14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57885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Horiz</a:t>
            </a:r>
            <a:r>
              <a:rPr lang="en-US" dirty="0" smtClean="0"/>
              <a:t> </a:t>
            </a:r>
            <a:r>
              <a:rPr lang="en-US" dirty="0" err="1" smtClean="0"/>
              <a:t>emittance</a:t>
            </a:r>
            <a:r>
              <a:rPr lang="en-US" dirty="0" smtClean="0"/>
              <a:t> vs. time</a:t>
            </a:r>
            <a:endParaRPr lang="en-GB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849438"/>
            <a:ext cx="4503738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825625"/>
            <a:ext cx="4478337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57885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Vertical </a:t>
            </a:r>
            <a:r>
              <a:rPr lang="en-US" dirty="0" err="1" smtClean="0"/>
              <a:t>emittance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time</a:t>
            </a:r>
            <a:endParaRPr lang="en-GB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4464050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901825"/>
            <a:ext cx="45974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578850" cy="1143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2238"/>
            <a:ext cx="8578850" cy="25923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600" smtClean="0"/>
              <a:t>Chicane magnets for H- injection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46mm (</a:t>
            </a:r>
            <a:r>
              <a:rPr lang="en-US" sz="2400" smtClean="0">
                <a:latin typeface="Symbol" pitchFamily="18" charset="2"/>
              </a:rPr>
              <a:t>j</a:t>
            </a:r>
            <a:r>
              <a:rPr lang="en-US" sz="2400" smtClean="0"/>
              <a:t>=66mrad), falls linearly to 0mm in 5ms</a:t>
            </a:r>
          </a:p>
          <a:p>
            <a:pPr>
              <a:lnSpc>
                <a:spcPct val="80000"/>
              </a:lnSpc>
            </a:pPr>
            <a:r>
              <a:rPr lang="en-US" sz="2600" smtClean="0"/>
              <a:t>Proposed corrugated Inconel vac. chamber new baseline</a:t>
            </a:r>
          </a:p>
          <a:p>
            <a:pPr>
              <a:lnSpc>
                <a:spcPct val="80000"/>
              </a:lnSpc>
            </a:pPr>
            <a:r>
              <a:rPr lang="en-US" sz="2600" smtClean="0"/>
              <a:t>Influence on beam dynamics of induced Eddy currents: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Delay of ~50us (hp: it is compensated by power supplies)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Higher order field components (sextupolar) </a:t>
            </a:r>
          </a:p>
          <a:p>
            <a:pPr lvl="2">
              <a:lnSpc>
                <a:spcPct val="80000"/>
              </a:lnSpc>
            </a:pPr>
            <a:r>
              <a:rPr lang="en-US" sz="1900" smtClean="0"/>
              <a:t>Quadrupolar feed-down </a:t>
            </a:r>
          </a:p>
          <a:p>
            <a:pPr lvl="2">
              <a:lnSpc>
                <a:spcPct val="80000"/>
              </a:lnSpc>
            </a:pPr>
            <a:r>
              <a:rPr lang="en-US" sz="1900" smtClean="0"/>
              <a:t>Excitation 3</a:t>
            </a:r>
            <a:r>
              <a:rPr lang="en-US" sz="1900" baseline="30000" smtClean="0"/>
              <a:t>rd</a:t>
            </a:r>
            <a:r>
              <a:rPr lang="en-US" sz="1900" smtClean="0"/>
              <a:t> order resonance</a:t>
            </a:r>
            <a:endParaRPr lang="en-GB" sz="1900" smtClean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747838" y="1320800"/>
            <a:ext cx="1008062" cy="14112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b="1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548063" y="1320800"/>
            <a:ext cx="1008062" cy="22526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b="1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5203825" y="1320800"/>
            <a:ext cx="1008063" cy="22526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b="1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7004050" y="1320800"/>
            <a:ext cx="1008063" cy="26130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b="1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027113" y="1825625"/>
            <a:ext cx="792162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682875" y="1970088"/>
            <a:ext cx="936625" cy="72866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338638" y="2852738"/>
            <a:ext cx="1042987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6138863" y="1970088"/>
            <a:ext cx="936625" cy="727075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2" name="Arc 11"/>
          <p:cNvSpPr>
            <a:spLocks/>
          </p:cNvSpPr>
          <p:nvPr/>
        </p:nvSpPr>
        <p:spPr bwMode="auto">
          <a:xfrm>
            <a:off x="1820863" y="1825625"/>
            <a:ext cx="935037" cy="2428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3" name="Arc 12"/>
          <p:cNvSpPr>
            <a:spLocks/>
          </p:cNvSpPr>
          <p:nvPr/>
        </p:nvSpPr>
        <p:spPr bwMode="auto">
          <a:xfrm flipV="1">
            <a:off x="5240338" y="2609850"/>
            <a:ext cx="971550" cy="2428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4" name="Arc 13"/>
          <p:cNvSpPr>
            <a:spLocks/>
          </p:cNvSpPr>
          <p:nvPr/>
        </p:nvSpPr>
        <p:spPr bwMode="auto">
          <a:xfrm flipH="1" flipV="1">
            <a:off x="3548063" y="2609850"/>
            <a:ext cx="971550" cy="2428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5" name="Arc 14"/>
          <p:cNvSpPr>
            <a:spLocks/>
          </p:cNvSpPr>
          <p:nvPr/>
        </p:nvSpPr>
        <p:spPr bwMode="auto">
          <a:xfrm flipH="1">
            <a:off x="7004050" y="1825625"/>
            <a:ext cx="935038" cy="2428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867650" y="1825625"/>
            <a:ext cx="719138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6161" name="Line 21"/>
          <p:cNvSpPr>
            <a:spLocks noChangeShapeType="1"/>
          </p:cNvSpPr>
          <p:nvPr/>
        </p:nvSpPr>
        <p:spPr bwMode="auto">
          <a:xfrm>
            <a:off x="1747838" y="1825625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2" name="Text Box 22"/>
          <p:cNvSpPr txBox="1">
            <a:spLocks noChangeArrowheads="1"/>
          </p:cNvSpPr>
          <p:nvPr/>
        </p:nvSpPr>
        <p:spPr bwMode="auto">
          <a:xfrm>
            <a:off x="2827338" y="1320800"/>
            <a:ext cx="287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ym typeface="Symbol" pitchFamily="18" charset="2"/>
              </a:rPr>
              <a:t></a:t>
            </a:r>
            <a:endParaRPr lang="en-US" sz="1400"/>
          </a:p>
        </p:txBody>
      </p:sp>
      <p:sp>
        <p:nvSpPr>
          <p:cNvPr id="6163" name="Line 46"/>
          <p:cNvSpPr>
            <a:spLocks noChangeShapeType="1"/>
          </p:cNvSpPr>
          <p:nvPr/>
        </p:nvSpPr>
        <p:spPr bwMode="auto">
          <a:xfrm rot="18429653" flipV="1">
            <a:off x="3147219" y="2742407"/>
            <a:ext cx="514350" cy="30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4" name="Line 47"/>
          <p:cNvSpPr>
            <a:spLocks noChangeShapeType="1"/>
          </p:cNvSpPr>
          <p:nvPr/>
        </p:nvSpPr>
        <p:spPr bwMode="auto">
          <a:xfrm rot="-7866720">
            <a:off x="6489700" y="1704975"/>
            <a:ext cx="747713" cy="112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5" name="Line 48"/>
          <p:cNvSpPr>
            <a:spLocks noChangeShapeType="1"/>
          </p:cNvSpPr>
          <p:nvPr/>
        </p:nvSpPr>
        <p:spPr bwMode="auto">
          <a:xfrm rot="-7866720">
            <a:off x="6146801" y="2781300"/>
            <a:ext cx="317500" cy="28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6" name="Text Box 49"/>
          <p:cNvSpPr txBox="1">
            <a:spLocks noChangeArrowheads="1"/>
          </p:cNvSpPr>
          <p:nvPr/>
        </p:nvSpPr>
        <p:spPr bwMode="auto">
          <a:xfrm>
            <a:off x="6732588" y="1320800"/>
            <a:ext cx="287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ym typeface="Symbol" pitchFamily="18" charset="2"/>
              </a:rPr>
              <a:t></a:t>
            </a:r>
            <a:endParaRPr lang="en-US" sz="1400"/>
          </a:p>
        </p:txBody>
      </p:sp>
      <p:sp>
        <p:nvSpPr>
          <p:cNvPr id="6167" name="Text Box 50"/>
          <p:cNvSpPr txBox="1">
            <a:spLocks noChangeArrowheads="1"/>
          </p:cNvSpPr>
          <p:nvPr/>
        </p:nvSpPr>
        <p:spPr bwMode="auto">
          <a:xfrm>
            <a:off x="3187700" y="2971800"/>
            <a:ext cx="360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ym typeface="Symbol" pitchFamily="18" charset="2"/>
              </a:rPr>
              <a:t>-</a:t>
            </a:r>
            <a:endParaRPr lang="en-US" sz="1400"/>
          </a:p>
        </p:txBody>
      </p:sp>
      <p:sp>
        <p:nvSpPr>
          <p:cNvPr id="6168" name="Text Box 51"/>
          <p:cNvSpPr txBox="1">
            <a:spLocks noChangeArrowheads="1"/>
          </p:cNvSpPr>
          <p:nvPr/>
        </p:nvSpPr>
        <p:spPr bwMode="auto">
          <a:xfrm>
            <a:off x="6211888" y="2836863"/>
            <a:ext cx="360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ym typeface="Symbol" pitchFamily="18" charset="2"/>
              </a:rPr>
              <a:t>-</a:t>
            </a:r>
            <a:endParaRPr lang="en-US" sz="1400"/>
          </a:p>
        </p:txBody>
      </p:sp>
      <p:sp>
        <p:nvSpPr>
          <p:cNvPr id="6169" name="Line 52"/>
          <p:cNvSpPr>
            <a:spLocks noChangeShapeType="1"/>
          </p:cNvSpPr>
          <p:nvPr/>
        </p:nvSpPr>
        <p:spPr bwMode="auto">
          <a:xfrm>
            <a:off x="2827338" y="1609725"/>
            <a:ext cx="144462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0" name="Line 53"/>
          <p:cNvSpPr>
            <a:spLocks noChangeShapeType="1"/>
          </p:cNvSpPr>
          <p:nvPr/>
        </p:nvSpPr>
        <p:spPr bwMode="auto">
          <a:xfrm rot="7945725">
            <a:off x="6824662" y="1652588"/>
            <a:ext cx="16351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1" name="Line 55"/>
          <p:cNvSpPr>
            <a:spLocks noChangeShapeType="1"/>
          </p:cNvSpPr>
          <p:nvPr/>
        </p:nvSpPr>
        <p:spPr bwMode="auto">
          <a:xfrm rot="7945725">
            <a:off x="6233319" y="2878932"/>
            <a:ext cx="1619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72" name="Line 46"/>
          <p:cNvSpPr>
            <a:spLocks noChangeShapeType="1"/>
          </p:cNvSpPr>
          <p:nvPr/>
        </p:nvSpPr>
        <p:spPr bwMode="auto">
          <a:xfrm rot="18429653" flipV="1">
            <a:off x="2663031" y="1821657"/>
            <a:ext cx="506413" cy="2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7004050" y="2686050"/>
            <a:ext cx="1008063" cy="1247775"/>
          </a:xfrm>
          <a:prstGeom prst="rect">
            <a:avLst/>
          </a:prstGeom>
          <a:pattFill prst="wdUpDiag">
            <a:fgClr>
              <a:schemeClr val="accent2">
                <a:lumMod val="50000"/>
              </a:schemeClr>
            </a:fgClr>
            <a:bgClr>
              <a:schemeClr val="accent1">
                <a:lumMod val="75000"/>
              </a:schemeClr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atin typeface="+mn-lt"/>
              <a:cs typeface="+mn-cs"/>
            </a:endParaRPr>
          </a:p>
        </p:txBody>
      </p:sp>
      <p:sp>
        <p:nvSpPr>
          <p:cNvPr id="6174" name="TextBox 52"/>
          <p:cNvSpPr txBox="1">
            <a:spLocks noChangeArrowheads="1"/>
          </p:cNvSpPr>
          <p:nvPr/>
        </p:nvSpPr>
        <p:spPr bwMode="auto">
          <a:xfrm>
            <a:off x="7119938" y="3532188"/>
            <a:ext cx="73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BSW4</a:t>
            </a:r>
            <a:endParaRPr lang="en-GB"/>
          </a:p>
        </p:txBody>
      </p:sp>
      <p:sp>
        <p:nvSpPr>
          <p:cNvPr id="6175" name="TextBox 53"/>
          <p:cNvSpPr txBox="1">
            <a:spLocks noChangeArrowheads="1"/>
          </p:cNvSpPr>
          <p:nvPr/>
        </p:nvSpPr>
        <p:spPr bwMode="auto">
          <a:xfrm>
            <a:off x="5357813" y="3124200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BSW3</a:t>
            </a:r>
            <a:endParaRPr lang="en-GB"/>
          </a:p>
        </p:txBody>
      </p:sp>
      <p:sp>
        <p:nvSpPr>
          <p:cNvPr id="6176" name="TextBox 54"/>
          <p:cNvSpPr txBox="1">
            <a:spLocks noChangeArrowheads="1"/>
          </p:cNvSpPr>
          <p:nvPr/>
        </p:nvSpPr>
        <p:spPr bwMode="auto">
          <a:xfrm>
            <a:off x="3684588" y="3124200"/>
            <a:ext cx="735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BSW2</a:t>
            </a:r>
            <a:endParaRPr lang="en-GB"/>
          </a:p>
        </p:txBody>
      </p:sp>
      <p:sp>
        <p:nvSpPr>
          <p:cNvPr id="6177" name="TextBox 55"/>
          <p:cNvSpPr txBox="1">
            <a:spLocks noChangeArrowheads="1"/>
          </p:cNvSpPr>
          <p:nvPr/>
        </p:nvSpPr>
        <p:spPr bwMode="auto">
          <a:xfrm>
            <a:off x="1920875" y="2844800"/>
            <a:ext cx="735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BSW1</a:t>
            </a:r>
            <a:endParaRPr lang="en-GB"/>
          </a:p>
        </p:txBody>
      </p:sp>
      <p:sp>
        <p:nvSpPr>
          <p:cNvPr id="6178" name="Line 52"/>
          <p:cNvSpPr>
            <a:spLocks noChangeShapeType="1"/>
          </p:cNvSpPr>
          <p:nvPr/>
        </p:nvSpPr>
        <p:spPr bwMode="auto">
          <a:xfrm flipH="1" flipV="1">
            <a:off x="3368675" y="2878138"/>
            <a:ext cx="1365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57885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Drawings</a:t>
            </a:r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4619625" cy="2017713"/>
          </a:xfrm>
        </p:spPr>
        <p:txBody>
          <a:bodyPr/>
          <a:lstStyle/>
          <a:p>
            <a:endParaRPr lang="en-GB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713787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572000" y="908050"/>
            <a:ext cx="28892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from W.Weterings, 09/01/13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57885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Drawings</a:t>
            </a:r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713787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987675" y="5589588"/>
            <a:ext cx="57610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48038" y="5589588"/>
            <a:ext cx="0" cy="57626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2508250" y="5826125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66 mm</a:t>
            </a:r>
            <a:endParaRPr lang="en-GB" b="1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55988" y="5516563"/>
            <a:ext cx="1260475" cy="0"/>
          </a:xfrm>
          <a:prstGeom prst="line">
            <a:avLst/>
          </a:prstGeom>
          <a:ln w="19050">
            <a:solidFill>
              <a:schemeClr val="accent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35375" y="5229225"/>
            <a:ext cx="0" cy="287338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35375" y="5662613"/>
            <a:ext cx="0" cy="271462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28913" y="5157788"/>
            <a:ext cx="906462" cy="368300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/>
                </a:solidFill>
                <a:latin typeface="+mn-lt"/>
                <a:cs typeface="+mn-cs"/>
              </a:rPr>
              <a:t>5.5 mm</a:t>
            </a:r>
            <a:endParaRPr lang="en-GB" b="1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040313" y="5229225"/>
            <a:ext cx="1260475" cy="0"/>
          </a:xfrm>
          <a:prstGeom prst="line">
            <a:avLst/>
          </a:prstGeom>
          <a:ln w="19050">
            <a:solidFill>
              <a:schemeClr val="accent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19700" y="4941888"/>
            <a:ext cx="0" cy="287337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19700" y="5589588"/>
            <a:ext cx="0" cy="273050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27613" y="5229225"/>
            <a:ext cx="839787" cy="369888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/>
                </a:solidFill>
                <a:latin typeface="+mn-lt"/>
                <a:cs typeface="+mn-cs"/>
              </a:rPr>
              <a:t>32 mm</a:t>
            </a:r>
            <a:endParaRPr lang="en-GB" b="1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767513" y="5084763"/>
            <a:ext cx="1260475" cy="0"/>
          </a:xfrm>
          <a:prstGeom prst="line">
            <a:avLst/>
          </a:prstGeom>
          <a:ln w="19050">
            <a:solidFill>
              <a:schemeClr val="accent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75463" y="4797425"/>
            <a:ext cx="0" cy="287338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875463" y="5589588"/>
            <a:ext cx="0" cy="273050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11938" y="5157788"/>
            <a:ext cx="839787" cy="368300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/>
                </a:solidFill>
                <a:latin typeface="+mn-lt"/>
                <a:cs typeface="+mn-cs"/>
              </a:rPr>
              <a:t>44 mm</a:t>
            </a:r>
            <a:endParaRPr lang="en-GB" b="1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927350" y="6165850"/>
            <a:ext cx="5761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92725" y="5013325"/>
            <a:ext cx="1079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940425" y="5013325"/>
            <a:ext cx="0" cy="60325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4" name="TextBox 38"/>
          <p:cNvSpPr txBox="1">
            <a:spLocks noChangeArrowheads="1"/>
          </p:cNvSpPr>
          <p:nvPr/>
        </p:nvSpPr>
        <p:spPr bwMode="auto">
          <a:xfrm>
            <a:off x="6235700" y="6477000"/>
            <a:ext cx="2522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b="1">
                <a:solidFill>
                  <a:schemeClr val="accent1"/>
                </a:solidFill>
              </a:rPr>
              <a:t>Bump height = 46 mm MAX</a:t>
            </a:r>
            <a:endParaRPr lang="en-GB" sz="1600" b="1">
              <a:solidFill>
                <a:schemeClr val="accent1"/>
              </a:solidFill>
            </a:endParaRPr>
          </a:p>
        </p:txBody>
      </p:sp>
      <p:cxnSp>
        <p:nvCxnSpPr>
          <p:cNvPr id="41" name="Elbow Connector 40"/>
          <p:cNvCxnSpPr>
            <a:endCxn id="8214" idx="1"/>
          </p:cNvCxnSpPr>
          <p:nvPr/>
        </p:nvCxnSpPr>
        <p:spPr>
          <a:xfrm rot="16200000" flipH="1">
            <a:off x="5564982" y="5974556"/>
            <a:ext cx="1046162" cy="2952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4572000" y="908050"/>
            <a:ext cx="28892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from W.Weterings, 09/01/13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269875"/>
            <a:ext cx="8578850" cy="11430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Order of magnitude of perturbation</a:t>
            </a:r>
            <a:endParaRPr lang="en-GB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578850" cy="53292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Edge effect (rectangular magnet):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k1L~ </a:t>
            </a:r>
            <a:r>
              <a:rPr lang="en-US" dirty="0" smtClean="0">
                <a:latin typeface="Symbol" pitchFamily="18" charset="2"/>
              </a:rPr>
              <a:t>j</a:t>
            </a:r>
            <a:r>
              <a:rPr lang="en-US" baseline="30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/2L~6e-3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Feed-down from sextupole: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latin typeface="+mj-lt"/>
              </a:rPr>
              <a:t>Int</a:t>
            </a:r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Bdl</a:t>
            </a:r>
            <a:r>
              <a:rPr lang="en-US" dirty="0" smtClean="0">
                <a:latin typeface="+mj-lt"/>
              </a:rPr>
              <a:t>)~c0+c1 x+c2 x</a:t>
            </a:r>
            <a:r>
              <a:rPr lang="en-US" baseline="30000" dirty="0" smtClean="0">
                <a:latin typeface="+mj-lt"/>
              </a:rPr>
              <a:t>2</a:t>
            </a:r>
            <a:r>
              <a:rPr lang="en-US" dirty="0" smtClean="0">
                <a:latin typeface="+mj-lt"/>
              </a:rPr>
              <a:t> +…</a:t>
            </a:r>
            <a:endParaRPr lang="en-US" dirty="0">
              <a:latin typeface="+mj-lt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+mj-lt"/>
              </a:rPr>
              <a:t>x0=-50mm 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latin typeface="+mj-lt"/>
                <a:sym typeface="Wingdings" pitchFamily="2" charset="2"/>
              </a:rPr>
              <a:t> k1L~3.4e-3</a:t>
            </a:r>
            <a:endParaRPr lang="en-US" dirty="0" smtClean="0">
              <a:latin typeface="+mj-lt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211638" y="5734050"/>
            <a:ext cx="4679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sz="2400"/>
              <a:t>Cfr. presentatin by C. Carli 19/11/09 at PSB beam dynamics w. L4 WG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Extraction BSW multipoles</a:t>
            </a:r>
            <a:endParaRPr lang="en-GB" sz="4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249" name="Rectangle 9"/>
          <p:cNvSpPr>
            <a:spLocks noGrp="1"/>
          </p:cNvSpPr>
          <p:nvPr>
            <p:ph type="body" sz="half" idx="4294967295"/>
          </p:nvPr>
        </p:nvSpPr>
        <p:spPr>
          <a:xfrm>
            <a:off x="4788023" y="2100263"/>
            <a:ext cx="4355977" cy="4281487"/>
          </a:xfrm>
        </p:spPr>
        <p:txBody>
          <a:bodyPr/>
          <a:lstStyle/>
          <a:p>
            <a:r>
              <a:rPr lang="it-IT" sz="2800" dirty="0" smtClean="0"/>
              <a:t>Sextupolar component from eddy currents</a:t>
            </a:r>
          </a:p>
          <a:p>
            <a:r>
              <a:rPr lang="it-IT" sz="2800" dirty="0" smtClean="0"/>
              <a:t>Took k2L=0.084 </a:t>
            </a:r>
          </a:p>
          <a:p>
            <a:pPr lvl="1"/>
            <a:r>
              <a:rPr lang="it-IT" sz="2400" dirty="0" smtClean="0"/>
              <a:t>assumed constant for 5ms</a:t>
            </a:r>
          </a:p>
          <a:p>
            <a:pPr lvl="1"/>
            <a:r>
              <a:rPr lang="it-IT" sz="2400" dirty="0" smtClean="0"/>
              <a:t>the same for the 4 BSW</a:t>
            </a:r>
          </a:p>
          <a:p>
            <a:r>
              <a:rPr lang="it-IT" sz="2800" dirty="0" smtClean="0"/>
              <a:t>Quadrupolar component at BSW1 (similar for both chambers) not considered</a:t>
            </a:r>
          </a:p>
          <a:p>
            <a:pPr>
              <a:buFont typeface="Arial" charset="0"/>
              <a:buNone/>
            </a:pPr>
            <a:endParaRPr lang="it-IT" sz="2800" dirty="0" smtClean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149725"/>
            <a:ext cx="4032250" cy="23780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844675"/>
            <a:ext cx="4103687" cy="219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3995738" y="1341438"/>
            <a:ext cx="171132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/>
              <a:t>from B. Balhan</a:t>
            </a:r>
            <a:endParaRPr lang="en-GB" sz="2000"/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768600" y="6165850"/>
            <a:ext cx="1787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BSW2-3 @ 2.5ms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578850" cy="1143000"/>
          </a:xfrm>
        </p:spPr>
        <p:txBody>
          <a:bodyPr/>
          <a:lstStyle/>
          <a:p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Implementation MADX-PTC/PTC-Orbit:</a:t>
            </a:r>
            <a:endParaRPr lang="en-GB" sz="36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578850" cy="2736850"/>
          </a:xfrm>
        </p:spPr>
        <p:txBody>
          <a:bodyPr/>
          <a:lstStyle/>
          <a:p>
            <a:r>
              <a:rPr lang="en-US" sz="2800" dirty="0" smtClean="0"/>
              <a:t>Understand edge effects in PTC </a:t>
            </a:r>
          </a:p>
          <a:p>
            <a:r>
              <a:rPr lang="en-US" sz="2800" dirty="0" smtClean="0"/>
              <a:t>Time-varying fields w. Multipolar components (thanks A. Molodozhentsev)</a:t>
            </a:r>
          </a:p>
          <a:p>
            <a:r>
              <a:rPr lang="en-US" sz="2800" dirty="0" smtClean="0"/>
              <a:t>Misalignments </a:t>
            </a:r>
          </a:p>
          <a:p>
            <a:r>
              <a:rPr lang="en-US" sz="2800" dirty="0" smtClean="0"/>
              <a:t>BSW apertures (they are shifted!)</a:t>
            </a:r>
          </a:p>
          <a:p>
            <a:pPr lvl="1"/>
            <a:endParaRPr lang="en-US" dirty="0" smtClean="0"/>
          </a:p>
        </p:txBody>
      </p:sp>
      <p:pic>
        <p:nvPicPr>
          <p:cNvPr id="11270" name="Picture 6" descr="\\cern.ch\dfs\Users\e\ebenedet\Documents\presentazioni\PSB\BSW2_aperture_manualshi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4" y="3789040"/>
            <a:ext cx="4087316" cy="30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dirty="0" smtClean="0"/>
              <a:t>The beam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it-IT" sz="2800" dirty="0" smtClean="0"/>
              <a:t>Nb=35e11 (</a:t>
            </a:r>
            <a:r>
              <a:rPr lang="en-US" sz="2800" dirty="0" smtClean="0"/>
              <a:t>~</a:t>
            </a:r>
            <a:r>
              <a:rPr lang="it-IT" sz="2800" dirty="0" smtClean="0"/>
              <a:t>twice)</a:t>
            </a:r>
          </a:p>
          <a:p>
            <a:r>
              <a:rPr lang="it-IT" sz="2800" dirty="0" smtClean="0"/>
              <a:t>Ex,Ey=2, 2.3 um  (...normalized are E*=1.20, 1.38um</a:t>
            </a:r>
            <a:r>
              <a:rPr lang="it-IT" sz="2800" dirty="0" smtClean="0">
                <a:solidFill>
                  <a:srgbClr val="FF0000"/>
                </a:solidFill>
              </a:rPr>
              <a:t>!!!</a:t>
            </a:r>
            <a:r>
              <a:rPr lang="it-IT" sz="2800" dirty="0" smtClean="0"/>
              <a:t>)</a:t>
            </a:r>
          </a:p>
          <a:p>
            <a:r>
              <a:rPr lang="it-IT" sz="2800" dirty="0" smtClean="0"/>
              <a:t>Bf=0.56, V1=8kV, V2=6kV, Brhodot=10 Tm/s</a:t>
            </a:r>
          </a:p>
          <a:p>
            <a:r>
              <a:rPr lang="it-IT" sz="2800" dirty="0" smtClean="0"/>
              <a:t>Painting horiz and longitud (20 turns)</a:t>
            </a:r>
          </a:p>
          <a:p>
            <a:r>
              <a:rPr lang="it-IT" sz="2800" dirty="0" smtClean="0"/>
              <a:t>Cut @ 95% bucket acceptance after 20t-injection to remove uncapured particles (</a:t>
            </a:r>
            <a:r>
              <a:rPr lang="en-US" sz="2800" dirty="0" smtClean="0"/>
              <a:t>~0.4%</a:t>
            </a:r>
            <a:r>
              <a:rPr lang="it-IT" sz="2800" dirty="0" smtClean="0"/>
              <a:t>) &amp; avoid artifacts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83113"/>
            <a:ext cx="295275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4651375"/>
            <a:ext cx="2922588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772</Words>
  <Application>Microsoft Office PowerPoint</Application>
  <PresentationFormat>On-screen Show (4:3)</PresentationFormat>
  <Paragraphs>132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PSB H- chicane magnets: Inconel vacuum chamber option &amp; consequences on beam dynamics </vt:lpstr>
      <vt:lpstr>Outline</vt:lpstr>
      <vt:lpstr>Introduction</vt:lpstr>
      <vt:lpstr>Drawings</vt:lpstr>
      <vt:lpstr>Drawings</vt:lpstr>
      <vt:lpstr>Order of magnitude of perturbation</vt:lpstr>
      <vt:lpstr>Extraction BSW multipoles</vt:lpstr>
      <vt:lpstr>Implementation MADX-PTC/PTC-Orbit:</vt:lpstr>
      <vt:lpstr>The beam</vt:lpstr>
      <vt:lpstr>The beam: tune footprint</vt:lpstr>
      <vt:lpstr>RMS emittance evolution vs.Turn</vt:lpstr>
      <vt:lpstr>RMS normalized emittances</vt:lpstr>
      <vt:lpstr>Actual intensity (Nb=17.5e11)</vt:lpstr>
      <vt:lpstr>Actual intensity (Nb=17.5e11)</vt:lpstr>
      <vt:lpstr>Compensation settings</vt:lpstr>
      <vt:lpstr>New settings QDE3,14 and QFO, QDE (w. Q-strips)</vt:lpstr>
      <vt:lpstr>Not taken into account</vt:lpstr>
      <vt:lpstr>Summary</vt:lpstr>
      <vt:lpstr>PowerPoint Presentation</vt:lpstr>
      <vt:lpstr>PowerPoint Presentation</vt:lpstr>
      <vt:lpstr>“Static” simulations</vt:lpstr>
      <vt:lpstr>Horiz emittance vs. time</vt:lpstr>
      <vt:lpstr>Vertical emittance vs time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Inconel vacuum chamber in the PSB chicane magnets</dc:title>
  <dc:creator>Elena Benedetto</dc:creator>
  <cp:lastModifiedBy>Elena Benedetto</cp:lastModifiedBy>
  <cp:revision>89</cp:revision>
  <dcterms:created xsi:type="dcterms:W3CDTF">2013-03-22T15:37:26Z</dcterms:created>
  <dcterms:modified xsi:type="dcterms:W3CDTF">2013-07-01T12:01:54Z</dcterms:modified>
</cp:coreProperties>
</file>