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3" r:id="rId4"/>
    <p:sldId id="287" r:id="rId5"/>
    <p:sldId id="288" r:id="rId6"/>
    <p:sldId id="290" r:id="rId7"/>
    <p:sldId id="291" r:id="rId8"/>
    <p:sldId id="292" r:id="rId9"/>
    <p:sldId id="296" r:id="rId10"/>
    <p:sldId id="294" r:id="rId11"/>
    <p:sldId id="297" r:id="rId12"/>
    <p:sldId id="29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4" d="100"/>
          <a:sy n="124" d="100"/>
        </p:scale>
        <p:origin x="-125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2664B-9759-4E52-AA8B-57C5E8314A6E}" type="datetimeFigureOut">
              <a:rPr lang="en-GB" smtClean="0"/>
              <a:t>06/07/2012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6681B-4111-48B7-90D6-6E4DA759DB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36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mpg"/><Relationship Id="rId7" Type="http://schemas.openxmlformats.org/officeDocument/2006/relationships/image" Target="../media/image14.png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10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7" Type="http://schemas.openxmlformats.org/officeDocument/2006/relationships/image" Target="../media/image12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610600" cy="1447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... The sign of the LHC octupoles</a:t>
            </a:r>
            <a:br>
              <a:rPr lang="en-US" b="1" dirty="0" smtClean="0"/>
            </a:br>
            <a:r>
              <a:rPr lang="en-US" sz="2200" dirty="0" smtClean="0"/>
              <a:t>S. Fartoukh for </a:t>
            </a:r>
            <a:r>
              <a:rPr lang="en-US" sz="2200" smtClean="0"/>
              <a:t>the LHC </a:t>
            </a:r>
            <a:r>
              <a:rPr lang="en-US" sz="2200" dirty="0" smtClean="0"/>
              <a:t>team</a:t>
            </a:r>
            <a:br>
              <a:rPr lang="en-US" sz="2200" dirty="0" smtClean="0"/>
            </a:b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14600"/>
            <a:ext cx="8915400" cy="20574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Observations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Facts &amp; basic rules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A few simulation cases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/>
              <a:t>Conclusion &amp; Recommendations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/>
          </a:p>
          <a:p>
            <a:pPr algn="l"/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otcollapse_old_IP8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8834" y="1447800"/>
            <a:ext cx="4655166" cy="36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7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Leveling the private bunches in IP8</a:t>
            </a:r>
            <a:br>
              <a:rPr lang="en-US" sz="3600" dirty="0" smtClean="0"/>
            </a:br>
            <a:r>
              <a:rPr lang="en-US" sz="3600" dirty="0" smtClean="0"/>
              <a:t>(octupole ON)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footcollapse_new_IP8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47800"/>
            <a:ext cx="4655166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842" y="4495800"/>
            <a:ext cx="402661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Private IP8 Bunch for the latest filling scheme</a:t>
            </a:r>
          </a:p>
          <a:p>
            <a:r>
              <a:rPr lang="en-US" sz="1600" dirty="0" smtClean="0">
                <a:sym typeface="Wingdings" pitchFamily="2" charset="2"/>
              </a:rPr>
              <a:t> Never lost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smtClean="0">
                <a:sym typeface="Wingdings" pitchFamily="2" charset="2"/>
              </a:rPr>
              <a:t>with </a:t>
            </a:r>
            <a:r>
              <a:rPr lang="en-US" sz="1600" b="1" dirty="0">
                <a:solidFill>
                  <a:srgbClr val="0070C0"/>
                </a:solidFill>
                <a:sym typeface="Wingdings" pitchFamily="2" charset="2"/>
              </a:rPr>
              <a:t>o</a:t>
            </a:r>
            <a:r>
              <a:rPr lang="en-US" sz="1600" b="1" dirty="0" smtClean="0">
                <a:solidFill>
                  <a:srgbClr val="0070C0"/>
                </a:solidFill>
              </a:rPr>
              <a:t>nly 3 to 6 LRs in IR1/5 </a:t>
            </a:r>
            <a:r>
              <a:rPr lang="en-US" sz="1600" dirty="0" smtClean="0"/>
              <a:t>...</a:t>
            </a:r>
          </a:p>
          <a:p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 Still some spread for any sep.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791200"/>
            <a:ext cx="833253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Again the number of LRs in IR1 and IR5 plays a big role at low or zero sep. at IP1&amp;5</a:t>
            </a:r>
            <a:endParaRPr lang="en-US" dirty="0" smtClean="0">
              <a:sym typeface="Wingdings" pitchFamily="2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4495800"/>
            <a:ext cx="46482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Private IP8 Bunches in the previous  scheme</a:t>
            </a:r>
          </a:p>
          <a:p>
            <a:r>
              <a:rPr lang="en-US" sz="1600" dirty="0" smtClean="0">
                <a:sym typeface="Wingdings" pitchFamily="2" charset="2"/>
              </a:rPr>
              <a:t> Very frequently lost with </a:t>
            </a:r>
            <a:r>
              <a:rPr lang="en-US" sz="1600" b="1" dirty="0" smtClean="0">
                <a:solidFill>
                  <a:srgbClr val="0070C0"/>
                </a:solidFill>
                <a:sym typeface="Wingdings" pitchFamily="2" charset="2"/>
              </a:rPr>
              <a:t>up to</a:t>
            </a:r>
            <a:r>
              <a:rPr lang="en-US" sz="1600" b="1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13 LRs in IR1/5! </a:t>
            </a:r>
          </a:p>
          <a:p>
            <a:r>
              <a:rPr lang="en-US" sz="1600" dirty="0" smtClean="0"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H tune spread is gone at a sep. of 1.0-1.1 </a:t>
            </a: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9473" y="3962400"/>
            <a:ext cx="1808508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50ns_1374_1368_0_1262_144</a:t>
            </a:r>
          </a:p>
          <a:p>
            <a:pPr algn="ctr"/>
            <a:r>
              <a:rPr lang="en-US" sz="1000" b="1" dirty="0" smtClean="0"/>
              <a:t>Bunch #1,  Beam1</a:t>
            </a:r>
            <a:endParaRPr lang="en-GB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42355" y="3962400"/>
            <a:ext cx="1877437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50ns_1380b_1331_0_1320_144</a:t>
            </a:r>
          </a:p>
          <a:p>
            <a:pPr algn="ctr"/>
            <a:r>
              <a:rPr lang="en-US" sz="1000" b="1" dirty="0" smtClean="0"/>
              <a:t>Bunch #835, Beam1</a:t>
            </a:r>
            <a:endParaRPr lang="en-GB" sz="1000" b="1" dirty="0"/>
          </a:p>
        </p:txBody>
      </p:sp>
    </p:spTree>
    <p:extLst>
      <p:ext uri="{BB962C8B-B14F-4D97-AF65-F5344CB8AC3E}">
        <p14:creationId xmlns:p14="http://schemas.microsoft.com/office/powerpoint/2010/main" val="4334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8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7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 &amp; Recommendation (1/2)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" y="1179493"/>
            <a:ext cx="8991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ym typeface="Wingdings" pitchFamily="2" charset="2"/>
              </a:rPr>
              <a:t> With the </a:t>
            </a:r>
            <a:r>
              <a:rPr lang="en-GB" sz="2800" b="1" dirty="0" smtClean="0">
                <a:solidFill>
                  <a:srgbClr val="0070C0"/>
                </a:solidFill>
                <a:sym typeface="Wingdings" pitchFamily="2" charset="2"/>
              </a:rPr>
              <a:t>present octupole polarity</a:t>
            </a:r>
            <a:r>
              <a:rPr lang="en-GB" sz="2800" b="1" dirty="0" smtClean="0">
                <a:sym typeface="Wingdings" pitchFamily="2" charset="2"/>
              </a:rPr>
              <a:t>, the killers are the </a:t>
            </a:r>
            <a:r>
              <a:rPr lang="en-GB" sz="2800" b="1" dirty="0" smtClean="0">
                <a:solidFill>
                  <a:srgbClr val="0070C0"/>
                </a:solidFill>
                <a:sym typeface="Wingdings" pitchFamily="2" charset="2"/>
              </a:rPr>
              <a:t>long-range encounters in IR1 and IR5 </a:t>
            </a:r>
            <a:r>
              <a:rPr lang="en-US" sz="2800" b="1" dirty="0" smtClean="0">
                <a:solidFill>
                  <a:srgbClr val="0070C0"/>
                </a:solidFill>
                <a:sym typeface="Wingdings" pitchFamily="2" charset="2"/>
              </a:rPr>
              <a:t>for parallel separation less than 15-20 </a:t>
            </a:r>
            <a:r>
              <a:rPr lang="en-US" sz="2800" b="1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s</a:t>
            </a:r>
          </a:p>
          <a:p>
            <a:endParaRPr lang="en-US" sz="2800" b="1" dirty="0" smtClean="0">
              <a:latin typeface="Symbol" pitchFamily="18" charset="2"/>
              <a:sym typeface="Wingdings" pitchFamily="2" charset="2"/>
            </a:endParaRPr>
          </a:p>
          <a:p>
            <a:r>
              <a:rPr lang="en-US" sz="2800" b="1" dirty="0" smtClean="0">
                <a:latin typeface="Symbol" pitchFamily="18" charset="2"/>
                <a:sym typeface="Wingdings" pitchFamily="2" charset="2"/>
              </a:rPr>
              <a:t> </a:t>
            </a:r>
            <a:r>
              <a:rPr lang="en-US" sz="2800" b="1" dirty="0" smtClean="0">
                <a:sym typeface="Wingdings" pitchFamily="2" charset="2"/>
              </a:rPr>
              <a:t>Pending an EoF MD (see next slide), an immediate action is to rethink the Physics and Adjust beam process</a:t>
            </a:r>
          </a:p>
          <a:p>
            <a:r>
              <a:rPr lang="en-US" sz="2800" b="1" dirty="0" smtClean="0">
                <a:solidFill>
                  <a:srgbClr val="0070C0"/>
                </a:solidFill>
                <a:latin typeface="+mj-lt"/>
                <a:sym typeface="Wingdings" pitchFamily="2" charset="2"/>
              </a:rPr>
              <a:t>dealing sequentially with IP1 and IP5, i.e. not in parallel as presently, to always preserve a minimum tune spread for any bunches (at least 50% of the MO tune spread)</a:t>
            </a:r>
            <a:endParaRPr lang="en-US" sz="2800" b="1" dirty="0">
              <a:solidFill>
                <a:srgbClr val="0070C0"/>
              </a:solidFill>
              <a:latin typeface="+mj-lt"/>
              <a:sym typeface="Wingdings" pitchFamily="2" charset="2"/>
            </a:endParaRPr>
          </a:p>
          <a:p>
            <a:endParaRPr lang="en-US" sz="2800" b="1" dirty="0" smtClean="0">
              <a:latin typeface="Symbol" pitchFamily="18" charset="2"/>
              <a:sym typeface="Wingdings" pitchFamily="2" charset="2"/>
            </a:endParaRPr>
          </a:p>
          <a:p>
            <a:endParaRPr lang="en-US" sz="2000" b="1" dirty="0">
              <a:solidFill>
                <a:srgbClr val="0070C0"/>
              </a:solidFill>
              <a:latin typeface="Symbol" pitchFamily="18" charset="2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73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7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 &amp; Recommendation (2/2)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914400"/>
            <a:ext cx="8839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0070C0"/>
                </a:solidFill>
                <a:sym typeface="Wingdings" pitchFamily="2" charset="2"/>
              </a:rPr>
              <a:t>Organize asap an EoF MD to change the MO polarity</a:t>
            </a:r>
          </a:p>
          <a:p>
            <a:r>
              <a:rPr lang="en-US" sz="2000" i="1" dirty="0" smtClean="0">
                <a:sym typeface="Wingdings" pitchFamily="2" charset="2"/>
              </a:rPr>
              <a:t>1) Decrease the octupole when the beam are still colliding (and readjust the collision if necessary).</a:t>
            </a:r>
          </a:p>
          <a:p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2)</a:t>
            </a:r>
            <a:r>
              <a:rPr lang="en-US" sz="2000" i="1" dirty="0" smtClean="0">
                <a:sym typeface="Wingdings" pitchFamily="2" charset="2"/>
              </a:rPr>
              <a:t> </a:t>
            </a:r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Cross zero if this works with full head-on?.. This should work!!</a:t>
            </a:r>
          </a:p>
          <a:p>
            <a:r>
              <a:rPr lang="en-US" sz="2000" i="1" dirty="0" smtClean="0">
                <a:sym typeface="Wingdings" pitchFamily="2" charset="2"/>
              </a:rPr>
              <a:t>3) Change sign and increase to +450A</a:t>
            </a:r>
          </a:p>
          <a:p>
            <a:r>
              <a:rPr lang="en-US" sz="2000" i="1" dirty="0" smtClean="0">
                <a:sym typeface="Wingdings" pitchFamily="2" charset="2"/>
              </a:rPr>
              <a:t>4) If losses before +450 A, stop at this current and reduce a bit (LR+ MO adds up, and HO still big)</a:t>
            </a:r>
          </a:p>
          <a:p>
            <a:r>
              <a:rPr lang="en-US" sz="2000" b="1" i="1" dirty="0">
                <a:solidFill>
                  <a:srgbClr val="0070C0"/>
                </a:solidFill>
                <a:sym typeface="Wingdings" pitchFamily="2" charset="2"/>
              </a:rPr>
              <a:t>5</a:t>
            </a:r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) Fully re-separate in IR1 and IR5 </a:t>
            </a:r>
          </a:p>
          <a:p>
            <a:r>
              <a:rPr lang="en-US" sz="2000" i="1" dirty="0">
                <a:sym typeface="Wingdings" pitchFamily="2" charset="2"/>
              </a:rPr>
              <a:t>6</a:t>
            </a:r>
            <a:r>
              <a:rPr lang="en-US" sz="2000" i="1" dirty="0" smtClean="0">
                <a:sym typeface="Wingdings" pitchFamily="2" charset="2"/>
              </a:rPr>
              <a:t>) If losses in this process re-increase the MO current</a:t>
            </a:r>
          </a:p>
          <a:p>
            <a:r>
              <a:rPr lang="en-US" sz="2000" i="1" dirty="0">
                <a:sym typeface="Wingdings" pitchFamily="2" charset="2"/>
              </a:rPr>
              <a:t>7</a:t>
            </a:r>
            <a:r>
              <a:rPr lang="en-US" sz="2000" i="1" dirty="0" smtClean="0">
                <a:sym typeface="Wingdings" pitchFamily="2" charset="2"/>
              </a:rPr>
              <a:t>) At full parallel separation, decrease the octupole current till the beam starts to be unstable </a:t>
            </a:r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 I_flat_top (hopefully not than 220-230 A in view </a:t>
            </a:r>
            <a:r>
              <a:rPr lang="en-US" sz="2000" b="1" i="1" smtClean="0">
                <a:solidFill>
                  <a:srgbClr val="0070C0"/>
                </a:solidFill>
                <a:sym typeface="Wingdings" pitchFamily="2" charset="2"/>
              </a:rPr>
              <a:t>of the HL-LHC</a:t>
            </a:r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! )</a:t>
            </a:r>
            <a:endParaRPr lang="en-US" sz="2000" b="1" i="1" dirty="0">
              <a:solidFill>
                <a:srgbClr val="0070C0"/>
              </a:solidFill>
              <a:sym typeface="Wingdings" pitchFamily="2" charset="2"/>
            </a:endParaRPr>
          </a:p>
          <a:p>
            <a:pPr lvl="0"/>
            <a:r>
              <a:rPr lang="en-US" sz="2000" i="1" dirty="0">
                <a:solidFill>
                  <a:prstClr val="black"/>
                </a:solidFill>
                <a:sym typeface="Wingdings" pitchFamily="2" charset="2"/>
              </a:rPr>
              <a:t>8</a:t>
            </a:r>
            <a:r>
              <a:rPr lang="en-US" sz="2000" i="1" dirty="0" smtClean="0">
                <a:solidFill>
                  <a:prstClr val="black"/>
                </a:solidFill>
                <a:sym typeface="Wingdings" pitchFamily="2" charset="2"/>
              </a:rPr>
              <a:t>) Re-collapse IR1 and IR5 to 15 sigma or so at cst MO</a:t>
            </a:r>
          </a:p>
          <a:p>
            <a:pPr lvl="0"/>
            <a:r>
              <a:rPr lang="en-US" sz="2000" i="1" dirty="0">
                <a:solidFill>
                  <a:prstClr val="black"/>
                </a:solidFill>
                <a:sym typeface="Wingdings" pitchFamily="2" charset="2"/>
              </a:rPr>
              <a:t>9</a:t>
            </a:r>
            <a:r>
              <a:rPr lang="en-US" sz="2000" i="1" dirty="0" smtClean="0">
                <a:solidFill>
                  <a:prstClr val="black"/>
                </a:solidFill>
                <a:sym typeface="Wingdings" pitchFamily="2" charset="2"/>
              </a:rPr>
              <a:t>) </a:t>
            </a:r>
            <a:r>
              <a:rPr lang="en-US" sz="2000" i="1" dirty="0" smtClean="0">
                <a:sym typeface="Wingdings" pitchFamily="2" charset="2"/>
              </a:rPr>
              <a:t>Decrease </a:t>
            </a:r>
            <a:r>
              <a:rPr lang="en-US" sz="2000" i="1" dirty="0">
                <a:sym typeface="Wingdings" pitchFamily="2" charset="2"/>
              </a:rPr>
              <a:t>the octupole current till the beam starts to be unstable </a:t>
            </a:r>
            <a:endParaRPr lang="en-US" sz="2000" i="1" dirty="0" smtClean="0">
              <a:sym typeface="Wingdings" pitchFamily="2" charset="2"/>
            </a:endParaRPr>
          </a:p>
          <a:p>
            <a:r>
              <a:rPr lang="en-US" sz="2000" i="1" dirty="0" smtClean="0">
                <a:sym typeface="Wingdings" pitchFamily="2" charset="2"/>
              </a:rPr>
              <a:t> </a:t>
            </a:r>
            <a:r>
              <a:rPr lang="en-US" sz="2000" b="1" i="1" dirty="0" smtClean="0">
                <a:solidFill>
                  <a:srgbClr val="0070C0"/>
                </a:solidFill>
                <a:sym typeface="Wingdings" pitchFamily="2" charset="2"/>
              </a:rPr>
              <a:t>I_physics (a priori half of I_flat_top if theory is correct)</a:t>
            </a:r>
          </a:p>
          <a:p>
            <a:r>
              <a:rPr lang="en-US" sz="2000" i="1" dirty="0" smtClean="0">
                <a:solidFill>
                  <a:prstClr val="black"/>
                </a:solidFill>
                <a:sym typeface="Wingdings" pitchFamily="2" charset="2"/>
              </a:rPr>
              <a:t>10) Re-establish the collision  at cst MO to check that everything is fine (i.e. MO spread not too high since now adding up with long-range and head-on)</a:t>
            </a:r>
            <a:endParaRPr lang="en-US" sz="2000" b="1" i="1" dirty="0">
              <a:solidFill>
                <a:srgbClr val="0070C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4504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Observations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sym typeface="Wingdings" pitchFamily="2" charset="2"/>
              </a:rPr>
              <a:t>Far too much octupole strength needed </a:t>
            </a:r>
            <a:r>
              <a:rPr lang="en-US" sz="3000" b="1" u="sng" dirty="0" smtClean="0">
                <a:solidFill>
                  <a:srgbClr val="0070C0"/>
                </a:solidFill>
                <a:sym typeface="Wingdings" pitchFamily="2" charset="2"/>
              </a:rPr>
              <a:t>since the LHC start</a:t>
            </a:r>
          </a:p>
          <a:p>
            <a:pPr marL="0" indent="0">
              <a:buNone/>
            </a:pPr>
            <a:endParaRPr lang="en-US" sz="1900" u="sng" dirty="0" smtClean="0">
              <a:solidFill>
                <a:srgbClr val="0070C0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sym typeface="Wingdings" pitchFamily="2" charset="2"/>
              </a:rPr>
              <a:t> </a:t>
            </a:r>
            <a:r>
              <a:rPr lang="en-US" sz="2200" b="1" u="sng" dirty="0" smtClean="0">
                <a:sym typeface="Wingdings" pitchFamily="2" charset="2"/>
              </a:rPr>
              <a:t>450 A in operation compared to 100A expected with the present settings and clearly demonstrated in MD  but with only one beam </a:t>
            </a:r>
            <a:r>
              <a:rPr lang="en-US" sz="2200" i="1" dirty="0" smtClean="0">
                <a:sym typeface="Wingdings" pitchFamily="2" charset="2"/>
              </a:rPr>
              <a:t>(N. Mounet, E. Metral et al.)</a:t>
            </a:r>
          </a:p>
          <a:p>
            <a:pPr marL="0" indent="0">
              <a:buNone/>
            </a:pPr>
            <a:r>
              <a:rPr lang="en-US" sz="2200" dirty="0" smtClean="0">
                <a:sym typeface="Wingdings" pitchFamily="2" charset="2"/>
              </a:rPr>
              <a:t>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smtClean="0">
                <a:sym typeface="Wingdings" pitchFamily="2" charset="2"/>
              </a:rPr>
              <a:t>450 A presently would imply 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1.2 KA after LS1 (7TeV, nominal TCS settings)!</a:t>
            </a:r>
          </a:p>
          <a:p>
            <a:pPr marL="0" indent="0">
              <a:buNone/>
            </a:pPr>
            <a:r>
              <a:rPr lang="en-US" sz="2200" dirty="0" smtClean="0">
                <a:sym typeface="Wingdings" pitchFamily="2" charset="2"/>
              </a:rPr>
              <a:t>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smtClean="0">
                <a:sym typeface="Wingdings" pitchFamily="2" charset="2"/>
              </a:rPr>
              <a:t>450 A presently would imply 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1.8 </a:t>
            </a:r>
            <a:r>
              <a:rPr lang="en-US" sz="2200" b="1" dirty="0">
                <a:solidFill>
                  <a:srgbClr val="FF0000"/>
                </a:solidFill>
                <a:sym typeface="Wingdings" pitchFamily="2" charset="2"/>
              </a:rPr>
              <a:t>KA </a:t>
            </a: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for the HL-LHC beam brilliance!</a:t>
            </a:r>
          </a:p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  <a:sym typeface="Wingdings" pitchFamily="2" charset="2"/>
              </a:rPr>
              <a:t> ... to be compared to a nominal of 550A!</a:t>
            </a:r>
          </a:p>
          <a:p>
            <a:pPr marL="0" indent="0">
              <a:buNone/>
            </a:pPr>
            <a:endParaRPr lang="en-US" sz="2200" b="1" dirty="0">
              <a:solidFill>
                <a:prstClr val="black"/>
              </a:solidFill>
              <a:sym typeface="Wingdings" pitchFamily="2" charset="2"/>
            </a:endParaRPr>
          </a:p>
          <a:p>
            <a:pPr lvl="0"/>
            <a:r>
              <a:rPr lang="en-US" sz="3000" b="1" dirty="0" smtClean="0">
                <a:solidFill>
                  <a:srgbClr val="0070C0"/>
                </a:solidFill>
                <a:sym typeface="Wingdings" pitchFamily="2" charset="2"/>
              </a:rPr>
              <a:t>Beam dumps due to unexplained heavy losses</a:t>
            </a:r>
          </a:p>
          <a:p>
            <a:pPr marL="0" lvl="0" indent="0">
              <a:buNone/>
            </a:pPr>
            <a:endParaRPr lang="en-US" sz="1900" b="1" dirty="0" smtClean="0">
              <a:solidFill>
                <a:srgbClr val="0070C0"/>
              </a:solidFill>
              <a:sym typeface="Wingdings" pitchFamily="2" charset="2"/>
            </a:endParaRPr>
          </a:p>
          <a:p>
            <a:pPr marL="0" lvl="0" indent="0">
              <a:buNone/>
            </a:pPr>
            <a:r>
              <a:rPr lang="en-US" sz="2000" b="1" dirty="0" smtClean="0">
                <a:sym typeface="Wingdings" pitchFamily="2" charset="2"/>
              </a:rPr>
              <a:t> </a:t>
            </a:r>
            <a:r>
              <a:rPr lang="en-US" sz="2000" dirty="0" smtClean="0">
                <a:sym typeface="Wingdings" pitchFamily="2" charset="2"/>
              </a:rPr>
              <a:t>Several unexplained beam dumps when </a:t>
            </a:r>
            <a:r>
              <a:rPr lang="en-US" sz="2000" b="1" dirty="0" smtClean="0">
                <a:sym typeface="Wingdings" pitchFamily="2" charset="2"/>
              </a:rPr>
              <a:t>putting the two beams into collision </a:t>
            </a:r>
            <a:r>
              <a:rPr lang="en-US" sz="2000" dirty="0" smtClean="0">
                <a:sym typeface="Wingdings" pitchFamily="2" charset="2"/>
              </a:rPr>
              <a:t>(during physics or adjust BP).</a:t>
            </a:r>
          </a:p>
          <a:p>
            <a:pPr marL="0" lvl="0" indent="0">
              <a:buNone/>
            </a:pPr>
            <a:r>
              <a:rPr lang="en-US" sz="2000" dirty="0" smtClean="0">
                <a:sym typeface="Wingdings" pitchFamily="2" charset="2"/>
              </a:rPr>
              <a:t> Sudden beam dumps during coast triggered by </a:t>
            </a:r>
            <a:r>
              <a:rPr lang="en-US" sz="2000" b="1" u="sng" dirty="0" smtClean="0">
                <a:sym typeface="Wingdings" pitchFamily="2" charset="2"/>
              </a:rPr>
              <a:t>losses of so-called IP8 bunches</a:t>
            </a:r>
          </a:p>
          <a:p>
            <a:pPr marL="0" lvl="0" indent="0">
              <a:buNone/>
            </a:pPr>
            <a:r>
              <a:rPr lang="en-US" sz="2000" b="1" dirty="0" smtClean="0">
                <a:sym typeface="Wingdings" pitchFamily="2" charset="2"/>
              </a:rPr>
              <a:t>... no longer there ... new private bunches with much less LR in IR1 and IR5 ...</a:t>
            </a:r>
          </a:p>
          <a:p>
            <a:pPr marL="0" lvl="0" indent="0">
              <a:buNone/>
            </a:pPr>
            <a:r>
              <a:rPr lang="en-US" sz="2000" dirty="0" smtClean="0">
                <a:sym typeface="Wingdings" pitchFamily="2" charset="2"/>
              </a:rPr>
              <a:t> Some activities </a:t>
            </a:r>
            <a:r>
              <a:rPr lang="en-US" sz="2000" b="1" u="sng" dirty="0" smtClean="0">
                <a:sym typeface="Wingdings" pitchFamily="2" charset="2"/>
              </a:rPr>
              <a:t>on some bunches towards the end of the squeeze</a:t>
            </a:r>
          </a:p>
          <a:p>
            <a:pPr marL="0" lvl="0" indent="0">
              <a:buNone/>
            </a:pPr>
            <a:endParaRPr lang="en-US" sz="3000" dirty="0">
              <a:solidFill>
                <a:srgbClr val="0070C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22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2200" i="1" dirty="0" smtClean="0">
              <a:sym typeface="Wingdings" pitchFamily="2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607927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90600"/>
          </a:xfrm>
        </p:spPr>
        <p:txBody>
          <a:bodyPr/>
          <a:lstStyle/>
          <a:p>
            <a:r>
              <a:rPr lang="en-US" dirty="0" smtClean="0"/>
              <a:t>Facts &amp; Rules (1/5) </a:t>
            </a:r>
            <a:br>
              <a:rPr lang="en-US" dirty="0" smtClean="0"/>
            </a:br>
            <a:r>
              <a:rPr lang="en-US" sz="2400" dirty="0" smtClean="0"/>
              <a:t>(different sources of tune spread at 4 TeV, occurring at different time)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2400" y="1066800"/>
                <a:ext cx="8839200" cy="1514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70C0"/>
                    </a:solidFill>
                    <a:sym typeface="Wingdings" pitchFamily="2" charset="2"/>
                  </a:rPr>
                  <a:t> Octupoles</a:t>
                </a:r>
                <a:r>
                  <a:rPr lang="en-GB" sz="2800" dirty="0" smtClean="0">
                    <a:solidFill>
                      <a:srgbClr val="0070C0"/>
                    </a:solidFill>
                    <a:sym typeface="Wingdings" pitchFamily="2" charset="2"/>
                  </a:rPr>
                  <a:t> </a:t>
                </a:r>
                <a:r>
                  <a:rPr lang="en-GB" sz="2800" b="1" dirty="0" smtClean="0">
                    <a:solidFill>
                      <a:srgbClr val="0070C0"/>
                    </a:solidFill>
                    <a:sym typeface="Wingdings" pitchFamily="2" charset="2"/>
                  </a:rPr>
                  <a:t>at 450 A </a:t>
                </a:r>
                <a:r>
                  <a:rPr lang="en-GB" sz="2800" dirty="0" smtClean="0">
                    <a:sym typeface="Wingdings" pitchFamily="2" charset="2"/>
                  </a:rPr>
                  <a:t>with </a:t>
                </a:r>
                <a:r>
                  <a:rPr lang="en-GB" sz="2800" b="1" dirty="0" smtClean="0">
                    <a:solidFill>
                      <a:srgbClr val="FF0000"/>
                    </a:solidFill>
                    <a:sym typeface="Wingdings" pitchFamily="2" charset="2"/>
                  </a:rPr>
                  <a:t>present polarity </a:t>
                </a:r>
                <a:r>
                  <a:rPr lang="en-GB" sz="2800" dirty="0" smtClean="0">
                    <a:sym typeface="Wingdings" pitchFamily="2" charset="2"/>
                  </a:rPr>
                  <a:t>at 4 TeV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GB" sz="2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sz="24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𝒙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𝟏𝟎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𝟑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sz="24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∆</m:t>
                                    </m:r>
                                    <m:sSub>
                                      <m:sSubPr>
                                        <m:ctrlP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𝑸</m:t>
                                        </m:r>
                                      </m:e>
                                      <m:sub>
                                        <m: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𝒚</m:t>
                                        </m:r>
                                      </m:sub>
                                    </m:sSub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𝟏𝟎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𝟑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@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𝜸𝜺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𝒎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𝟓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𝟑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𝟑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𝟔</m:t>
                                </m:r>
                              </m:e>
                              <m:e>
                                <m:r>
                                  <a:rPr lang="en-US" sz="2400" b="1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𝟓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.</m:t>
                                </m:r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sz="2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4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66800"/>
                <a:ext cx="8839200" cy="1514774"/>
              </a:xfrm>
              <a:prstGeom prst="rect">
                <a:avLst/>
              </a:prstGeom>
              <a:blipFill rotWithShape="1">
                <a:blip r:embed="rId3"/>
                <a:stretch>
                  <a:fillRect l="-1379" t="-4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4572000" y="3276600"/>
            <a:ext cx="79287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64872" y="3276600"/>
            <a:ext cx="0" cy="533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88472" y="3200400"/>
            <a:ext cx="763351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Jx=1, Jy=0</a:t>
            </a:r>
            <a:endParaRPr lang="en-GB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17110" y="4691390"/>
            <a:ext cx="731290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Jx=0,Jy=1</a:t>
            </a:r>
            <a:endParaRPr lang="en-GB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41072" y="3429000"/>
            <a:ext cx="577402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3.6 10</a:t>
            </a:r>
            <a:r>
              <a:rPr lang="en-US" sz="1000" baseline="30000" dirty="0" smtClean="0"/>
              <a:t>-3</a:t>
            </a:r>
            <a:endParaRPr lang="en-GB" sz="10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4602872" y="2971800"/>
            <a:ext cx="577402" cy="24622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5.0 10</a:t>
            </a:r>
            <a:r>
              <a:rPr lang="en-US" sz="1000" baseline="30000" dirty="0" smtClean="0"/>
              <a:t>-3</a:t>
            </a:r>
            <a:endParaRPr lang="en-GB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274109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990600"/>
          </a:xfrm>
        </p:spPr>
        <p:txBody>
          <a:bodyPr/>
          <a:lstStyle/>
          <a:p>
            <a:r>
              <a:rPr lang="en-US" dirty="0" smtClean="0"/>
              <a:t>Facts &amp; Rules (2/5) </a:t>
            </a:r>
            <a:br>
              <a:rPr lang="en-US" dirty="0" smtClean="0"/>
            </a:b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0" y="914400"/>
                <a:ext cx="9144000" cy="1514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70C0"/>
                    </a:solidFill>
                    <a:sym typeface="Wingdings" pitchFamily="2" charset="2"/>
                  </a:rPr>
                  <a:t> Long-range with full separation </a:t>
                </a:r>
                <a:r>
                  <a:rPr lang="en-GB" sz="2800" dirty="0" smtClean="0">
                    <a:sym typeface="Wingdings" pitchFamily="2" charset="2"/>
                  </a:rPr>
                  <a:t>(70</a:t>
                </a:r>
                <a:r>
                  <a:rPr lang="en-GB" sz="2800" dirty="0" smtClean="0">
                    <a:latin typeface="Symbol" pitchFamily="18" charset="2"/>
                    <a:sym typeface="Wingdings" pitchFamily="2" charset="2"/>
                  </a:rPr>
                  <a:t>s</a:t>
                </a:r>
                <a:r>
                  <a:rPr lang="en-GB" sz="2800" dirty="0" smtClean="0">
                    <a:sym typeface="Wingdings" pitchFamily="2" charset="2"/>
                  </a:rPr>
                  <a:t> in IR1&amp;IR5)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GB" sz="2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𝟏𝟎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𝟑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𝟏𝟎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𝟑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@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𝜸𝜺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𝒎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𝑬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𝟏𝟏</m:t>
                        </m:r>
                      </m:sub>
                    </m:sSub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begChr m:val="["/>
                        <m:endChr m:val="]"/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</m:e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</m:e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2400" b="1" dirty="0" smtClean="0"/>
                  <a:t>+  </a:t>
                </a:r>
                <a:r>
                  <a:rPr lang="en-GB" sz="2000" dirty="0" smtClean="0"/>
                  <a:t>higher order</a:t>
                </a:r>
                <a:endParaRPr lang="en-GB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14400"/>
                <a:ext cx="9144000" cy="1514774"/>
              </a:xfrm>
              <a:prstGeom prst="rect">
                <a:avLst/>
              </a:prstGeom>
              <a:blipFill rotWithShape="1">
                <a:blip r:embed="rId2"/>
                <a:stretch>
                  <a:fillRect l="-1333" t="-4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60792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10200" y="4343400"/>
            <a:ext cx="731290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Jx=1,Jy=0</a:t>
            </a:r>
            <a:endParaRPr lang="en-GB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06355" y="3124200"/>
            <a:ext cx="731290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Jx=0,Jy=1</a:t>
            </a:r>
            <a:endParaRPr lang="en-GB" sz="1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25077" y="6031468"/>
            <a:ext cx="72569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negligible (~50% of MO) but also and mainly with the wings inverted !</a:t>
            </a:r>
          </a:p>
        </p:txBody>
      </p:sp>
    </p:spTree>
    <p:extLst>
      <p:ext uri="{BB962C8B-B14F-4D97-AF65-F5344CB8AC3E}">
        <p14:creationId xmlns:p14="http://schemas.microsoft.com/office/powerpoint/2010/main" val="7553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5607928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762000"/>
          </a:xfrm>
        </p:spPr>
        <p:txBody>
          <a:bodyPr/>
          <a:lstStyle/>
          <a:p>
            <a:r>
              <a:rPr lang="en-US" dirty="0" smtClean="0"/>
              <a:t>Facts &amp; Rules (3/5)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0" y="762000"/>
                <a:ext cx="9144000" cy="1514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b="1" dirty="0" smtClean="0">
                    <a:solidFill>
                      <a:srgbClr val="0070C0"/>
                    </a:solidFill>
                    <a:sym typeface="Wingdings" pitchFamily="2" charset="2"/>
                  </a:rPr>
                  <a:t> LR doubled with ~15-20 </a:t>
                </a:r>
                <a:r>
                  <a:rPr lang="en-GB" sz="2800" b="1" dirty="0" smtClean="0">
                    <a:solidFill>
                      <a:srgbClr val="0070C0"/>
                    </a:solidFill>
                    <a:latin typeface="Symbol" pitchFamily="18" charset="2"/>
                    <a:sym typeface="Wingdings" pitchFamily="2" charset="2"/>
                  </a:rPr>
                  <a:t>s</a:t>
                </a:r>
                <a:r>
                  <a:rPr lang="en-GB" sz="2800" b="1" dirty="0" smtClean="0">
                    <a:solidFill>
                      <a:srgbClr val="0070C0"/>
                    </a:solidFill>
                    <a:sym typeface="Wingdings" pitchFamily="2" charset="2"/>
                  </a:rPr>
                  <a:t> sep. in IR1&amp;IR5</a:t>
                </a:r>
                <a:endParaRPr lang="en-GB" sz="2000" dirty="0" smtClean="0">
                  <a:latin typeface="Symbol" pitchFamily="18" charset="2"/>
                  <a:sym typeface="Wingdings" pitchFamily="2" charset="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sz="2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GB" sz="2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𝟏𝟎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𝟑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sSub>
                                    <m:sSubPr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𝟏𝟎</m:t>
                                          </m:r>
                                        </m:e>
                                        <m:sup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𝟑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@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𝜸𝜺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𝒎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𝟓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𝑬</m:t>
                        </m:r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𝟏𝟏</m:t>
                        </m:r>
                      </m:sub>
                    </m:sSub>
                    <m:r>
                      <a:rPr lang="en-GB" sz="2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begChr m:val="["/>
                        <m:endChr m:val="]"/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GB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𝟓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.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GB" sz="2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GB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GB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𝑱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sz="2000" dirty="0" smtClean="0"/>
                  <a:t>+  higher order</a:t>
                </a:r>
                <a:endParaRPr lang="en-GB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2000"/>
                <a:ext cx="9144000" cy="1514774"/>
              </a:xfrm>
              <a:prstGeom prst="rect">
                <a:avLst/>
              </a:prstGeom>
              <a:blipFill rotWithShape="1">
                <a:blip r:embed="rId3"/>
                <a:stretch>
                  <a:fillRect l="-1333" t="-4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070" y="6172200"/>
            <a:ext cx="885018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Reach the size of the MO tune spread</a:t>
            </a:r>
            <a:r>
              <a:rPr lang="en-US" dirty="0" smtClean="0"/>
              <a:t>, still with the wings inverted,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... mainly due to an enhancement of the LR tune spread in IR1 and IR5 at lower parallel sep.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3048000"/>
            <a:ext cx="731290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Jx=0,Jy=1</a:t>
            </a:r>
            <a:endParaRPr lang="en-GB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4843790"/>
            <a:ext cx="731290" cy="2616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Jx=1,Jy=0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38266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13" y="2743200"/>
            <a:ext cx="356868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12" y="2737800"/>
            <a:ext cx="356868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762000"/>
          </a:xfrm>
        </p:spPr>
        <p:txBody>
          <a:bodyPr/>
          <a:lstStyle/>
          <a:p>
            <a:r>
              <a:rPr lang="en-US" dirty="0" smtClean="0"/>
              <a:t>Facts &amp; Basic Rules (4/5)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7620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0070C0"/>
                </a:solidFill>
                <a:sym typeface="Wingdings" pitchFamily="2" charset="2"/>
              </a:rPr>
              <a:t>Rule 1:</a:t>
            </a:r>
          </a:p>
          <a:p>
            <a:r>
              <a:rPr lang="en-US" sz="2000" i="1" dirty="0" smtClean="0">
                <a:sym typeface="Wingdings" pitchFamily="2" charset="2"/>
              </a:rPr>
              <a:t>The LR compensate the octupole tune spread both in terms of direct and cross-anharmonicity, </a:t>
            </a:r>
            <a:r>
              <a:rPr lang="en-US" sz="2000" b="1" i="1" dirty="0" smtClean="0">
                <a:sym typeface="Wingdings" pitchFamily="2" charset="2"/>
              </a:rPr>
              <a:t>more and more during the squeeze </a:t>
            </a:r>
            <a:r>
              <a:rPr lang="en-US" sz="2000" i="1" dirty="0" smtClean="0">
                <a:sym typeface="Wingdings" pitchFamily="2" charset="2"/>
              </a:rPr>
              <a:t>and </a:t>
            </a:r>
            <a:r>
              <a:rPr lang="en-US" sz="2000" b="1" i="1" dirty="0" smtClean="0">
                <a:sym typeface="Wingdings" pitchFamily="2" charset="2"/>
              </a:rPr>
              <a:t>even more when bringing the beam into collision</a:t>
            </a:r>
            <a:r>
              <a:rPr lang="en-US" sz="2000" i="1" dirty="0" smtClean="0">
                <a:sym typeface="Wingdings" pitchFamily="2" charset="2"/>
              </a:rPr>
              <a:t> </a:t>
            </a:r>
            <a:endParaRPr lang="en-US" sz="2000" dirty="0" smtClean="0">
              <a:sym typeface="Wingdings" pitchFamily="2" charset="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737800"/>
            <a:ext cx="356868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4030" y="2296180"/>
            <a:ext cx="182114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/>
              <a:t>End of ramp </a:t>
            </a:r>
          </a:p>
          <a:p>
            <a:pPr algn="ctr"/>
            <a:r>
              <a:rPr lang="en-GB" sz="1400" b="1" dirty="0"/>
              <a:t>(only MO plays a role)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7641" y="2286000"/>
            <a:ext cx="172495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/>
              <a:t>End of </a:t>
            </a:r>
            <a:r>
              <a:rPr lang="en-GB" sz="1400" b="1" dirty="0" smtClean="0"/>
              <a:t>squeeze </a:t>
            </a:r>
            <a:endParaRPr lang="en-GB" sz="1400" b="1" dirty="0"/>
          </a:p>
          <a:p>
            <a:pPr algn="ctr"/>
            <a:r>
              <a:rPr lang="en-GB" sz="1400" b="1" dirty="0" smtClean="0"/>
              <a:t>(MO+LR </a:t>
            </a:r>
            <a:r>
              <a:rPr lang="en-GB" sz="1400" b="1" dirty="0"/>
              <a:t>plays a role)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6831" y="2286000"/>
            <a:ext cx="212250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During bump collapsing in</a:t>
            </a:r>
          </a:p>
          <a:p>
            <a:pPr algn="ctr"/>
            <a:r>
              <a:rPr lang="en-US" sz="1400" b="1" dirty="0" smtClean="0"/>
              <a:t>IR1 and IR5 (at 15-20</a:t>
            </a:r>
            <a:r>
              <a:rPr lang="en-US" sz="1400" b="1" dirty="0" smtClean="0">
                <a:latin typeface="Symbol" pitchFamily="18" charset="2"/>
              </a:rPr>
              <a:t>s</a:t>
            </a:r>
            <a:r>
              <a:rPr lang="en-US" sz="1400" b="1" dirty="0" smtClean="0"/>
              <a:t>)</a:t>
            </a:r>
            <a:endParaRPr lang="en-GB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105400"/>
            <a:ext cx="245548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Typical tune spread </a:t>
            </a:r>
            <a:r>
              <a:rPr lang="en-US" sz="1400" b="1" dirty="0" smtClean="0">
                <a:latin typeface="Symbol" pitchFamily="18" charset="2"/>
              </a:rPr>
              <a:t>D</a:t>
            </a:r>
            <a:r>
              <a:rPr lang="en-US" sz="1400" b="1" dirty="0" smtClean="0"/>
              <a:t>Q=5×10</a:t>
            </a:r>
            <a:r>
              <a:rPr lang="en-US" sz="1400" b="1" baseline="30000" dirty="0" smtClean="0"/>
              <a:t>-3</a:t>
            </a:r>
          </a:p>
          <a:p>
            <a:pPr algn="ctr"/>
            <a:r>
              <a:rPr lang="en-US" sz="1400" b="1" dirty="0" smtClean="0">
                <a:sym typeface="Wingdings" pitchFamily="2" charset="2"/>
              </a:rPr>
              <a:t> 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dominated by 450 A in MO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5105400"/>
            <a:ext cx="2941959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Typical tune spread </a:t>
            </a:r>
            <a:r>
              <a:rPr lang="en-US" sz="1400" b="1" dirty="0" smtClean="0">
                <a:latin typeface="Symbol" pitchFamily="18" charset="2"/>
              </a:rPr>
              <a:t>D</a:t>
            </a:r>
            <a:r>
              <a:rPr lang="en-US" sz="1400" b="1" dirty="0" smtClean="0"/>
              <a:t>Q =2.5×10</a:t>
            </a:r>
            <a:r>
              <a:rPr lang="en-US" sz="1400" b="1" baseline="30000" dirty="0" smtClean="0"/>
              <a:t>-3</a:t>
            </a:r>
          </a:p>
          <a:p>
            <a:pPr algn="ctr"/>
            <a:r>
              <a:rPr lang="en-US" sz="1400" b="1" dirty="0" smtClean="0"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equivalent to 220 A for MO w/o LR</a:t>
            </a:r>
          </a:p>
          <a:p>
            <a:pPr algn="ctr"/>
            <a:r>
              <a:rPr lang="en-US" sz="1200" dirty="0" smtClean="0">
                <a:sym typeface="Wingdings" pitchFamily="2" charset="2"/>
              </a:rPr>
              <a:t>(.. but not exactly the same nature</a:t>
            </a:r>
            <a:r>
              <a:rPr lang="en-US" sz="1400" b="1" dirty="0" smtClean="0">
                <a:sym typeface="Wingdings" pitchFamily="2" charset="2"/>
              </a:rPr>
              <a:t>)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02043" y="5105400"/>
            <a:ext cx="2941960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/>
              <a:t>Typical tune spread </a:t>
            </a:r>
            <a:r>
              <a:rPr lang="en-US" sz="1400" b="1" dirty="0" smtClean="0">
                <a:latin typeface="Symbol" pitchFamily="18" charset="2"/>
              </a:rPr>
              <a:t>D</a:t>
            </a:r>
            <a:r>
              <a:rPr lang="en-US" sz="1400" b="1" dirty="0" smtClean="0"/>
              <a:t>Q =1.5×10</a:t>
            </a:r>
            <a:r>
              <a:rPr lang="en-US" sz="1400" b="1" baseline="30000" dirty="0" smtClean="0"/>
              <a:t>-3</a:t>
            </a:r>
          </a:p>
          <a:p>
            <a:pPr algn="ctr"/>
            <a:r>
              <a:rPr lang="en-US" sz="1400" b="1" dirty="0" smtClean="0"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FF0000"/>
                </a:solidFill>
                <a:sym typeface="Wingdings" pitchFamily="2" charset="2"/>
              </a:rPr>
              <a:t>equivalent to 130 A for MO w/o LR</a:t>
            </a:r>
          </a:p>
          <a:p>
            <a:pPr algn="ctr"/>
            <a:r>
              <a:rPr lang="en-US" sz="1200" dirty="0" smtClean="0">
                <a:sym typeface="Wingdings" pitchFamily="2" charset="2"/>
              </a:rPr>
              <a:t>(.. but not at all the same nature</a:t>
            </a:r>
            <a:r>
              <a:rPr lang="en-US" sz="1400" b="1" dirty="0" smtClean="0">
                <a:sym typeface="Wingdings" pitchFamily="2" charset="2"/>
              </a:rPr>
              <a:t>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599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762000"/>
          </a:xfrm>
        </p:spPr>
        <p:txBody>
          <a:bodyPr/>
          <a:lstStyle/>
          <a:p>
            <a:r>
              <a:rPr lang="en-US" dirty="0" smtClean="0"/>
              <a:t>Facts &amp; Rules (5/5) 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" y="762000"/>
            <a:ext cx="88392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0070C0"/>
                </a:solidFill>
                <a:sym typeface="Wingdings" pitchFamily="2" charset="2"/>
              </a:rPr>
              <a:t>Rule 2:</a:t>
            </a:r>
          </a:p>
          <a:p>
            <a:r>
              <a:rPr lang="en-US" sz="2000" i="1" dirty="0" smtClean="0">
                <a:sym typeface="Wingdings" pitchFamily="2" charset="2"/>
              </a:rPr>
              <a:t>Octupoles (with present polarity) and h.-o. tune spread are opposite along the diagonal even if of course the h.-o. tune spread completely dominates at 0 parallel separation</a:t>
            </a:r>
          </a:p>
          <a:p>
            <a:endParaRPr lang="en-US" sz="2000" i="1" dirty="0">
              <a:sym typeface="Wingdings" pitchFamily="2" charset="2"/>
            </a:endParaRPr>
          </a:p>
          <a:p>
            <a:endParaRPr lang="en-US" sz="2000" i="1" dirty="0" smtClean="0">
              <a:sym typeface="Wingdings" pitchFamily="2" charset="2"/>
            </a:endParaRPr>
          </a:p>
          <a:p>
            <a:pPr lvl="1"/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 Zero tune spread both on the diagonal and anti-diagonal are expected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1) in general 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during adjust mode </a:t>
            </a:r>
            <a:r>
              <a:rPr lang="en-US" sz="2800" dirty="0" smtClean="0">
                <a:sym typeface="Wingdings" pitchFamily="2" charset="2"/>
              </a:rPr>
              <a:t>for most of the bunches (with close to full number of LRs)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2)  when 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leveling some private IP8 bunches </a:t>
            </a:r>
            <a:r>
              <a:rPr lang="en-US" sz="2800" dirty="0" smtClean="0">
                <a:sym typeface="Wingdings" pitchFamily="2" charset="2"/>
              </a:rPr>
              <a:t>(in some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previous filling scheme)</a:t>
            </a:r>
          </a:p>
        </p:txBody>
      </p:sp>
    </p:spTree>
    <p:extLst>
      <p:ext uri="{BB962C8B-B14F-4D97-AF65-F5344CB8AC3E}">
        <p14:creationId xmlns:p14="http://schemas.microsoft.com/office/powerpoint/2010/main" val="347531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7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Putting the beam into collision</a:t>
            </a:r>
            <a:br>
              <a:rPr lang="en-US" sz="3600" dirty="0" smtClean="0"/>
            </a:br>
            <a:r>
              <a:rPr lang="en-US" sz="1800" dirty="0" smtClean="0"/>
              <a:t>(case of bunches colliding only in IR1/5 </a:t>
            </a:r>
            <a:r>
              <a:rPr lang="en-US" sz="1800" b="1" dirty="0" smtClean="0">
                <a:solidFill>
                  <a:srgbClr val="0070C0"/>
                </a:solidFill>
              </a:rPr>
              <a:t>with full number of LR</a:t>
            </a:r>
            <a:r>
              <a:rPr lang="en-US" sz="1800" dirty="0" smtClean="0"/>
              <a:t>, including 10 beyond D1)</a:t>
            </a:r>
            <a:endParaRPr lang="en-GB" sz="1800" dirty="0"/>
          </a:p>
        </p:txBody>
      </p:sp>
      <p:pic>
        <p:nvPicPr>
          <p:cNvPr id="7" name="footcollapse_n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05400"/>
            <a:ext cx="4655634" cy="3600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footcollapse_minus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834" y="1505400"/>
            <a:ext cx="4655166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2074" y="4953000"/>
            <a:ext cx="148072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W/o octupole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44074" y="4953000"/>
            <a:ext cx="152477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With octupole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562600"/>
            <a:ext cx="8532464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No longer tune spread around the anti-diagonal around 15-20</a:t>
            </a:r>
            <a:r>
              <a:rPr lang="en-US" b="1" dirty="0" smtClean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during the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Physics BP</a:t>
            </a:r>
          </a:p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No longer tune spread at all around 1.8</a:t>
            </a:r>
            <a:r>
              <a:rPr lang="en-US" b="1" dirty="0">
                <a:solidFill>
                  <a:srgbClr val="0070C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lang="en-US" dirty="0" smtClean="0">
                <a:sym typeface="Wingdings" pitchFamily="2" charset="2"/>
              </a:rPr>
              <a:t> during the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ADJUST BP.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otcollapse_minus_pa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8834" y="1524000"/>
            <a:ext cx="4655166" cy="3600000"/>
          </a:xfrm>
          <a:prstGeom prst="rect">
            <a:avLst/>
          </a:prstGeom>
        </p:spPr>
      </p:pic>
      <p:pic>
        <p:nvPicPr>
          <p:cNvPr id="7" name="footcollapse_no_pa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47800"/>
            <a:ext cx="4655166" cy="36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7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Pac-man effect at 20</a:t>
            </a:r>
            <a:r>
              <a:rPr lang="en-US" sz="3600" dirty="0" smtClean="0">
                <a:latin typeface="Symbol" pitchFamily="18" charset="2"/>
              </a:rPr>
              <a:t>s</a:t>
            </a:r>
            <a:r>
              <a:rPr lang="en-US" sz="3600" dirty="0" smtClean="0"/>
              <a:t> sep. in IR1 and IR5</a:t>
            </a:r>
            <a:br>
              <a:rPr lang="en-US" sz="3600" dirty="0" smtClean="0"/>
            </a:b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 smtClean="0">
                <a:sym typeface="Wingdings" pitchFamily="2" charset="2"/>
              </a:rPr>
              <a:t>footprints vs. bunches from the first 6 IP8 private bunches to the end of the 3rd train)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July 6th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S. Fartoukh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72074" y="4953000"/>
            <a:ext cx="148072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W/o octupole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444074" y="4953000"/>
            <a:ext cx="152477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With octupole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5562600"/>
            <a:ext cx="812658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B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unches will less LRs in IR1 and IR5 should escape at low parallel sep. in IR1&amp;IR5</a:t>
            </a:r>
            <a:endParaRPr lang="en-US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065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1264</Words>
  <Application>Microsoft Office PowerPoint</Application>
  <PresentationFormat>On-screen Show (4:3)</PresentationFormat>
  <Paragraphs>144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... The sign of the LHC octupoles S. Fartoukh for the LHC team </vt:lpstr>
      <vt:lpstr>Observations</vt:lpstr>
      <vt:lpstr>Facts &amp; Rules (1/5)  (different sources of tune spread at 4 TeV, occurring at different time)</vt:lpstr>
      <vt:lpstr>Facts &amp; Rules (2/5)  </vt:lpstr>
      <vt:lpstr>Facts &amp; Rules (3/5) </vt:lpstr>
      <vt:lpstr>Facts &amp; Basic Rules (4/5) </vt:lpstr>
      <vt:lpstr>Facts &amp; Rules (5/5) </vt:lpstr>
      <vt:lpstr>Putting the beam into collision (case of bunches colliding only in IR1/5 with full number of LR, including 10 beyond D1)</vt:lpstr>
      <vt:lpstr>Pac-man effect at 20s sep. in IR1 and IR5 (footprints vs. bunches from the first 6 IP8 private bunches to the end of the 3rd train)</vt:lpstr>
      <vt:lpstr>Leveling the private bunches in IP8 (octupole ON)</vt:lpstr>
      <vt:lpstr>Conclusion &amp; Recommendation (1/2)</vt:lpstr>
      <vt:lpstr>Conclusion &amp; Recommendation (2/2)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possible roadmap for HL</dc:title>
  <dc:creator>Stephane Fartoukh</dc:creator>
  <cp:lastModifiedBy>Stephane Fartoukh</cp:lastModifiedBy>
  <cp:revision>196</cp:revision>
  <dcterms:created xsi:type="dcterms:W3CDTF">2006-08-16T00:00:00Z</dcterms:created>
  <dcterms:modified xsi:type="dcterms:W3CDTF">2012-07-06T11:58:12Z</dcterms:modified>
</cp:coreProperties>
</file>