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8" d="100"/>
          <a:sy n="88" d="100"/>
        </p:scale>
        <p:origin x="-137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9E1B52-0434-4494-8332-789662250644}" type="datetimeFigureOut">
              <a:rPr lang="en-GB" smtClean="0"/>
              <a:t>22/05/2013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276940-0108-4715-8F76-019A594123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31074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276940-0108-4715-8F76-019A59412334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45303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95CE9-D0EE-497E-B4F4-C93D8C7F2043}" type="datetimeFigureOut">
              <a:rPr lang="en-GB" smtClean="0"/>
              <a:t>22/05/2013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4731C-5C61-408C-B873-39891793C7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6374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95CE9-D0EE-497E-B4F4-C93D8C7F2043}" type="datetimeFigureOut">
              <a:rPr lang="en-GB" smtClean="0"/>
              <a:t>22/05/2013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4731C-5C61-408C-B873-39891793C7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5514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95CE9-D0EE-497E-B4F4-C93D8C7F2043}" type="datetimeFigureOut">
              <a:rPr lang="en-GB" smtClean="0"/>
              <a:t>22/05/2013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4731C-5C61-408C-B873-39891793C7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0453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95CE9-D0EE-497E-B4F4-C93D8C7F2043}" type="datetimeFigureOut">
              <a:rPr lang="en-GB" smtClean="0"/>
              <a:t>22/05/2013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4731C-5C61-408C-B873-39891793C7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2749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95CE9-D0EE-497E-B4F4-C93D8C7F2043}" type="datetimeFigureOut">
              <a:rPr lang="en-GB" smtClean="0"/>
              <a:t>22/05/2013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4731C-5C61-408C-B873-39891793C7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6608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95CE9-D0EE-497E-B4F4-C93D8C7F2043}" type="datetimeFigureOut">
              <a:rPr lang="en-GB" smtClean="0"/>
              <a:t>22/05/2013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4731C-5C61-408C-B873-39891793C7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7172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95CE9-D0EE-497E-B4F4-C93D8C7F2043}" type="datetimeFigureOut">
              <a:rPr lang="en-GB" smtClean="0"/>
              <a:t>22/05/2013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4731C-5C61-408C-B873-39891793C7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6961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95CE9-D0EE-497E-B4F4-C93D8C7F2043}" type="datetimeFigureOut">
              <a:rPr lang="en-GB" smtClean="0"/>
              <a:t>22/05/2013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4731C-5C61-408C-B873-39891793C7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6981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95CE9-D0EE-497E-B4F4-C93D8C7F2043}" type="datetimeFigureOut">
              <a:rPr lang="en-GB" smtClean="0"/>
              <a:t>22/05/2013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4731C-5C61-408C-B873-39891793C7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6771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95CE9-D0EE-497E-B4F4-C93D8C7F2043}" type="datetimeFigureOut">
              <a:rPr lang="en-GB" smtClean="0"/>
              <a:t>22/05/2013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4731C-5C61-408C-B873-39891793C7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1912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95CE9-D0EE-497E-B4F4-C93D8C7F2043}" type="datetimeFigureOut">
              <a:rPr lang="en-GB" smtClean="0"/>
              <a:t>22/05/2013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4731C-5C61-408C-B873-39891793C7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2158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B95CE9-D0EE-497E-B4F4-C93D8C7F2043}" type="datetimeFigureOut">
              <a:rPr lang="en-GB" smtClean="0"/>
              <a:t>22/05/2013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54731C-5C61-408C-B873-39891793C7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4193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792088"/>
          </a:xfrm>
        </p:spPr>
        <p:txBody>
          <a:bodyPr/>
          <a:lstStyle/>
          <a:p>
            <a:r>
              <a:rPr lang="en-US" dirty="0" smtClean="0"/>
              <a:t>Section mandate: comparison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04664"/>
            <a:ext cx="4040188" cy="639762"/>
          </a:xfrm>
        </p:spPr>
        <p:txBody>
          <a:bodyPr/>
          <a:lstStyle/>
          <a:p>
            <a:r>
              <a:rPr lang="en-US" dirty="0" smtClean="0"/>
              <a:t>Current mandate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7504" y="1044000"/>
            <a:ext cx="4536504" cy="5400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500" dirty="0" smtClean="0">
                <a:solidFill>
                  <a:srgbClr val="FF0000"/>
                </a:solidFill>
              </a:rPr>
              <a:t>The </a:t>
            </a:r>
            <a:r>
              <a:rPr lang="en-US" sz="1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LHC Commissioning and Upgrade </a:t>
            </a:r>
            <a:r>
              <a:rPr lang="en-US" sz="1500" dirty="0" smtClean="0">
                <a:solidFill>
                  <a:srgbClr val="FF0000"/>
                </a:solidFill>
              </a:rPr>
              <a:t>section:</a:t>
            </a:r>
            <a:endParaRPr lang="en-US" sz="1500" dirty="0" smtClean="0"/>
          </a:p>
          <a:p>
            <a:pPr marL="87313" indent="-87313" algn="just"/>
            <a:r>
              <a:rPr lang="en-US" sz="1400" dirty="0" smtClean="0"/>
              <a:t>Is responsible for the optics design and development for the nominal LHC machine.</a:t>
            </a:r>
          </a:p>
          <a:p>
            <a:pPr marL="87313" indent="-87313" algn="just"/>
            <a:r>
              <a:rPr lang="en-US" sz="1400" dirty="0" smtClean="0"/>
              <a:t>Studies the mechanical aperture and magnet field imperfections of the machine as installed and impact on beam dynamics.         </a:t>
            </a:r>
          </a:p>
          <a:p>
            <a:pPr marL="87313" indent="-87313" algn="just"/>
            <a:r>
              <a:rPr lang="en-US" sz="1400" dirty="0" smtClean="0"/>
              <a:t>Contributes to the study of commissioning and machine operation scenarios, measurement procedures, including specifications of LHC beam parameters.</a:t>
            </a:r>
          </a:p>
          <a:p>
            <a:pPr marL="87313" indent="-87313" algn="just"/>
            <a:r>
              <a:rPr lang="en-US" sz="1400" dirty="0" smtClean="0"/>
              <a:t>Provides support for the operation of the LHC during its initial commissioning phase. Participates in machine studies aimed at improving the machine performance. </a:t>
            </a:r>
          </a:p>
          <a:p>
            <a:pPr marL="87313" indent="-87313" algn="just"/>
            <a:r>
              <a:rPr lang="en-US" sz="1400" dirty="0" smtClean="0"/>
              <a:t>Hosts the Project coordination for the LHC collimation system.      </a:t>
            </a:r>
          </a:p>
          <a:p>
            <a:pPr marL="87313" indent="-87313" algn="just"/>
            <a:r>
              <a:rPr lang="en-US" sz="1400" dirty="0" smtClean="0"/>
              <a:t>Contributes to R&amp;D efforts related to the Phase II LHC collimation system.</a:t>
            </a:r>
          </a:p>
          <a:p>
            <a:pPr marL="87313" indent="-87313" algn="just"/>
            <a:r>
              <a:rPr lang="en-US" sz="1400" dirty="0" smtClean="0"/>
              <a:t>Contributes to the study of LHC beam limitations and ways to overcome them to reach and exceed LHC nominal performance (LHC upgrade studies and </a:t>
            </a:r>
            <a:r>
              <a:rPr lang="en-US" sz="1400" dirty="0" err="1" smtClean="0"/>
              <a:t>LHeC</a:t>
            </a:r>
            <a:r>
              <a:rPr lang="en-US" sz="1400" dirty="0" smtClean="0"/>
              <a:t>).</a:t>
            </a:r>
          </a:p>
          <a:p>
            <a:pPr marL="87313" indent="-87313" algn="just"/>
            <a:r>
              <a:rPr lang="en-US" sz="1400" dirty="0" smtClean="0"/>
              <a:t>Is responsible for the development and maintenance of software tools for accelerator design and operation.  </a:t>
            </a:r>
          </a:p>
          <a:p>
            <a:pPr marL="87313" indent="-87313" algn="just"/>
            <a:r>
              <a:rPr lang="en-US" sz="1400" dirty="0" smtClean="0"/>
              <a:t>Contributes to and co-ordinates the EUCARD-related R&amp;D activities (LHC upgrade studies).</a:t>
            </a:r>
            <a:endParaRPr lang="en-GB" sz="14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404664"/>
            <a:ext cx="4041775" cy="639762"/>
          </a:xfrm>
        </p:spPr>
        <p:txBody>
          <a:bodyPr/>
          <a:lstStyle/>
          <a:p>
            <a:r>
              <a:rPr lang="en-US" dirty="0" smtClean="0"/>
              <a:t>Proposed mandate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080000"/>
            <a:ext cx="4498975" cy="5805264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sz="3800" dirty="0" smtClean="0">
                <a:solidFill>
                  <a:srgbClr val="FF0000"/>
                </a:solidFill>
              </a:rPr>
              <a:t>The </a:t>
            </a:r>
            <a:r>
              <a:rPr lang="en-US" sz="3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Hadron Synchrotrons and Colliders </a:t>
            </a:r>
            <a:r>
              <a:rPr lang="en-US" sz="3800" dirty="0" smtClean="0">
                <a:solidFill>
                  <a:srgbClr val="FF0000"/>
                </a:solidFill>
              </a:rPr>
              <a:t>section:</a:t>
            </a:r>
          </a:p>
          <a:p>
            <a:pPr marL="87313" indent="-87313" algn="just"/>
            <a:r>
              <a:rPr lang="en-US" sz="3500" dirty="0"/>
              <a:t>Is responsible for optics design and development </a:t>
            </a:r>
            <a:r>
              <a:rPr lang="en-US" sz="3500" dirty="0">
                <a:solidFill>
                  <a:srgbClr val="00B050"/>
                </a:solidFill>
              </a:rPr>
              <a:t>of CERN’s circular hadron colliders and accelerators, present and future</a:t>
            </a:r>
            <a:r>
              <a:rPr lang="en-US" sz="3500" dirty="0"/>
              <a:t>.  </a:t>
            </a:r>
          </a:p>
          <a:p>
            <a:pPr marL="87313" indent="-87313" algn="just"/>
            <a:r>
              <a:rPr lang="en-US" sz="3500" dirty="0"/>
              <a:t>Studies the mechanical aperture and magnetic field imperfections of the machines as installed and their effects on beam dynamics.  </a:t>
            </a:r>
          </a:p>
          <a:p>
            <a:pPr marL="87313" indent="-87313" algn="just"/>
            <a:r>
              <a:rPr lang="en-US" sz="3500" dirty="0" smtClean="0"/>
              <a:t>Carries </a:t>
            </a:r>
            <a:r>
              <a:rPr lang="en-US" sz="3500" dirty="0"/>
              <a:t>out experimental and theoretical beam physics and design studies aimed at improving the performance of CERN’s circular hadron colliders and accelerators, present and </a:t>
            </a:r>
            <a:r>
              <a:rPr lang="en-US" sz="3500" dirty="0" smtClean="0"/>
              <a:t>future, </a:t>
            </a:r>
            <a:r>
              <a:rPr lang="en-US" sz="3500" dirty="0" smtClean="0">
                <a:solidFill>
                  <a:srgbClr val="00B050"/>
                </a:solidFill>
              </a:rPr>
              <a:t>in particular in terms of beam losses management</a:t>
            </a:r>
            <a:r>
              <a:rPr lang="en-US" sz="3500" dirty="0" smtClean="0"/>
              <a:t>.</a:t>
            </a:r>
            <a:endParaRPr lang="en-US" sz="3500" dirty="0"/>
          </a:p>
          <a:p>
            <a:pPr marL="87313" indent="-87313" algn="just"/>
            <a:r>
              <a:rPr lang="en-US" sz="3500" dirty="0" smtClean="0"/>
              <a:t>Defines </a:t>
            </a:r>
            <a:r>
              <a:rPr lang="en-US" sz="3500" dirty="0"/>
              <a:t>parameters, strategies and measurement procedures for initial beam commissioning and regular </a:t>
            </a:r>
            <a:r>
              <a:rPr lang="en-US" sz="3500"/>
              <a:t>operation </a:t>
            </a:r>
            <a:r>
              <a:rPr lang="en-US" sz="3500" smtClean="0"/>
              <a:t>in </a:t>
            </a:r>
            <a:r>
              <a:rPr lang="en-US" sz="3500" dirty="0"/>
              <a:t>collaboration with other </a:t>
            </a:r>
            <a:r>
              <a:rPr lang="en-US" sz="3500" dirty="0" smtClean="0"/>
              <a:t>sections </a:t>
            </a:r>
            <a:r>
              <a:rPr lang="en-US" sz="3500" smtClean="0"/>
              <a:t>and </a:t>
            </a:r>
            <a:r>
              <a:rPr lang="en-US" sz="3500" smtClean="0"/>
              <a:t>groups.</a:t>
            </a:r>
            <a:endParaRPr lang="en-US" sz="3500" dirty="0"/>
          </a:p>
          <a:p>
            <a:pPr marL="87313" indent="-87313" algn="just"/>
            <a:r>
              <a:rPr lang="en-US" sz="3500" dirty="0" smtClean="0"/>
              <a:t>Provides </a:t>
            </a:r>
            <a:r>
              <a:rPr lang="en-US" sz="3500" dirty="0"/>
              <a:t>coordination and support during both commissioning and routine operation.  </a:t>
            </a:r>
          </a:p>
          <a:p>
            <a:pPr marL="87313" indent="-87313" algn="just"/>
            <a:r>
              <a:rPr lang="en-US" sz="3500" dirty="0" smtClean="0"/>
              <a:t>Hosts </a:t>
            </a:r>
            <a:r>
              <a:rPr lang="en-US" sz="3500" dirty="0"/>
              <a:t>the Project </a:t>
            </a:r>
            <a:r>
              <a:rPr lang="en-US" sz="3500" dirty="0" smtClean="0"/>
              <a:t>coordination </a:t>
            </a:r>
            <a:r>
              <a:rPr lang="en-US" sz="3500" dirty="0">
                <a:solidFill>
                  <a:srgbClr val="00B050"/>
                </a:solidFill>
              </a:rPr>
              <a:t>and </a:t>
            </a:r>
            <a:r>
              <a:rPr lang="en-US" sz="3500" dirty="0" smtClean="0">
                <a:solidFill>
                  <a:srgbClr val="00B050"/>
                </a:solidFill>
              </a:rPr>
              <a:t>studies</a:t>
            </a:r>
            <a:r>
              <a:rPr lang="en-US" sz="3500" dirty="0" smtClean="0"/>
              <a:t> </a:t>
            </a:r>
            <a:r>
              <a:rPr lang="en-US" sz="3500" dirty="0"/>
              <a:t>for the LHC collimation system and its upgrade.</a:t>
            </a:r>
          </a:p>
          <a:p>
            <a:pPr marL="87313" indent="-87313" algn="just"/>
            <a:r>
              <a:rPr lang="en-US" sz="3500" dirty="0">
                <a:solidFill>
                  <a:srgbClr val="00B050"/>
                </a:solidFill>
              </a:rPr>
              <a:t>Hosts the coordination and studies of present and future operation of the LHC for nuclear </a:t>
            </a:r>
            <a:r>
              <a:rPr lang="en-US" sz="3500" dirty="0" smtClean="0">
                <a:solidFill>
                  <a:srgbClr val="00B050"/>
                </a:solidFill>
              </a:rPr>
              <a:t>collisions.</a:t>
            </a:r>
            <a:endParaRPr lang="en-US" sz="3500" dirty="0" smtClean="0">
              <a:solidFill>
                <a:srgbClr val="00B050"/>
              </a:solidFill>
            </a:endParaRPr>
          </a:p>
          <a:p>
            <a:pPr marL="87313" indent="-87313" algn="just"/>
            <a:r>
              <a:rPr lang="en-US" sz="3500" dirty="0">
                <a:solidFill>
                  <a:srgbClr val="00B050"/>
                </a:solidFill>
              </a:rPr>
              <a:t>Hosts the </a:t>
            </a:r>
            <a:r>
              <a:rPr lang="en-US" sz="3500" dirty="0" smtClean="0">
                <a:solidFill>
                  <a:srgbClr val="00B050"/>
                </a:solidFill>
              </a:rPr>
              <a:t>coordination of studies for the PS-LIU project.</a:t>
            </a:r>
            <a:endParaRPr lang="en-US" sz="3500" dirty="0">
              <a:solidFill>
                <a:srgbClr val="00B050"/>
              </a:solidFill>
            </a:endParaRPr>
          </a:p>
          <a:p>
            <a:pPr marL="87313" indent="-87313" algn="just"/>
            <a:r>
              <a:rPr lang="en-US" sz="3500" dirty="0" smtClean="0">
                <a:solidFill>
                  <a:srgbClr val="00B050"/>
                </a:solidFill>
              </a:rPr>
              <a:t>Is responsible, </a:t>
            </a:r>
            <a:r>
              <a:rPr lang="en-US" sz="3500" dirty="0" smtClean="0"/>
              <a:t>develops </a:t>
            </a:r>
            <a:r>
              <a:rPr lang="en-US" sz="3500" dirty="0"/>
              <a:t>and maintains software tools for beam physics,  accelerator design and operation.</a:t>
            </a:r>
          </a:p>
          <a:p>
            <a:pPr marL="87313" indent="-87313" algn="just"/>
            <a:r>
              <a:rPr lang="en-US" sz="3500" dirty="0" smtClean="0"/>
              <a:t>Contributes </a:t>
            </a:r>
            <a:r>
              <a:rPr lang="en-US" sz="3500" dirty="0"/>
              <a:t>to European-funded networks and studies.</a:t>
            </a:r>
          </a:p>
          <a:p>
            <a:pPr marL="87313" indent="-87313" algn="just"/>
            <a:r>
              <a:rPr lang="en-US" sz="3500" dirty="0" smtClean="0"/>
              <a:t>Provides </a:t>
            </a:r>
            <a:r>
              <a:rPr lang="en-US" sz="3500" dirty="0"/>
              <a:t>expertise in advisory bodies for accelerators at other laboratories. </a:t>
            </a:r>
          </a:p>
          <a:p>
            <a:pPr marL="87313" indent="-87313" algn="just"/>
            <a:r>
              <a:rPr lang="en-US" sz="3500" dirty="0" smtClean="0"/>
              <a:t>Provides </a:t>
            </a:r>
            <a:r>
              <a:rPr lang="en-US" sz="3500" dirty="0"/>
              <a:t>expertise for educational </a:t>
            </a:r>
            <a:r>
              <a:rPr lang="en-US" sz="3500" dirty="0" smtClean="0"/>
              <a:t>and outreach </a:t>
            </a:r>
            <a:r>
              <a:rPr lang="en-US" sz="3500" dirty="0"/>
              <a:t>activities.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1015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</TotalTime>
  <Words>374</Words>
  <Application>Microsoft Office PowerPoint</Application>
  <PresentationFormat>On-screen Show (4:3)</PresentationFormat>
  <Paragraphs>27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Section mandate: comparison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Massimo Giovannozzi</dc:creator>
  <cp:lastModifiedBy>Massimo Giovannozzi</cp:lastModifiedBy>
  <cp:revision>22</cp:revision>
  <dcterms:created xsi:type="dcterms:W3CDTF">2013-03-25T07:59:06Z</dcterms:created>
  <dcterms:modified xsi:type="dcterms:W3CDTF">2013-05-22T12:10:00Z</dcterms:modified>
</cp:coreProperties>
</file>