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54" autoAdjust="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A8EAD-682E-4B59-AA49-8FAA5EFFBCEE}" type="datetimeFigureOut">
              <a:rPr lang="en-US"/>
              <a:pPr>
                <a:defRPr/>
              </a:pPr>
              <a:t>9/6/2010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917ED-58F4-4546-BC16-64BB8EABA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62FCF-5515-4733-9C35-B4745AA86126}" type="datetimeFigureOut">
              <a:rPr lang="en-US"/>
              <a:pPr>
                <a:defRPr/>
              </a:pPr>
              <a:t>9/6/2010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3897B-75A5-4322-A761-0E92171AA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23378-44CC-4276-8ECA-A859E1B5AAF3}" type="datetimeFigureOut">
              <a:rPr lang="en-US"/>
              <a:pPr>
                <a:defRPr/>
              </a:pPr>
              <a:t>9/6/2010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666F6-4B0D-4185-8734-86A880923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C6492-8940-4161-87AA-6EF0639EE125}" type="datetimeFigureOut">
              <a:rPr lang="en-US"/>
              <a:pPr>
                <a:defRPr/>
              </a:pPr>
              <a:t>9/6/2010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D8842-1244-49FB-A20A-D56565FAA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5949D-A9F8-4263-ADF8-5AFD0C095AE9}" type="datetimeFigureOut">
              <a:rPr lang="en-US"/>
              <a:pPr>
                <a:defRPr/>
              </a:pPr>
              <a:t>9/6/2010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00659-4CEE-4B20-943E-E0D356E54D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F2C7A-578D-40C2-965C-6BA1E73B2C28}" type="datetimeFigureOut">
              <a:rPr lang="en-US"/>
              <a:pPr>
                <a:defRPr/>
              </a:pPr>
              <a:t>9/6/2010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5AF45-8D42-4535-9421-10469C171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A9132-217D-41DE-8AC3-D121D33DBB69}" type="datetimeFigureOut">
              <a:rPr lang="en-US"/>
              <a:pPr>
                <a:defRPr/>
              </a:pPr>
              <a:t>9/6/2010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08B6D-9C72-44B8-A1D4-3DFEE3F77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CCCDA-32AA-4650-AE99-3A1BEABAAE4A}" type="datetimeFigureOut">
              <a:rPr lang="en-US"/>
              <a:pPr>
                <a:defRPr/>
              </a:pPr>
              <a:t>9/6/2010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68D63-446E-4DAF-A72A-03691B8C10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131F6-2160-4B46-A315-287B19E128C5}" type="datetimeFigureOut">
              <a:rPr lang="en-US"/>
              <a:pPr>
                <a:defRPr/>
              </a:pPr>
              <a:t>9/6/2010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C3374-2FBC-48F1-B89B-7007E63BD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46ADC-59BB-4F43-B73F-D3243037E3D0}" type="datetimeFigureOut">
              <a:rPr lang="en-US"/>
              <a:pPr>
                <a:defRPr/>
              </a:pPr>
              <a:t>9/6/2010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849BE-23BA-4875-9E86-711CBDDBA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71489-B06D-4BBA-A4DD-5F0C18E6BBE6}" type="datetimeFigureOut">
              <a:rPr lang="en-US"/>
              <a:pPr>
                <a:defRPr/>
              </a:pPr>
              <a:t>9/6/2010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6276F-F737-4099-980E-4F23135DC8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FD09D5-BC8A-4E03-AC08-36016FC1A46B}" type="datetimeFigureOut">
              <a:rPr lang="en-US"/>
              <a:pPr>
                <a:defRPr/>
              </a:pPr>
              <a:t>9/6/2010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380E10-6EAC-4282-9883-A33D89922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26" Type="http://schemas.openxmlformats.org/officeDocument/2006/relationships/image" Target="../media/image28.jpeg"/><Relationship Id="rId3" Type="http://schemas.openxmlformats.org/officeDocument/2006/relationships/image" Target="../media/image5.jpeg"/><Relationship Id="rId21" Type="http://schemas.openxmlformats.org/officeDocument/2006/relationships/image" Target="../media/image23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5" Type="http://schemas.openxmlformats.org/officeDocument/2006/relationships/image" Target="../media/image27.jpeg"/><Relationship Id="rId2" Type="http://schemas.openxmlformats.org/officeDocument/2006/relationships/image" Target="../media/image4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29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24" Type="http://schemas.openxmlformats.org/officeDocument/2006/relationships/image" Target="../media/image26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23" Type="http://schemas.openxmlformats.org/officeDocument/2006/relationships/image" Target="../media/image25.jpeg"/><Relationship Id="rId28" Type="http://schemas.openxmlformats.org/officeDocument/2006/relationships/image" Target="../media/image30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31" Type="http://schemas.openxmlformats.org/officeDocument/2006/relationships/image" Target="../media/image33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4.jpeg"/><Relationship Id="rId27" Type="http://schemas.openxmlformats.org/officeDocument/2006/relationships/image" Target="../media/image29.jpeg"/><Relationship Id="rId30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1066800" y="2286000"/>
            <a:ext cx="70866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latin typeface="Calibri" pitchFamily="34" charset="0"/>
              </a:rPr>
              <a:t>Multiturn extraction for PS2</a:t>
            </a:r>
          </a:p>
          <a:p>
            <a:pPr algn="ctr"/>
            <a:endParaRPr lang="en-US" sz="4000">
              <a:latin typeface="Calibri" pitchFamily="34" charset="0"/>
            </a:endParaRPr>
          </a:p>
          <a:p>
            <a:pPr algn="ctr"/>
            <a:r>
              <a:rPr lang="en-US" sz="4000">
                <a:latin typeface="Calibri" pitchFamily="34" charset="0"/>
              </a:rPr>
              <a:t>First results</a:t>
            </a:r>
          </a:p>
        </p:txBody>
      </p:sp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5608638" y="6581775"/>
            <a:ext cx="34591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Antoine LACHAIZE	LIS meeting 6/09/2010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4"/>
          <p:cNvSpPr txBox="1">
            <a:spLocks noChangeArrowheads="1"/>
          </p:cNvSpPr>
          <p:nvPr/>
        </p:nvSpPr>
        <p:spPr bwMode="auto">
          <a:xfrm>
            <a:off x="5608638" y="6581775"/>
            <a:ext cx="34591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Antoine LACHAIZE	LIS meeting 6/09/2010</a:t>
            </a:r>
          </a:p>
        </p:txBody>
      </p:sp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1182688" y="101600"/>
            <a:ext cx="5343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Calibri" pitchFamily="34" charset="0"/>
              </a:rPr>
              <a:t>Multi-Turn extraction, principle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635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152400" y="1066800"/>
            <a:ext cx="8610049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Crossing an </a:t>
            </a:r>
            <a:r>
              <a:rPr lang="en-US" dirty="0" smtClean="0"/>
              <a:t>excited </a:t>
            </a:r>
            <a:r>
              <a:rPr lang="en-US" dirty="0"/>
              <a:t>resonance modify the stable area of the phase </a:t>
            </a:r>
            <a:r>
              <a:rPr lang="en-US" dirty="0" smtClean="0"/>
              <a:t>space : some </a:t>
            </a:r>
            <a:endParaRPr lang="en-US" dirty="0"/>
          </a:p>
          <a:p>
            <a:r>
              <a:rPr lang="en-US" dirty="0"/>
              <a:t>stable islands appear around a remaining core. </a:t>
            </a:r>
          </a:p>
          <a:p>
            <a:endParaRPr lang="en-US" dirty="0"/>
          </a:p>
          <a:p>
            <a:r>
              <a:rPr lang="en-US" dirty="0"/>
              <a:t>The number of desired </a:t>
            </a:r>
            <a:r>
              <a:rPr lang="en-US" dirty="0" err="1"/>
              <a:t>beamlets</a:t>
            </a:r>
            <a:r>
              <a:rPr lang="en-US" dirty="0"/>
              <a:t> after capture gives us the order of the resonance </a:t>
            </a:r>
          </a:p>
          <a:p>
            <a:r>
              <a:rPr lang="en-US" dirty="0"/>
              <a:t>to be crossed.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078" name="TextBox 7"/>
          <p:cNvSpPr txBox="1">
            <a:spLocks noChangeArrowheads="1"/>
          </p:cNvSpPr>
          <p:nvPr/>
        </p:nvSpPr>
        <p:spPr bwMode="auto">
          <a:xfrm>
            <a:off x="855663" y="3581400"/>
            <a:ext cx="8135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 this way the beam is splitted into N beamlets without any mechanical action.</a:t>
            </a:r>
          </a:p>
        </p:txBody>
      </p:sp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0" y="5083175"/>
            <a:ext cx="9140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For PS2 the beam is splitted into 5 beamlets so we cross a 4</a:t>
            </a:r>
            <a:r>
              <a:rPr lang="en-US" sz="2000" baseline="30000"/>
              <a:t>th</a:t>
            </a:r>
            <a:r>
              <a:rPr lang="en-US" sz="2000"/>
              <a:t> order resonance</a:t>
            </a:r>
          </a:p>
          <a:p>
            <a:r>
              <a:rPr lang="en-US" sz="2000"/>
              <a:t>(4 stable islands and the core) excited by an octupole.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52400" y="3808412"/>
            <a:ext cx="685800" cy="1588"/>
          </a:xfrm>
          <a:prstGeom prst="straightConnector1">
            <a:avLst/>
          </a:prstGeom>
          <a:ln w="793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/>
          <p:cNvSpPr txBox="1">
            <a:spLocks noChangeArrowheads="1"/>
          </p:cNvSpPr>
          <p:nvPr/>
        </p:nvSpPr>
        <p:spPr bwMode="auto">
          <a:xfrm>
            <a:off x="5608638" y="6581775"/>
            <a:ext cx="34591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Antoine LACHAIZE	LIS meeting 6/09/2010</a:t>
            </a:r>
          </a:p>
        </p:txBody>
      </p:sp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990600" y="101600"/>
            <a:ext cx="335162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Which </a:t>
            </a:r>
            <a:r>
              <a:rPr lang="en-US" sz="3200" dirty="0" smtClean="0">
                <a:latin typeface="Calibri" pitchFamily="34" charset="0"/>
              </a:rPr>
              <a:t>resonance </a:t>
            </a:r>
            <a:r>
              <a:rPr lang="en-US" sz="3200" dirty="0">
                <a:latin typeface="Calibri" pitchFamily="34" charset="0"/>
              </a:rPr>
              <a:t>?</a:t>
            </a:r>
          </a:p>
        </p:txBody>
      </p:sp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3505200" y="1971675"/>
            <a:ext cx="4203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Current working point for PS2 : (11.8, 6.71)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4</a:t>
            </a:r>
            <a:r>
              <a:rPr lang="en-US" baseline="30000" dirty="0">
                <a:latin typeface="Calibri" pitchFamily="34" charset="0"/>
              </a:rPr>
              <a:t>th</a:t>
            </a:r>
            <a:r>
              <a:rPr lang="en-US" dirty="0">
                <a:latin typeface="Calibri" pitchFamily="34" charset="0"/>
              </a:rPr>
              <a:t> Order resonance </a:t>
            </a:r>
            <a:r>
              <a:rPr lang="el-GR" dirty="0">
                <a:latin typeface="Calibri" pitchFamily="34" charset="0"/>
              </a:rPr>
              <a:t>ν</a:t>
            </a:r>
            <a:r>
              <a:rPr lang="en-US" baseline="-25000" dirty="0">
                <a:latin typeface="Calibri" pitchFamily="34" charset="0"/>
              </a:rPr>
              <a:t>z</a:t>
            </a:r>
            <a:r>
              <a:rPr lang="en-US" dirty="0">
                <a:latin typeface="Calibri" pitchFamily="34" charset="0"/>
              </a:rPr>
              <a:t>= 11.75</a:t>
            </a:r>
          </a:p>
        </p:txBody>
      </p:sp>
      <p:sp>
        <p:nvSpPr>
          <p:cNvPr id="4101" name="TextBox 7"/>
          <p:cNvSpPr txBox="1">
            <a:spLocks noChangeArrowheads="1"/>
          </p:cNvSpPr>
          <p:nvPr/>
        </p:nvSpPr>
        <p:spPr bwMode="auto">
          <a:xfrm>
            <a:off x="3886200" y="4494212"/>
            <a:ext cx="494506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The ring is tuned from 11.8 to 11.752 with classical</a:t>
            </a:r>
          </a:p>
          <a:p>
            <a:r>
              <a:rPr lang="en-US">
                <a:latin typeface="Calibri" pitchFamily="34" charset="0"/>
              </a:rPr>
              <a:t>matching process.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The final tune ramp is achieved by varying central </a:t>
            </a:r>
          </a:p>
          <a:p>
            <a:r>
              <a:rPr lang="en-US">
                <a:latin typeface="Calibri" pitchFamily="34" charset="0"/>
              </a:rPr>
              <a:t>quads of each NMC cell. </a:t>
            </a:r>
          </a:p>
          <a:p>
            <a:r>
              <a:rPr lang="en-US">
                <a:latin typeface="Calibri" pitchFamily="34" charset="0"/>
              </a:rPr>
              <a:t>(PS2.MQB.MOD.3 &amp; PS2.MQC.MOD.4).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635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 descr="diagnbre d'ond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1" y="914400"/>
            <a:ext cx="2819400" cy="3492772"/>
          </a:xfrm>
          <a:prstGeom prst="rect">
            <a:avLst/>
          </a:prstGeom>
        </p:spPr>
      </p:pic>
      <p:pic>
        <p:nvPicPr>
          <p:cNvPr id="8" name="Picture 7" descr="NMCce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4662" y="4724400"/>
            <a:ext cx="2255738" cy="17526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rot="5400000">
            <a:off x="495300" y="2705100"/>
            <a:ext cx="32766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1676400" y="177800"/>
            <a:ext cx="20304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Octupoles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635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5608638" y="6581775"/>
            <a:ext cx="34591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Antoine LACHAIZE	LIS meeting 6/09/2010</a:t>
            </a:r>
          </a:p>
        </p:txBody>
      </p:sp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304800" y="990600"/>
            <a:ext cx="86233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 octupoles for the MTE : </a:t>
            </a:r>
          </a:p>
          <a:p>
            <a:endParaRPr lang="en-US"/>
          </a:p>
          <a:p>
            <a:r>
              <a:rPr lang="en-US"/>
              <a:t>	- One excitation octupole, located at maximum of Horizontal Beta function.</a:t>
            </a:r>
          </a:p>
          <a:p>
            <a:endParaRPr lang="en-US"/>
          </a:p>
          <a:p>
            <a:r>
              <a:rPr lang="en-US"/>
              <a:t>	- One correction octupole, to cancel the vertical coupling.</a:t>
            </a:r>
          </a:p>
        </p:txBody>
      </p:sp>
      <p:pic>
        <p:nvPicPr>
          <p:cNvPr id="6" name="Picture 5" descr="L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2775" y="3124200"/>
            <a:ext cx="4291825" cy="3541431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rot="5400000">
            <a:off x="3313906" y="3161506"/>
            <a:ext cx="5334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2705894" y="3161506"/>
            <a:ext cx="5334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MTE_PS2_0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061" y="1752600"/>
            <a:ext cx="4797739" cy="3733800"/>
          </a:xfrm>
          <a:prstGeom prst="rect">
            <a:avLst/>
          </a:prstGeom>
        </p:spPr>
      </p:pic>
      <p:pic>
        <p:nvPicPr>
          <p:cNvPr id="6149" name="Picture 54" descr="MTE_PS2_3_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061" y="1752600"/>
            <a:ext cx="47974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51" descr="MTE_PS2_00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061" y="1752600"/>
            <a:ext cx="47974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58" descr="MTE_PS2_7_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061" y="1752600"/>
            <a:ext cx="47974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61" descr="MTE_PS2_10_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061" y="1752600"/>
            <a:ext cx="47974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64" descr="MTE_PS2_12_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061" y="1752600"/>
            <a:ext cx="47974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66" descr="MTE_PS2_13_1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061" y="1752600"/>
            <a:ext cx="47974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67" descr="MTE_PS2_14_1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0061" y="1752600"/>
            <a:ext cx="47974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70" descr="MTE_PS2_17_1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0061" y="1752600"/>
            <a:ext cx="47974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71" descr="MTE_PS2_18_1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0061" y="1752600"/>
            <a:ext cx="47974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72" descr="MTE_PS2_19_1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0061" y="1752600"/>
            <a:ext cx="47974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73" descr="MTE_PS2_20_1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0061" y="1752600"/>
            <a:ext cx="47974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74" descr="MTE_PS2_21_1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0061" y="1752600"/>
            <a:ext cx="47974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75" descr="MTE_PS2_22_1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0061" y="1752600"/>
            <a:ext cx="47974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76" descr="MTE_PS2_23_1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0061" y="1752600"/>
            <a:ext cx="47974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77" descr="MTE_PS2_26_1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60061" y="1752600"/>
            <a:ext cx="47974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78" descr="MTE_PS2_27_1.jp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60061" y="1752600"/>
            <a:ext cx="47974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79" descr="MTE_PS2_28_1.jp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60061" y="1752600"/>
            <a:ext cx="47974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80" descr="MTE_PS2_29_1.jpg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60061" y="1752600"/>
            <a:ext cx="47974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81" descr="MTE_PS2_30_1.jpg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60061" y="1752600"/>
            <a:ext cx="47974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82" descr="MTE_PS2_31_1.jpg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60061" y="1752600"/>
            <a:ext cx="47974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83" descr="MTE_PS2_32_1.jpg"/>
          <p:cNvPicPr>
            <a:picLocks noChangeAspect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60061" y="1752600"/>
            <a:ext cx="47974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84" descr="MTE_PS2_33_1.jpg"/>
          <p:cNvPicPr>
            <a:picLocks noChangeAspect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60061" y="1752600"/>
            <a:ext cx="47974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85" descr="MTE_PS2_34_1.jpg"/>
          <p:cNvPicPr>
            <a:picLocks noChangeAspect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60061" y="1752600"/>
            <a:ext cx="47974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86" descr="MTE_PS2_35_1.jpg"/>
          <p:cNvPicPr>
            <a:picLocks noChangeAspect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60061" y="1752600"/>
            <a:ext cx="47974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87" descr="MTE_PS2_36_1.jpg"/>
          <p:cNvPicPr>
            <a:picLocks noChangeAspect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60061" y="1752600"/>
            <a:ext cx="47974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88" descr="MTE_PS2_37_1.jpg"/>
          <p:cNvPicPr>
            <a:picLocks noChangeAspect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460061" y="1752600"/>
            <a:ext cx="47974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89" descr="MTE_PS2_38_1.jpg"/>
          <p:cNvPicPr>
            <a:picLocks noChangeAspect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60061" y="1752600"/>
            <a:ext cx="47974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90" descr="MTE_PS2_39_1.jpg"/>
          <p:cNvPicPr>
            <a:picLocks noChangeAspect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460061" y="1752600"/>
            <a:ext cx="47974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91" descr="MTE_PS2_40_1.jpg"/>
          <p:cNvPicPr>
            <a:picLocks noChangeAspect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460061" y="1752600"/>
            <a:ext cx="47974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77" name="TextBox 93"/>
          <p:cNvSpPr txBox="1">
            <a:spLocks noChangeArrowheads="1"/>
          </p:cNvSpPr>
          <p:nvPr/>
        </p:nvSpPr>
        <p:spPr bwMode="auto">
          <a:xfrm>
            <a:off x="1447800" y="25400"/>
            <a:ext cx="3505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Capture process</a:t>
            </a:r>
          </a:p>
        </p:txBody>
      </p:sp>
      <p:sp>
        <p:nvSpPr>
          <p:cNvPr id="6178" name="TextBox 4"/>
          <p:cNvSpPr txBox="1">
            <a:spLocks noChangeArrowheads="1"/>
          </p:cNvSpPr>
          <p:nvPr/>
        </p:nvSpPr>
        <p:spPr bwMode="auto">
          <a:xfrm>
            <a:off x="5608638" y="6581775"/>
            <a:ext cx="34591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Antoine LACHAIZE	LIS meeting 6/09/2010</a:t>
            </a: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635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180" name="Picture 96" descr="tunes_oct_evolution_1.jpg"/>
          <p:cNvPicPr>
            <a:picLocks noChangeAspect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5715000" y="1371600"/>
            <a:ext cx="29845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4"/>
          <p:cNvSpPr txBox="1">
            <a:spLocks noChangeArrowheads="1"/>
          </p:cNvSpPr>
          <p:nvPr/>
        </p:nvSpPr>
        <p:spPr bwMode="auto">
          <a:xfrm>
            <a:off x="5608638" y="6581775"/>
            <a:ext cx="34591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Antoine LACHAIZE	LIS meeting 6/09/2010</a:t>
            </a:r>
          </a:p>
        </p:txBody>
      </p:sp>
      <p:sp>
        <p:nvSpPr>
          <p:cNvPr id="7171" name="TextBox 5"/>
          <p:cNvSpPr txBox="1">
            <a:spLocks noChangeArrowheads="1"/>
          </p:cNvSpPr>
          <p:nvPr/>
        </p:nvSpPr>
        <p:spPr bwMode="auto">
          <a:xfrm>
            <a:off x="1371600" y="101600"/>
            <a:ext cx="41449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Calibri" pitchFamily="34" charset="0"/>
              </a:rPr>
              <a:t>MTE : First optimisation</a:t>
            </a:r>
          </a:p>
        </p:txBody>
      </p:sp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238125" y="1001713"/>
            <a:ext cx="8601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>
                <a:latin typeface="Calibri" pitchFamily="34" charset="0"/>
              </a:rPr>
              <a:t>First step </a:t>
            </a:r>
            <a:r>
              <a:rPr lang="en-US">
                <a:latin typeface="Calibri" pitchFamily="34" charset="0"/>
              </a:rPr>
              <a:t>: to find an optimum for the octupole strength and the number of crossing turns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635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174" name="Picture 5" descr="trappedparticles_vs_octupolestrength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414496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lipboard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2305050"/>
            <a:ext cx="4248150" cy="3333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5608638" y="6581775"/>
            <a:ext cx="34591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Antoine LACHAIZE	LIS meeting 6/09/2010</a:t>
            </a: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1828800" y="152400"/>
            <a:ext cx="3016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Calibri" pitchFamily="34" charset="0"/>
              </a:rPr>
              <a:t>Work to be Done</a:t>
            </a: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609600" y="1676400"/>
            <a:ext cx="510114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dirty="0" smtClean="0">
                <a:latin typeface="Calibri" pitchFamily="34" charset="0"/>
              </a:rPr>
              <a:t> 20% of remaining particles in the core</a:t>
            </a:r>
          </a:p>
          <a:p>
            <a:pPr>
              <a:buFontTx/>
              <a:buChar char="-"/>
            </a:pPr>
            <a:endParaRPr lang="en-US" dirty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Calibri" pitchFamily="34" charset="0"/>
              </a:rPr>
              <a:t> More </a:t>
            </a:r>
            <a:r>
              <a:rPr lang="en-US" dirty="0">
                <a:latin typeface="Calibri" pitchFamily="34" charset="0"/>
              </a:rPr>
              <a:t>complete control of the beam during capture</a:t>
            </a:r>
          </a:p>
          <a:p>
            <a:pPr>
              <a:buFontTx/>
              <a:buChar char="-"/>
            </a:pPr>
            <a:endParaRPr lang="en-US" dirty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Design of extraction bumps (</a:t>
            </a:r>
            <a:r>
              <a:rPr lang="en-US" dirty="0" err="1" smtClean="0">
                <a:latin typeface="Calibri" pitchFamily="34" charset="0"/>
              </a:rPr>
              <a:t>W.Bartmann</a:t>
            </a:r>
            <a:r>
              <a:rPr lang="en-US" dirty="0" smtClean="0">
                <a:latin typeface="Calibri" pitchFamily="34" charset="0"/>
              </a:rPr>
              <a:t> and al.)</a:t>
            </a:r>
            <a:endParaRPr lang="en-US" dirty="0">
              <a:latin typeface="Calibri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635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3400" y="4724400"/>
            <a:ext cx="6878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Acknowledgments : Massimo G., Simone G., </a:t>
            </a:r>
            <a:r>
              <a:rPr lang="en-US" dirty="0" err="1" smtClean="0"/>
              <a:t>Myriam</a:t>
            </a:r>
            <a:r>
              <a:rPr lang="en-US" dirty="0" smtClean="0"/>
              <a:t> N, Andrea F.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4857</TotalTime>
  <Words>238</Words>
  <Application>Microsoft Office PowerPoint</Application>
  <PresentationFormat>On-screen Show (4:3)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alachaiz</dc:creator>
  <cp:lastModifiedBy>alachaiz</cp:lastModifiedBy>
  <cp:revision>180</cp:revision>
  <dcterms:created xsi:type="dcterms:W3CDTF">2010-09-02T13:28:12Z</dcterms:created>
  <dcterms:modified xsi:type="dcterms:W3CDTF">2010-09-06T11:56:01Z</dcterms:modified>
</cp:coreProperties>
</file>