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276" r:id="rId4"/>
    <p:sldId id="263" r:id="rId5"/>
    <p:sldId id="277" r:id="rId6"/>
    <p:sldId id="260" r:id="rId7"/>
    <p:sldId id="261" r:id="rId8"/>
    <p:sldId id="270" r:id="rId9"/>
    <p:sldId id="258" r:id="rId10"/>
    <p:sldId id="264" r:id="rId11"/>
    <p:sldId id="273" r:id="rId12"/>
    <p:sldId id="266" r:id="rId13"/>
    <p:sldId id="274" r:id="rId14"/>
    <p:sldId id="281" r:id="rId15"/>
    <p:sldId id="271" r:id="rId16"/>
    <p:sldId id="267" r:id="rId17"/>
    <p:sldId id="272" r:id="rId18"/>
    <p:sldId id="280" r:id="rId19"/>
    <p:sldId id="282" r:id="rId20"/>
    <p:sldId id="283" r:id="rId21"/>
    <p:sldId id="284" r:id="rId22"/>
    <p:sldId id="285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28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esProps" Target="presProps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viewProps" Target="viewProps.xml"/><Relationship Id="rId26" Type="http://schemas.openxmlformats.org/officeDocument/2006/relationships/printerSettings" Target="printerSettings/printerSettings1.bin"/><Relationship Id="rId30" Type="http://schemas.openxmlformats.org/officeDocument/2006/relationships/tableStyles" Target="tableStyles.xml"/><Relationship Id="rId11" Type="http://schemas.openxmlformats.org/officeDocument/2006/relationships/slide" Target="slides/slide10.xml"/><Relationship Id="rId29" Type="http://schemas.openxmlformats.org/officeDocument/2006/relationships/theme" Target="theme/theme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3AEB0-24EA-0E48-8996-EA95EBDA1F38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D8787-74A6-3647-BAF3-4BD4BC8068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D8787-74A6-3647-BAF3-4BD4BC80689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4798B-3927-F241-A63F-F12D45E2271D}" type="datetimeFigureOut">
              <a:rPr lang="en-US" smtClean="0"/>
              <a:pPr/>
              <a:t>11/28/10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FDCB80-F596-AC49-A753-B975B7FA51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297" y="102446"/>
            <a:ext cx="8642203" cy="73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297" y="1011616"/>
            <a:ext cx="8642204" cy="5693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ln>
            <a:solidFill>
              <a:schemeClr val="tx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1824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3" Type="http://schemas.openxmlformats.org/officeDocument/2006/relationships/image" Target="../media/image22.pd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3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Relationship Id="rId3" Type="http://schemas.openxmlformats.org/officeDocument/2006/relationships/image" Target="../media/image27.pd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df"/><Relationship Id="rId3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df"/><Relationship Id="rId5" Type="http://schemas.openxmlformats.org/officeDocument/2006/relationships/image" Target="../media/image43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df"/><Relationship Id="rId3" Type="http://schemas.openxmlformats.org/officeDocument/2006/relationships/image" Target="../media/image41.png"/><Relationship Id="rId6" Type="http://schemas.openxmlformats.org/officeDocument/2006/relationships/image" Target="../media/image44.pdf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Relationship Id="rId3" Type="http://schemas.openxmlformats.org/officeDocument/2006/relationships/image" Target="../media/image47.gif"/><Relationship Id="rId5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df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Relationship Id="rId3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df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df"/><Relationship Id="rId5" Type="http://schemas.openxmlformats.org/officeDocument/2006/relationships/image" Target="../media/image13.pd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Preliminary MD results for a low transition energy in the SPS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/>
          <a:p>
            <a:r>
              <a:rPr lang="en-US" dirty="0" smtClean="0"/>
              <a:t>H. Bartosik, Y. </a:t>
            </a:r>
            <a:r>
              <a:rPr lang="en-US" dirty="0" err="1" smtClean="0"/>
              <a:t>Papaphilippou</a:t>
            </a:r>
            <a:r>
              <a:rPr lang="en-US" dirty="0" smtClean="0"/>
              <a:t>, B. </a:t>
            </a:r>
            <a:r>
              <a:rPr lang="en-US" dirty="0" err="1" smtClean="0"/>
              <a:t>Salvant</a:t>
            </a:r>
            <a:r>
              <a:rPr lang="en-US" dirty="0" smtClean="0"/>
              <a:t>, T. </a:t>
            </a:r>
            <a:r>
              <a:rPr lang="en-US" dirty="0" err="1" smtClean="0"/>
              <a:t>Argyropoulos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Nonlinear chromaticity in the new lattice</a:t>
            </a:r>
            <a:endParaRPr lang="en-US" dirty="0"/>
          </a:p>
        </p:txBody>
      </p:sp>
      <p:pic>
        <p:nvPicPr>
          <p:cNvPr id="4" name="Content Placeholder 3" descr="HorizontalChromaitcity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930" r="-6930"/>
          <a:stretch>
            <a:fillRect/>
          </a:stretch>
        </p:blipFill>
        <p:spPr>
          <a:xfrm>
            <a:off x="194797" y="1130300"/>
            <a:ext cx="4529117" cy="2983543"/>
          </a:xfrm>
        </p:spPr>
      </p:pic>
      <p:pic>
        <p:nvPicPr>
          <p:cNvPr id="5" name="Picture 4" descr="VerticalChromaitc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42" y="1130300"/>
            <a:ext cx="3978057" cy="298354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8297" y="4216401"/>
            <a:ext cx="8642204" cy="2488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err="1" smtClean="0"/>
              <a:t>Sextupole</a:t>
            </a:r>
            <a:r>
              <a:rPr lang="en-US" sz="2400" dirty="0" smtClean="0"/>
              <a:t> strengths set with new chromaticity knobs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MADX-PTC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nonlinear model of SPS </a:t>
            </a:r>
            <a:r>
              <a:rPr lang="en-US" sz="2400" dirty="0" smtClean="0"/>
              <a:t>adapted/fitted to the measurements with the new optics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Further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studies will include measurements on tune-shift with amplitude and recalibration of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dp/p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RF-frequency </a:t>
            </a:r>
            <a:r>
              <a:rPr lang="en-US" sz="2400" dirty="0" smtClean="0"/>
              <a:t>variation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noProof="0" dirty="0" smtClean="0"/>
              <a:t>Combined with measurements on the Q26 lattice a </a:t>
            </a:r>
            <a:r>
              <a:rPr lang="en-US" sz="2400" dirty="0" smtClean="0"/>
              <a:t>global approach to the nonlinear model may allow for a better understanding of the machine nonlinearities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Higher synchrotron frequency</a:t>
            </a:r>
            <a:endParaRPr lang="en-US" dirty="0"/>
          </a:p>
        </p:txBody>
      </p:sp>
      <p:pic>
        <p:nvPicPr>
          <p:cNvPr id="9" name="Picture 8" descr="F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2895600"/>
            <a:ext cx="3759200" cy="2819400"/>
          </a:xfrm>
          <a:prstGeom prst="rect">
            <a:avLst/>
          </a:prstGeom>
        </p:spPr>
      </p:pic>
      <p:pic>
        <p:nvPicPr>
          <p:cNvPr id="10" name="Picture 9" descr="F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97" y="2895600"/>
            <a:ext cx="3759200" cy="28194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58297" y="1151317"/>
            <a:ext cx="8642204" cy="161728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Measured synchrotron frequency from </a:t>
            </a:r>
            <a:r>
              <a:rPr lang="en-US" dirty="0" err="1" smtClean="0"/>
              <a:t>quadrupolar</a:t>
            </a:r>
            <a:r>
              <a:rPr lang="en-US" dirty="0" smtClean="0"/>
              <a:t> oscillations at injection</a:t>
            </a:r>
          </a:p>
          <a:p>
            <a:pPr lvl="1"/>
            <a:r>
              <a:rPr lang="en-US" dirty="0" smtClean="0"/>
              <a:t>Set RF-voltage to 2.2 MV for both optics in the MD1 cycle</a:t>
            </a:r>
          </a:p>
          <a:p>
            <a:pPr lvl="1"/>
            <a:r>
              <a:rPr lang="en-US" dirty="0" smtClean="0"/>
              <a:t>“Over-focusing” RF-bucket in both cases</a:t>
            </a:r>
          </a:p>
          <a:p>
            <a:r>
              <a:rPr lang="en-US" dirty="0" smtClean="0"/>
              <a:t>Ratio of Synchrotron frequencies ~ 1.63 corresponds to an </a:t>
            </a:r>
            <a:r>
              <a:rPr lang="en-US" dirty="0" smtClean="0">
                <a:solidFill>
                  <a:srgbClr val="FF0000"/>
                </a:solidFill>
              </a:rPr>
              <a:t>increase in slippage factor </a:t>
            </a:r>
            <a:r>
              <a:rPr lang="en-US" dirty="0" err="1" smtClean="0">
                <a:solidFill>
                  <a:srgbClr val="FF0000"/>
                </a:solidFill>
              </a:rPr>
              <a:t>η</a:t>
            </a:r>
            <a:r>
              <a:rPr lang="en-US" dirty="0" smtClean="0">
                <a:solidFill>
                  <a:srgbClr val="FF0000"/>
                </a:solidFill>
              </a:rPr>
              <a:t> by factor 2.65 </a:t>
            </a:r>
            <a:r>
              <a:rPr lang="en-US" dirty="0" smtClean="0"/>
              <a:t>(MADX prediction: 2.86)</a:t>
            </a:r>
          </a:p>
          <a:p>
            <a:endParaRPr lang="en-US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58296" y="5791200"/>
            <a:ext cx="8479304" cy="952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>
              <a:spcBef>
                <a:spcPts val="1224"/>
              </a:spcBef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US" sz="2400" dirty="0" smtClean="0"/>
              <a:t>Q26:								Q20: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>
              <a:spcBef>
                <a:spcPts val="624"/>
              </a:spcBef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Fs=458/2=</a:t>
            </a:r>
            <a:r>
              <a:rPr lang="en-US" sz="2400" dirty="0" smtClean="0"/>
              <a:t>229 Hz					  	Fs=746/2=373 Hz</a:t>
            </a:r>
          </a:p>
          <a:p>
            <a:pPr marL="342900" indent="-342900">
              <a:spcBef>
                <a:spcPts val="624"/>
              </a:spcBef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Qs=0.0106/2</a:t>
            </a:r>
            <a:r>
              <a:rPr lang="en-US" sz="2400" dirty="0" smtClean="0"/>
              <a:t>=0.0053					Qs=0.0172/2=0.0086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24"/>
              </a:spcBef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at injection – MD1 – 10.Nov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1113217"/>
            <a:ext cx="8642204" cy="263328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Machine settings										</a:t>
            </a:r>
            <a:endParaRPr lang="en-US" sz="1730" dirty="0" smtClean="0"/>
          </a:p>
          <a:p>
            <a:pPr lvl="1"/>
            <a:r>
              <a:rPr lang="en-US" dirty="0" smtClean="0"/>
              <a:t>Tunes close to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dirty="0" smtClean="0"/>
              <a:t>=20.13 and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y</a:t>
            </a:r>
            <a:r>
              <a:rPr lang="en-US" dirty="0" smtClean="0"/>
              <a:t>=</a:t>
            </a:r>
            <a:r>
              <a:rPr lang="en-US" dirty="0" smtClean="0">
                <a:solidFill>
                  <a:srgbClr val="FF0000"/>
                </a:solidFill>
              </a:rPr>
              <a:t>20.16 (a bit low, nominal 20.18)</a:t>
            </a:r>
          </a:p>
          <a:p>
            <a:pPr lvl="1"/>
            <a:r>
              <a:rPr lang="en-US" dirty="0" err="1" smtClean="0"/>
              <a:t>Chromaticities</a:t>
            </a:r>
            <a:r>
              <a:rPr lang="en-US" dirty="0" smtClean="0"/>
              <a:t> ξ</a:t>
            </a:r>
            <a:r>
              <a:rPr lang="en-US" baseline="-25000" dirty="0" smtClean="0"/>
              <a:t>x</a:t>
            </a:r>
            <a:r>
              <a:rPr lang="en-US" dirty="0" smtClean="0"/>
              <a:t>~0.2, ξ</a:t>
            </a:r>
            <a:r>
              <a:rPr lang="en-US" baseline="-25000" dirty="0" smtClean="0"/>
              <a:t>y</a:t>
            </a:r>
            <a:r>
              <a:rPr lang="en-US" dirty="0" smtClean="0"/>
              <a:t>~0.03 (settings used in Q26 for instability studies)</a:t>
            </a:r>
          </a:p>
          <a:p>
            <a:pPr lvl="1"/>
            <a:r>
              <a:rPr lang="en-US" dirty="0" smtClean="0"/>
              <a:t>RF voltage </a:t>
            </a:r>
            <a:r>
              <a:rPr lang="en-US" dirty="0" smtClean="0">
                <a:solidFill>
                  <a:srgbClr val="FF0000"/>
                </a:solidFill>
              </a:rPr>
              <a:t>1.8MV</a:t>
            </a:r>
            <a:r>
              <a:rPr lang="en-US" dirty="0" smtClean="0"/>
              <a:t>, second harmonic off</a:t>
            </a:r>
          </a:p>
          <a:p>
            <a:pPr lvl="1"/>
            <a:r>
              <a:rPr lang="en-US" dirty="0" err="1" smtClean="0"/>
              <a:t>Octupoles</a:t>
            </a:r>
            <a:r>
              <a:rPr lang="en-US" dirty="0" smtClean="0"/>
              <a:t> switched off</a:t>
            </a:r>
          </a:p>
          <a:p>
            <a:r>
              <a:rPr lang="en-US" dirty="0" smtClean="0"/>
              <a:t>Intensity from PS between 2.7E11-3.3E11 </a:t>
            </a:r>
            <a:r>
              <a:rPr lang="en-US" dirty="0" err="1" smtClean="0"/>
              <a:t>p/b</a:t>
            </a:r>
            <a:endParaRPr lang="en-US" dirty="0" smtClean="0"/>
          </a:p>
          <a:p>
            <a:r>
              <a:rPr lang="en-US" dirty="0" smtClean="0"/>
              <a:t>Systematic losses within the first 30ms after injection</a:t>
            </a:r>
          </a:p>
          <a:p>
            <a:pPr lvl="1"/>
            <a:r>
              <a:rPr lang="en-US" dirty="0" smtClean="0"/>
              <a:t>No signature of Transverse Mode Coupling instabilities</a:t>
            </a:r>
          </a:p>
        </p:txBody>
      </p:sp>
      <p:pic>
        <p:nvPicPr>
          <p:cNvPr id="6" name="Picture 5" descr="HeadTailMonitor_5617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098" y="3926517"/>
            <a:ext cx="3771901" cy="2828926"/>
          </a:xfrm>
          <a:prstGeom prst="rect">
            <a:avLst/>
          </a:prstGeom>
        </p:spPr>
      </p:pic>
      <p:pic>
        <p:nvPicPr>
          <p:cNvPr id="8" name="Picture 7" descr="BCTfewSuperCycle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73100" y="3926516"/>
            <a:ext cx="3771900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446"/>
            <a:ext cx="9143999" cy="736978"/>
          </a:xfrm>
        </p:spPr>
        <p:txBody>
          <a:bodyPr>
            <a:normAutofit/>
          </a:bodyPr>
          <a:lstStyle/>
          <a:p>
            <a:r>
              <a:rPr lang="en-US" dirty="0" smtClean="0"/>
              <a:t>Bunch profile and bunch intensity – MD1 – 10.Nov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1100517"/>
            <a:ext cx="8642204" cy="22776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Intensity obtained from integrated bunch profile</a:t>
            </a:r>
          </a:p>
          <a:p>
            <a:pPr lvl="1"/>
            <a:r>
              <a:rPr lang="en-US" dirty="0" smtClean="0"/>
              <a:t>Signal of WCM normalized to intensity delivered by PS</a:t>
            </a:r>
          </a:p>
          <a:p>
            <a:pPr lvl="1"/>
            <a:r>
              <a:rPr lang="en-US" dirty="0" smtClean="0"/>
              <a:t>Even bigger losses (~10%) out of the bunch within first 5ms </a:t>
            </a:r>
          </a:p>
          <a:p>
            <a:pPr lvl="1"/>
            <a:r>
              <a:rPr lang="en-US" dirty="0" smtClean="0"/>
              <a:t>Maybe the RF-voltage was too low for this intensity</a:t>
            </a:r>
          </a:p>
          <a:p>
            <a:pPr lvl="1"/>
            <a:r>
              <a:rPr lang="en-US" dirty="0" smtClean="0"/>
              <a:t>First measurement of SPS BCT at 10ms!</a:t>
            </a:r>
          </a:p>
          <a:p>
            <a:pPr lvl="1"/>
            <a:r>
              <a:rPr lang="en-US" dirty="0" smtClean="0"/>
              <a:t>Problem of normalization of integrated bunch intensity… </a:t>
            </a:r>
          </a:p>
        </p:txBody>
      </p:sp>
      <p:pic>
        <p:nvPicPr>
          <p:cNvPr id="13" name="Picture 12" descr="BunchShape_MR2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697" y="3484876"/>
            <a:ext cx="4326403" cy="3244802"/>
          </a:xfrm>
          <a:prstGeom prst="rect">
            <a:avLst/>
          </a:prstGeom>
        </p:spPr>
      </p:pic>
      <p:pic>
        <p:nvPicPr>
          <p:cNvPr id="14" name="Picture 13" descr="Intensity_MR20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97" y="3484876"/>
            <a:ext cx="4326403" cy="3244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MRalls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587500"/>
            <a:ext cx="3922184" cy="2941638"/>
          </a:xfrm>
          <a:prstGeom prst="rect">
            <a:avLst/>
          </a:prstGeom>
          <a:noFill/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23851" y="4787900"/>
            <a:ext cx="3922183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à"/>
            </a:pPr>
            <a:r>
              <a:rPr lang="en-US" dirty="0" smtClean="0">
                <a:sym typeface="Wingdings" charset="2"/>
              </a:rPr>
              <a:t>Calibration </a:t>
            </a:r>
            <a:r>
              <a:rPr lang="en-US" dirty="0">
                <a:sym typeface="Wingdings" charset="2"/>
              </a:rPr>
              <a:t>between PS BCT, SPS BCT and integrated WCM seems to </a:t>
            </a:r>
            <a:r>
              <a:rPr lang="en-US" dirty="0" smtClean="0">
                <a:sym typeface="Wingdings" charset="2"/>
              </a:rPr>
              <a:t>work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02446"/>
            <a:ext cx="9143999" cy="736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Previous</a:t>
            </a:r>
            <a:r>
              <a:rPr kumimoji="0" lang="en-US" sz="3200" b="0" i="0" u="none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results with the Q26 cycle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Intensity_MR20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656"/>
              <a:stretch>
                <a:fillRect/>
              </a:stretch>
            </p:blipFill>
          </mc:Choice>
          <mc:Fallback>
            <p:blipFill>
              <a:blip r:embed="rId4"/>
              <a:srcRect l="1656"/>
              <a:stretch>
                <a:fillRect/>
              </a:stretch>
            </p:blipFill>
          </mc:Fallback>
        </mc:AlternateContent>
        <p:spPr>
          <a:xfrm>
            <a:off x="4601471" y="1397000"/>
            <a:ext cx="4271271" cy="3267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5200" y="1027668"/>
            <a:ext cx="257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Previous results with Q26</a:t>
            </a:r>
            <a:endParaRPr lang="en-US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756150" y="4787900"/>
            <a:ext cx="3829050" cy="9233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à"/>
            </a:pPr>
            <a:r>
              <a:rPr lang="en-US" dirty="0" smtClean="0">
                <a:sym typeface="Wingdings" charset="2"/>
              </a:rPr>
              <a:t>Is the discrepancy caused by the calibration between </a:t>
            </a:r>
            <a:r>
              <a:rPr lang="en-US" dirty="0">
                <a:sym typeface="Wingdings" charset="2"/>
              </a:rPr>
              <a:t>PS BCT, SPS BCT and integrated </a:t>
            </a:r>
            <a:r>
              <a:rPr lang="en-US" dirty="0" smtClean="0">
                <a:sym typeface="Wingdings" charset="2"/>
              </a:rPr>
              <a:t>WCM?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41249" y="1058902"/>
            <a:ext cx="241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 results with Q20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51000" y="5994400"/>
            <a:ext cx="607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the calibration is ok, it seems like we lose out of the bucket!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446"/>
            <a:ext cx="9143999" cy="736978"/>
          </a:xfrm>
        </p:spPr>
        <p:txBody>
          <a:bodyPr>
            <a:normAutofit/>
          </a:bodyPr>
          <a:lstStyle/>
          <a:p>
            <a:r>
              <a:rPr lang="en-US" dirty="0" smtClean="0"/>
              <a:t>Bunch length – MD1 – 10.Nov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1164017"/>
            <a:ext cx="8642204" cy="196018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Bunch intensity integrated from WCM shows continuous loss along the flat bottom</a:t>
            </a:r>
          </a:p>
          <a:p>
            <a:pPr lvl="1"/>
            <a:r>
              <a:rPr lang="en-US" dirty="0" smtClean="0"/>
              <a:t>Possible reasons: working point (slightly too low in vertical), space charge effects, RF-voltage</a:t>
            </a:r>
          </a:p>
          <a:p>
            <a:r>
              <a:rPr lang="en-US" dirty="0" smtClean="0"/>
              <a:t>Bunch length calculated from bunch profile</a:t>
            </a:r>
          </a:p>
          <a:p>
            <a:pPr lvl="1"/>
            <a:r>
              <a:rPr lang="en-US" dirty="0" err="1" smtClean="0"/>
              <a:t>Quadrupolar</a:t>
            </a:r>
            <a:r>
              <a:rPr lang="en-US" dirty="0" smtClean="0"/>
              <a:t> synchrotron oscillations observed right after injection</a:t>
            </a:r>
          </a:p>
          <a:p>
            <a:pPr lvl="1"/>
            <a:r>
              <a:rPr lang="en-US" dirty="0" smtClean="0"/>
              <a:t>Slight reduction of bunch length with time due to losses</a:t>
            </a:r>
          </a:p>
        </p:txBody>
      </p:sp>
      <p:pic>
        <p:nvPicPr>
          <p:cNvPr id="8" name="Picture 7" descr="BunchLength_MR201_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549"/>
              <a:stretch>
                <a:fillRect/>
              </a:stretch>
            </p:blipFill>
          </mc:Choice>
          <mc:Fallback>
            <p:blipFill>
              <a:blip r:embed="rId3"/>
              <a:srcRect l="3549"/>
              <a:stretch>
                <a:fillRect/>
              </a:stretch>
            </p:blipFill>
          </mc:Fallback>
        </mc:AlternateContent>
        <p:spPr>
          <a:xfrm>
            <a:off x="4699000" y="3325181"/>
            <a:ext cx="4201501" cy="3267075"/>
          </a:xfrm>
          <a:prstGeom prst="rect">
            <a:avLst/>
          </a:prstGeom>
        </p:spPr>
      </p:pic>
      <p:pic>
        <p:nvPicPr>
          <p:cNvPr id="9" name="Picture 8" descr="Intensity_MR20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656"/>
              <a:stretch>
                <a:fillRect/>
              </a:stretch>
            </p:blipFill>
          </mc:Choice>
          <mc:Fallback>
            <p:blipFill>
              <a:blip r:embed="rId5"/>
              <a:srcRect l="1656"/>
              <a:stretch>
                <a:fillRect/>
              </a:stretch>
            </p:blipFill>
          </mc:Fallback>
        </mc:AlternateContent>
        <p:spPr>
          <a:xfrm>
            <a:off x="330200" y="3325180"/>
            <a:ext cx="4271271" cy="3267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 err="1" smtClean="0"/>
              <a:t>emittances</a:t>
            </a:r>
            <a:r>
              <a:rPr lang="en-US" dirty="0" smtClean="0"/>
              <a:t> - MD1 – 10.Nov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1011616"/>
            <a:ext cx="8642204" cy="344476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Machine parameters</a:t>
            </a:r>
          </a:p>
          <a:p>
            <a:pPr lvl="1"/>
            <a:r>
              <a:rPr lang="en-US" dirty="0" smtClean="0"/>
              <a:t>Tunes close to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dirty="0" smtClean="0"/>
              <a:t>=20.13 and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y</a:t>
            </a:r>
            <a:r>
              <a:rPr lang="en-US" dirty="0" smtClean="0"/>
              <a:t>=</a:t>
            </a:r>
            <a:r>
              <a:rPr lang="en-US" dirty="0" smtClean="0">
                <a:solidFill>
                  <a:srgbClr val="FF0000"/>
                </a:solidFill>
              </a:rPr>
              <a:t>20.16 (a bit low, nominal 20.18)</a:t>
            </a:r>
          </a:p>
          <a:p>
            <a:pPr lvl="1"/>
            <a:r>
              <a:rPr lang="en-US" dirty="0" err="1" smtClean="0"/>
              <a:t>Chromaticities</a:t>
            </a:r>
            <a:r>
              <a:rPr lang="en-US" dirty="0" smtClean="0"/>
              <a:t> ξ</a:t>
            </a:r>
            <a:r>
              <a:rPr lang="en-US" baseline="-25000" dirty="0" smtClean="0"/>
              <a:t>x</a:t>
            </a:r>
            <a:r>
              <a:rPr lang="en-US" dirty="0" smtClean="0"/>
              <a:t>~0.2, ξ</a:t>
            </a:r>
            <a:r>
              <a:rPr lang="en-US" baseline="-25000" dirty="0" smtClean="0"/>
              <a:t>y</a:t>
            </a:r>
            <a:r>
              <a:rPr lang="en-US" dirty="0" smtClean="0"/>
              <a:t>~0.03</a:t>
            </a:r>
          </a:p>
          <a:p>
            <a:pPr lvl="1"/>
            <a:r>
              <a:rPr lang="en-US" dirty="0" smtClean="0"/>
              <a:t>RF voltage 1.8MV, second harmonic off</a:t>
            </a:r>
          </a:p>
          <a:p>
            <a:pPr lvl="1"/>
            <a:r>
              <a:rPr lang="en-US" dirty="0" err="1" smtClean="0"/>
              <a:t>Octupoles</a:t>
            </a:r>
            <a:r>
              <a:rPr lang="en-US" dirty="0" smtClean="0"/>
              <a:t> switched off</a:t>
            </a:r>
          </a:p>
          <a:p>
            <a:r>
              <a:rPr lang="en-US" dirty="0" err="1" smtClean="0"/>
              <a:t>Emittances</a:t>
            </a:r>
            <a:r>
              <a:rPr lang="en-US" dirty="0" smtClean="0"/>
              <a:t> at beginning of flat bottom (measured with in-scan)</a:t>
            </a:r>
          </a:p>
          <a:p>
            <a:pPr lvl="1"/>
            <a:r>
              <a:rPr lang="en-US" b="1" dirty="0" smtClean="0"/>
              <a:t>Ε</a:t>
            </a:r>
            <a:r>
              <a:rPr lang="en-US" b="1" baseline="-25000" dirty="0" smtClean="0"/>
              <a:t>h</a:t>
            </a:r>
            <a:r>
              <a:rPr lang="en-US" b="1" dirty="0" smtClean="0"/>
              <a:t>~1.9-2.1 </a:t>
            </a:r>
            <a:r>
              <a:rPr lang="en-US" b="1" dirty="0" err="1" smtClean="0"/>
              <a:t>mm.mrad</a:t>
            </a:r>
            <a:r>
              <a:rPr lang="en-US" b="1" dirty="0" smtClean="0"/>
              <a:t>, Ε</a:t>
            </a:r>
            <a:r>
              <a:rPr lang="en-US" b="1" baseline="-25000" dirty="0" smtClean="0"/>
              <a:t>v</a:t>
            </a:r>
            <a:r>
              <a:rPr lang="en-US" b="1" dirty="0" smtClean="0"/>
              <a:t>~2.2-2.4 </a:t>
            </a:r>
            <a:r>
              <a:rPr lang="en-US" b="1" dirty="0" err="1" smtClean="0"/>
              <a:t>mm.mrad</a:t>
            </a:r>
            <a:r>
              <a:rPr lang="en-US" b="1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@ 2.6E11 </a:t>
            </a:r>
            <a:r>
              <a:rPr lang="en-US" b="1" dirty="0" err="1" smtClean="0">
                <a:solidFill>
                  <a:srgbClr val="FF0000"/>
                </a:solidFill>
              </a:rPr>
              <a:t>p/b</a:t>
            </a:r>
            <a:endParaRPr lang="en-US" b="1" dirty="0" smtClean="0"/>
          </a:p>
          <a:p>
            <a:pPr lvl="1"/>
            <a:r>
              <a:rPr lang="en-US" b="1" dirty="0" smtClean="0"/>
              <a:t>Ε</a:t>
            </a:r>
            <a:r>
              <a:rPr lang="en-US" b="1" baseline="-25000" dirty="0" smtClean="0"/>
              <a:t>h</a:t>
            </a:r>
            <a:r>
              <a:rPr lang="en-US" b="1" dirty="0" smtClean="0"/>
              <a:t>~2.4-2.6 </a:t>
            </a:r>
            <a:r>
              <a:rPr lang="en-US" b="1" dirty="0" err="1" smtClean="0"/>
              <a:t>mm.mrad</a:t>
            </a:r>
            <a:r>
              <a:rPr lang="en-US" b="1" dirty="0" smtClean="0"/>
              <a:t>, Ε</a:t>
            </a:r>
            <a:r>
              <a:rPr lang="en-US" b="1" baseline="-25000" dirty="0" smtClean="0"/>
              <a:t>v</a:t>
            </a:r>
            <a:r>
              <a:rPr lang="en-US" b="1" dirty="0" smtClean="0"/>
              <a:t>~2.6-2.7 </a:t>
            </a:r>
            <a:r>
              <a:rPr lang="en-US" b="1" dirty="0" err="1" smtClean="0"/>
              <a:t>mm.mrad</a:t>
            </a:r>
            <a:r>
              <a:rPr lang="en-US" b="1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@ 3.3E11 </a:t>
            </a:r>
            <a:r>
              <a:rPr lang="en-US" b="1" dirty="0" err="1" smtClean="0">
                <a:solidFill>
                  <a:srgbClr val="FF0000"/>
                </a:solidFill>
              </a:rPr>
              <a:t>p/b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No significant blow-up at the end of flat bottom (measured with out-scan)</a:t>
            </a:r>
          </a:p>
          <a:p>
            <a:pPr lvl="1"/>
            <a:r>
              <a:rPr lang="en-US" dirty="0" err="1" smtClean="0"/>
              <a:t>Emittances</a:t>
            </a:r>
            <a:r>
              <a:rPr lang="en-US" dirty="0" smtClean="0"/>
              <a:t> at the end of FB always gave smaller values than at the beginning of FB</a:t>
            </a:r>
          </a:p>
          <a:p>
            <a:pPr lvl="1"/>
            <a:r>
              <a:rPr lang="en-US" dirty="0" smtClean="0"/>
              <a:t>Systematic error of out wire scan (gives about 0.2 </a:t>
            </a:r>
            <a:r>
              <a:rPr lang="en-US" dirty="0" err="1" smtClean="0"/>
              <a:t>mm.mrad</a:t>
            </a:r>
            <a:r>
              <a:rPr lang="en-US" dirty="0" smtClean="0"/>
              <a:t> smaller values)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4135" t="15564" r="5671" b="12350"/>
          <a:stretch>
            <a:fillRect/>
          </a:stretch>
        </p:blipFill>
        <p:spPr>
          <a:xfrm>
            <a:off x="258297" y="4505800"/>
            <a:ext cx="4244956" cy="2252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244" t="15753" r="5648" b="12466"/>
          <a:stretch>
            <a:fillRect/>
          </a:stretch>
        </p:blipFill>
        <p:spPr>
          <a:xfrm>
            <a:off x="4655544" y="4513204"/>
            <a:ext cx="4244956" cy="2245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Preliminary comparison of the cycles: Q26 – Q20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1663701"/>
            <a:ext cx="4313703" cy="45846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Well studied and optimized cycles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TMC instability threshold about 1.6E11 </a:t>
            </a:r>
            <a:r>
              <a:rPr lang="en-US" dirty="0" err="1" smtClean="0">
                <a:solidFill>
                  <a:srgbClr val="FF0000"/>
                </a:solidFill>
              </a:rPr>
              <a:t>p/b</a:t>
            </a:r>
            <a:r>
              <a:rPr lang="en-US" dirty="0" smtClean="0">
                <a:solidFill>
                  <a:srgbClr val="FF0000"/>
                </a:solidFill>
              </a:rPr>
              <a:t> with low vertical </a:t>
            </a:r>
            <a:r>
              <a:rPr lang="en-US" dirty="0" smtClean="0">
                <a:solidFill>
                  <a:srgbClr val="FF0000"/>
                </a:solidFill>
              </a:rPr>
              <a:t>chromaticity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Immediate beam loss for positive vertical chromaticity due to </a:t>
            </a:r>
            <a:r>
              <a:rPr lang="en-US" dirty="0" err="1" smtClean="0">
                <a:solidFill>
                  <a:srgbClr val="FF0000"/>
                </a:solidFill>
              </a:rPr>
              <a:t>headtail</a:t>
            </a:r>
            <a:r>
              <a:rPr lang="en-US" dirty="0" smtClean="0">
                <a:solidFill>
                  <a:srgbClr val="FF0000"/>
                </a:solidFill>
              </a:rPr>
              <a:t> instability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Difficult to avoid significant transverse </a:t>
            </a:r>
            <a:r>
              <a:rPr lang="en-US" dirty="0" err="1" smtClean="0">
                <a:solidFill>
                  <a:srgbClr val="FF0000"/>
                </a:solidFill>
              </a:rPr>
              <a:t>emittance</a:t>
            </a:r>
            <a:r>
              <a:rPr lang="en-US" dirty="0" smtClean="0">
                <a:solidFill>
                  <a:srgbClr val="FF0000"/>
                </a:solidFill>
              </a:rPr>
              <a:t> blow-up for high intensities </a:t>
            </a:r>
          </a:p>
          <a:p>
            <a:r>
              <a:rPr lang="en-US" dirty="0" smtClean="0"/>
              <a:t>Acceptable longitudinal parameters for LHC 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1663700"/>
            <a:ext cx="4313703" cy="50409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/>
              <a:t>TMC instability threshold seems to be higher than 3E11 </a:t>
            </a:r>
            <a:r>
              <a:rPr lang="en-US" sz="2400" dirty="0" err="1" smtClean="0"/>
              <a:t>p/b</a:t>
            </a:r>
            <a:endParaRPr lang="en-US" sz="24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Even the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headtail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instability for negative </a:t>
            </a:r>
            <a:r>
              <a:rPr lang="en-US" sz="2400" dirty="0" smtClean="0"/>
              <a:t>chromaticity seems to be damped for significant intensities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Without much optimization, transverse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emittance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blow-up seems very small</a:t>
            </a:r>
          </a:p>
          <a:p>
            <a:pPr marL="342900" lvl="0" indent="-342900">
              <a:spcBef>
                <a:spcPts val="1224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Still many parameters left to optimize and to explore 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ts val="1224"/>
              </a:spcBef>
              <a:buFont typeface="Arial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Acceptable longitudinal parameters for LHC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/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081901"/>
            <a:ext cx="70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Q26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370162" y="1081901"/>
            <a:ext cx="70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Q20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Achievements with the LHCfast3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1011617"/>
            <a:ext cx="8642204" cy="2163383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dirty="0" smtClean="0"/>
              <a:t>Corrected tunes all along the cycle</a:t>
            </a:r>
          </a:p>
          <a:p>
            <a:pPr lvl="1"/>
            <a:r>
              <a:rPr lang="en-US" dirty="0" smtClean="0"/>
              <a:t>Accelerated single bunches with intensities up </a:t>
            </a:r>
            <a:r>
              <a:rPr lang="en-US" smtClean="0"/>
              <a:t>to 2.5E11 </a:t>
            </a:r>
            <a:r>
              <a:rPr lang="en-US" dirty="0" err="1" smtClean="0"/>
              <a:t>p/b</a:t>
            </a:r>
            <a:r>
              <a:rPr lang="en-US" dirty="0" smtClean="0"/>
              <a:t> up to flat top without major losses (only small losses &lt;5% right after injection and at beginning of acceleration)</a:t>
            </a:r>
          </a:p>
          <a:p>
            <a:pPr lvl="1"/>
            <a:r>
              <a:rPr lang="en-US" dirty="0" smtClean="0"/>
              <a:t>Transverse </a:t>
            </a:r>
            <a:r>
              <a:rPr lang="en-US" dirty="0" err="1" smtClean="0"/>
              <a:t>emittances</a:t>
            </a:r>
            <a:r>
              <a:rPr lang="en-US" dirty="0" smtClean="0"/>
              <a:t> (norm, 1σ) </a:t>
            </a:r>
            <a:r>
              <a:rPr lang="en-US" b="1" dirty="0" smtClean="0"/>
              <a:t>Ε</a:t>
            </a:r>
            <a:r>
              <a:rPr lang="en-US" b="1" baseline="-25000" dirty="0" smtClean="0"/>
              <a:t>h</a:t>
            </a:r>
            <a:r>
              <a:rPr lang="en-US" b="1" dirty="0" smtClean="0"/>
              <a:t>~2.4 </a:t>
            </a:r>
            <a:r>
              <a:rPr lang="en-US" b="1" dirty="0" err="1" smtClean="0"/>
              <a:t>mm.mrad</a:t>
            </a:r>
            <a:r>
              <a:rPr lang="en-US" b="1" dirty="0" smtClean="0"/>
              <a:t>, Ε</a:t>
            </a:r>
            <a:r>
              <a:rPr lang="en-US" b="1" baseline="-25000" dirty="0" smtClean="0"/>
              <a:t>v</a:t>
            </a:r>
            <a:r>
              <a:rPr lang="en-US" b="1" dirty="0" smtClean="0"/>
              <a:t>~2.9 </a:t>
            </a:r>
            <a:r>
              <a:rPr lang="en-US" b="1" dirty="0" err="1" smtClean="0"/>
              <a:t>mm.mrad</a:t>
            </a:r>
            <a:r>
              <a:rPr lang="en-US" b="1" dirty="0" smtClean="0"/>
              <a:t>  </a:t>
            </a:r>
            <a:r>
              <a:rPr lang="en-US" b="1" dirty="0" smtClean="0">
                <a:solidFill>
                  <a:srgbClr val="FF0000"/>
                </a:solidFill>
              </a:rPr>
              <a:t>@ 2.4E11 </a:t>
            </a:r>
            <a:r>
              <a:rPr lang="en-US" b="1" dirty="0" err="1" smtClean="0">
                <a:solidFill>
                  <a:srgbClr val="FF0000"/>
                </a:solidFill>
              </a:rPr>
              <a:t>p/b</a:t>
            </a:r>
            <a:endParaRPr lang="en-US" dirty="0" smtClean="0"/>
          </a:p>
          <a:p>
            <a:pPr lvl="1"/>
            <a:r>
              <a:rPr lang="en-US" dirty="0" smtClean="0"/>
              <a:t>Bunch length measured at extraction about 1.5 ns</a:t>
            </a:r>
          </a:p>
          <a:p>
            <a:pPr lvl="1"/>
            <a:r>
              <a:rPr lang="en-US" dirty="0" smtClean="0"/>
              <a:t>RMS-Orbit within usual limits</a:t>
            </a:r>
          </a:p>
          <a:p>
            <a:pPr lvl="1"/>
            <a:r>
              <a:rPr lang="en-US" dirty="0" smtClean="0"/>
              <a:t>Chromaticity knobs at that point still based on the nominal Q26 lattice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8250" b="20013"/>
          <a:stretch>
            <a:fillRect/>
          </a:stretch>
        </p:blipFill>
        <p:spPr>
          <a:xfrm>
            <a:off x="626598" y="3175000"/>
            <a:ext cx="5641414" cy="3365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5647" r="37798" b="12353"/>
          <a:stretch>
            <a:fillRect/>
          </a:stretch>
        </p:blipFill>
        <p:spPr>
          <a:xfrm>
            <a:off x="6400800" y="3175001"/>
            <a:ext cx="2095500" cy="1676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15728" r="37805" b="12507"/>
          <a:stretch>
            <a:fillRect/>
          </a:stretch>
        </p:blipFill>
        <p:spPr>
          <a:xfrm>
            <a:off x="6400800" y="4869577"/>
            <a:ext cx="2095500" cy="1670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on MD1 cycle, 20.Nov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1011616"/>
            <a:ext cx="8642204" cy="565588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Scan of RF-voltage for different intensities </a:t>
            </a:r>
          </a:p>
          <a:p>
            <a:pPr lvl="1"/>
            <a:r>
              <a:rPr lang="en-US" dirty="0" err="1" smtClean="0"/>
              <a:t>Qx</a:t>
            </a:r>
            <a:r>
              <a:rPr lang="en-US" dirty="0" smtClean="0"/>
              <a:t>=20.13, </a:t>
            </a:r>
            <a:r>
              <a:rPr lang="en-US" dirty="0" err="1" smtClean="0"/>
              <a:t>Qy</a:t>
            </a:r>
            <a:r>
              <a:rPr lang="en-US" dirty="0" smtClean="0"/>
              <a:t>=20.18, </a:t>
            </a:r>
            <a:r>
              <a:rPr lang="en-US" dirty="0" smtClean="0"/>
              <a:t>ξ</a:t>
            </a:r>
            <a:r>
              <a:rPr lang="en-US" baseline="-25000" dirty="0" smtClean="0"/>
              <a:t>x</a:t>
            </a:r>
            <a:r>
              <a:rPr lang="en-US" dirty="0" smtClean="0"/>
              <a:t>~0.2, ξ</a:t>
            </a:r>
            <a:r>
              <a:rPr lang="en-US" baseline="-25000" dirty="0" smtClean="0"/>
              <a:t>y</a:t>
            </a:r>
            <a:r>
              <a:rPr lang="en-US" dirty="0" smtClean="0"/>
              <a:t>~</a:t>
            </a:r>
            <a:r>
              <a:rPr lang="en-US" dirty="0" smtClean="0"/>
              <a:t>0.03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chromaticities</a:t>
            </a:r>
            <a:r>
              <a:rPr lang="en-US" dirty="0" smtClean="0">
                <a:solidFill>
                  <a:srgbClr val="FF0000"/>
                </a:solidFill>
              </a:rPr>
              <a:t> not measured)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Improving losses after injection with increasing RF-voltage</a:t>
            </a:r>
          </a:p>
          <a:p>
            <a:pPr lvl="1"/>
            <a:r>
              <a:rPr lang="en-US" dirty="0" smtClean="0"/>
              <a:t>Small effect for intensity around 1E11 </a:t>
            </a:r>
            <a:r>
              <a:rPr lang="en-US" dirty="0" err="1" smtClean="0"/>
              <a:t>p/b</a:t>
            </a:r>
            <a:r>
              <a:rPr lang="en-US" dirty="0" smtClean="0"/>
              <a:t>: 2-4% losses</a:t>
            </a:r>
          </a:p>
          <a:p>
            <a:pPr lvl="1"/>
            <a:r>
              <a:rPr lang="en-US" dirty="0" smtClean="0"/>
              <a:t>Losses around 4% for RF-voltage above 2.5 MV for 2E11, but increased loses for lower voltages</a:t>
            </a:r>
          </a:p>
          <a:p>
            <a:pPr lvl="1"/>
            <a:r>
              <a:rPr lang="en-US" dirty="0" smtClean="0"/>
              <a:t>No clear dependence on RF-voltage in both cases – maybe due to longitudinal phase space distribution coming from the PS (optimization for high intensities may be needed)</a:t>
            </a:r>
            <a:endParaRPr lang="en-US" dirty="0"/>
          </a:p>
        </p:txBody>
      </p:sp>
      <p:pic>
        <p:nvPicPr>
          <p:cNvPr id="6" name="Picture 5" descr="LossesVsRF-1E1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3900" y="1873961"/>
            <a:ext cx="3685200" cy="2796804"/>
          </a:xfrm>
          <a:prstGeom prst="rect">
            <a:avLst/>
          </a:prstGeom>
        </p:spPr>
      </p:pic>
      <p:pic>
        <p:nvPicPr>
          <p:cNvPr id="7" name="Picture 6" descr="LossesVsRF-2E11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11101" y="1873961"/>
            <a:ext cx="3685200" cy="2796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MD 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011616"/>
            <a:ext cx="8077200" cy="5693027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G. </a:t>
            </a:r>
            <a:r>
              <a:rPr lang="en-US" dirty="0" err="1" smtClean="0"/>
              <a:t>Arduini</a:t>
            </a:r>
            <a:r>
              <a:rPr lang="en-US" dirty="0" smtClean="0"/>
              <a:t>, T. </a:t>
            </a:r>
            <a:r>
              <a:rPr lang="en-US" dirty="0" err="1" smtClean="0"/>
              <a:t>Argyropoulos</a:t>
            </a:r>
            <a:r>
              <a:rPr lang="en-US" dirty="0" smtClean="0"/>
              <a:t>, H. Bartosik, T. </a:t>
            </a:r>
            <a:r>
              <a:rPr lang="en-US" dirty="0" err="1" smtClean="0"/>
              <a:t>Bohl</a:t>
            </a:r>
            <a:r>
              <a:rPr lang="en-US" dirty="0" smtClean="0"/>
              <a:t>, S. </a:t>
            </a:r>
            <a:r>
              <a:rPr lang="en-US" dirty="0" err="1" smtClean="0"/>
              <a:t>Cettour</a:t>
            </a:r>
            <a:r>
              <a:rPr lang="en-US" dirty="0" smtClean="0"/>
              <a:t> Cave, E. </a:t>
            </a:r>
            <a:r>
              <a:rPr lang="en-US" dirty="0" err="1" smtClean="0"/>
              <a:t>Shaposhnikova</a:t>
            </a:r>
            <a:r>
              <a:rPr lang="en-US" dirty="0" smtClean="0"/>
              <a:t>, K. </a:t>
            </a:r>
            <a:r>
              <a:rPr lang="en-US" dirty="0" err="1" smtClean="0"/>
              <a:t>Cornelis</a:t>
            </a:r>
            <a:r>
              <a:rPr lang="en-US" dirty="0" smtClean="0"/>
              <a:t>, F. </a:t>
            </a:r>
            <a:r>
              <a:rPr lang="en-US" dirty="0" err="1" smtClean="0"/>
              <a:t>Follin</a:t>
            </a:r>
            <a:r>
              <a:rPr lang="en-US" dirty="0" smtClean="0"/>
              <a:t>, W. </a:t>
            </a:r>
            <a:r>
              <a:rPr lang="en-US" dirty="0" err="1" smtClean="0"/>
              <a:t>Hofle</a:t>
            </a:r>
            <a:r>
              <a:rPr lang="en-US" dirty="0" smtClean="0"/>
              <a:t>, D. </a:t>
            </a:r>
            <a:r>
              <a:rPr lang="en-US" dirty="0" err="1" smtClean="0"/>
              <a:t>Jacquet</a:t>
            </a:r>
            <a:r>
              <a:rPr lang="en-US" dirty="0" smtClean="0"/>
              <a:t>, Y. </a:t>
            </a:r>
            <a:r>
              <a:rPr lang="en-US" dirty="0" err="1" smtClean="0"/>
              <a:t>Papaphilippou</a:t>
            </a:r>
            <a:r>
              <a:rPr lang="en-US" dirty="0" smtClean="0"/>
              <a:t>, A. Rey, G. </a:t>
            </a:r>
            <a:r>
              <a:rPr lang="en-US" dirty="0" err="1" smtClean="0"/>
              <a:t>Rumolo</a:t>
            </a:r>
            <a:r>
              <a:rPr lang="en-US" dirty="0" smtClean="0"/>
              <a:t>, B. </a:t>
            </a:r>
            <a:r>
              <a:rPr lang="en-US" dirty="0" err="1" smtClean="0"/>
              <a:t>Salvant</a:t>
            </a:r>
            <a:r>
              <a:rPr lang="en-US" dirty="0" smtClean="0"/>
              <a:t>, R. Tomas, G. </a:t>
            </a:r>
            <a:r>
              <a:rPr lang="en-US" dirty="0" err="1" smtClean="0"/>
              <a:t>Vanbavinckhove</a:t>
            </a:r>
            <a:r>
              <a:rPr lang="en-US" dirty="0" smtClean="0"/>
              <a:t>, J. </a:t>
            </a:r>
            <a:r>
              <a:rPr lang="en-US" dirty="0" err="1" smtClean="0"/>
              <a:t>Wenninger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Thanks to all members of the OP group!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MD1, 20.Nov: 2E11 </a:t>
            </a:r>
            <a:r>
              <a:rPr lang="en-US" dirty="0" err="1" smtClean="0"/>
              <a:t>p/b</a:t>
            </a:r>
            <a:r>
              <a:rPr lang="en-US" dirty="0" smtClean="0"/>
              <a:t> from PS</a:t>
            </a:r>
            <a:endParaRPr lang="en-US" dirty="0"/>
          </a:p>
        </p:txBody>
      </p:sp>
      <p:pic>
        <p:nvPicPr>
          <p:cNvPr id="4" name="Content Placeholder 3" descr="Intensity_MR154.eps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2105" r="-12105"/>
              <a:stretch>
                <a:fillRect/>
              </a:stretch>
            </p:blipFill>
          </mc:Choice>
          <mc:Fallback>
            <p:blipFill>
              <a:blip r:embed="rId3"/>
              <a:srcRect l="-12105" r="-12105"/>
              <a:stretch>
                <a:fillRect/>
              </a:stretch>
            </p:blipFill>
          </mc:Fallback>
        </mc:AlternateContent>
        <p:spPr>
          <a:xfrm>
            <a:off x="-266312" y="1406555"/>
            <a:ext cx="3682612" cy="2425910"/>
          </a:xfrm>
        </p:spPr>
      </p:pic>
      <p:pic>
        <p:nvPicPr>
          <p:cNvPr id="5" name="Picture 4" descr="Intensity_MR14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973598" y="1406555"/>
            <a:ext cx="2965002" cy="24259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053" y="989767"/>
            <a:ext cx="199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RF-voltage: 1.8 MV</a:t>
            </a:r>
            <a:endParaRPr lang="en-US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8297" y="4064000"/>
            <a:ext cx="8642204" cy="26543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lvl="0" indent="-342900">
              <a:spcBef>
                <a:spcPts val="1824"/>
              </a:spcBef>
              <a:buFont typeface="Arial"/>
              <a:buChar char="•"/>
              <a:defRPr/>
            </a:pPr>
            <a:r>
              <a:rPr lang="en-US" sz="2400" dirty="0" smtClean="0"/>
              <a:t>Immediate </a:t>
            </a:r>
            <a:r>
              <a:rPr lang="en-US" sz="2400" dirty="0" smtClean="0"/>
              <a:t>losses</a:t>
            </a:r>
            <a:r>
              <a:rPr lang="en-US" sz="2400" dirty="0" smtClean="0"/>
              <a:t> with 1.8 MV (~10%)</a:t>
            </a:r>
          </a:p>
          <a:p>
            <a:pPr marL="342900" lvl="0" indent="-342900">
              <a:spcBef>
                <a:spcPts val="1824"/>
              </a:spcBef>
              <a:buFont typeface="Arial"/>
              <a:buChar char="•"/>
              <a:defRPr/>
            </a:pPr>
            <a:r>
              <a:rPr lang="en-US" sz="2400" dirty="0" smtClean="0"/>
              <a:t>Reduced losses within first 20 ms after injection </a:t>
            </a:r>
            <a:r>
              <a:rPr lang="en-US" sz="2400" dirty="0" smtClean="0"/>
              <a:t>for RF-voltage above 2.5 MV (~4%)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Slow losses within 1.5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 losses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seem to increase again with higher voltage</a:t>
            </a:r>
            <a:endParaRPr lang="en-US" sz="2400" dirty="0" smtClean="0"/>
          </a:p>
          <a:p>
            <a:pPr marL="342900" lvl="0" indent="-342900">
              <a:spcBef>
                <a:spcPts val="1824"/>
              </a:spcBef>
              <a:buFont typeface="Arial"/>
              <a:buChar char="•"/>
              <a:defRPr/>
            </a:pPr>
            <a:r>
              <a:rPr lang="en-US" sz="2400" dirty="0" smtClean="0"/>
              <a:t>Why?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spcBef>
                <a:spcPts val="1824"/>
              </a:spcBef>
              <a:buFont typeface="Arial"/>
              <a:buChar char="•"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–"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Intensity_MR136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030096" y="1406555"/>
            <a:ext cx="2965001" cy="24259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11153" y="989767"/>
            <a:ext cx="199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RF-voltage: 3.8 MV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69957" y="989767"/>
            <a:ext cx="199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RF-voltage: 3.2 MV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MD1, 20.Nov: 2E11 </a:t>
            </a:r>
            <a:r>
              <a:rPr lang="en-US" dirty="0" err="1" smtClean="0"/>
              <a:t>p/b</a:t>
            </a:r>
            <a:r>
              <a:rPr lang="en-US" dirty="0" smtClean="0"/>
              <a:t> from </a:t>
            </a:r>
            <a:r>
              <a:rPr lang="en-US" dirty="0" smtClean="0"/>
              <a:t>PS, RF-voltage: 3.8 MV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4229100"/>
            <a:ext cx="5494803" cy="236124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Strong </a:t>
            </a:r>
            <a:r>
              <a:rPr lang="en-US" dirty="0" err="1" smtClean="0"/>
              <a:t>quadrupolar</a:t>
            </a:r>
            <a:r>
              <a:rPr lang="en-US" dirty="0" smtClean="0"/>
              <a:t> synchrotron oscillation due to high RF-voltage</a:t>
            </a:r>
          </a:p>
          <a:p>
            <a:pPr lvl="1"/>
            <a:r>
              <a:rPr lang="en-US" dirty="0" smtClean="0"/>
              <a:t>clearly above matched voltage</a:t>
            </a:r>
          </a:p>
          <a:p>
            <a:pPr lvl="1"/>
            <a:r>
              <a:rPr lang="en-US" dirty="0" smtClean="0"/>
              <a:t>What is the optimum RF-voltage?</a:t>
            </a:r>
          </a:p>
          <a:p>
            <a:r>
              <a:rPr lang="en-US" dirty="0" smtClean="0"/>
              <a:t>Comparison with MD1 cycle with nominal tunes and </a:t>
            </a:r>
            <a:r>
              <a:rPr lang="en-US" dirty="0" smtClean="0"/>
              <a:t>further studies </a:t>
            </a:r>
            <a:r>
              <a:rPr lang="en-US" dirty="0" smtClean="0"/>
              <a:t>needed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Intensity_MR14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97" y="1016000"/>
            <a:ext cx="3996267" cy="2997200"/>
          </a:xfrm>
          <a:prstGeom prst="rect">
            <a:avLst/>
          </a:prstGeom>
        </p:spPr>
      </p:pic>
      <p:pic>
        <p:nvPicPr>
          <p:cNvPr id="6" name="Picture 5" descr="BunchShape_MR14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233" y="1016000"/>
            <a:ext cx="3996267" cy="2997200"/>
          </a:xfrm>
          <a:prstGeom prst="rect">
            <a:avLst/>
          </a:prstGeom>
        </p:spPr>
      </p:pic>
      <p:pic>
        <p:nvPicPr>
          <p:cNvPr id="7" name="Picture 6" descr="Bunchlength_MR14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03900" y="4310452"/>
            <a:ext cx="2800349" cy="2394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 on LHCfast3 acceleration cycle, 20.Nov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Attempt to correct chromaticity along the ramp with the new knobs</a:t>
            </a:r>
          </a:p>
          <a:p>
            <a:pPr lvl="1"/>
            <a:r>
              <a:rPr lang="en-US" dirty="0" smtClean="0"/>
              <a:t>Manual adjustment of constant chromaticity is not easy: Beam losses for negative chromaticity; many measurements along the ramp needed</a:t>
            </a:r>
          </a:p>
          <a:p>
            <a:pPr lvl="1"/>
            <a:r>
              <a:rPr lang="en-US" dirty="0" smtClean="0"/>
              <a:t>Correction curves from nominal cycle cannot be used since the chromaticity knobs are completely different</a:t>
            </a:r>
          </a:p>
          <a:p>
            <a:pPr lvl="1"/>
            <a:r>
              <a:rPr lang="en-US" dirty="0" smtClean="0"/>
              <a:t>Auto Q’ function in this stage not usable since it relies on the correct response of the momentum offset on the RF radial steering knob </a:t>
            </a:r>
          </a:p>
          <a:p>
            <a:r>
              <a:rPr lang="en-US" dirty="0" smtClean="0"/>
              <a:t>For next year, RF radial steering knob should be updated for the new optics</a:t>
            </a:r>
          </a:p>
          <a:p>
            <a:pPr lvl="1"/>
            <a:r>
              <a:rPr lang="en-US" dirty="0" smtClean="0"/>
              <a:t>Not so trivial since this knob is hard coded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 – Possible future MD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MD1 flat bottom studies</a:t>
            </a:r>
          </a:p>
          <a:p>
            <a:pPr lvl="1"/>
            <a:r>
              <a:rPr lang="en-US" dirty="0" smtClean="0"/>
              <a:t>Instability thresholds for the new Q20 cycles are higher than for the nominal Q26… but where? </a:t>
            </a:r>
          </a:p>
          <a:p>
            <a:pPr lvl="1"/>
            <a:r>
              <a:rPr lang="en-US" dirty="0" smtClean="0"/>
              <a:t>Can we improve losses at injection by changing the RF-</a:t>
            </a:r>
            <a:r>
              <a:rPr lang="en-US" dirty="0" smtClean="0"/>
              <a:t>voltage or are there other effects to be considered?</a:t>
            </a:r>
          </a:p>
          <a:p>
            <a:pPr lvl="1"/>
            <a:r>
              <a:rPr lang="en-US" dirty="0" smtClean="0"/>
              <a:t>What </a:t>
            </a:r>
            <a:r>
              <a:rPr lang="en-US" dirty="0" err="1" smtClean="0"/>
              <a:t>isthe</a:t>
            </a:r>
            <a:r>
              <a:rPr lang="en-US" dirty="0" smtClean="0"/>
              <a:t> optimal RF-voltage as a function of intensity?</a:t>
            </a:r>
            <a:endParaRPr lang="en-US" dirty="0" smtClean="0"/>
          </a:p>
          <a:p>
            <a:pPr lvl="1"/>
            <a:r>
              <a:rPr lang="en-US" dirty="0" smtClean="0"/>
              <a:t>How big is the impact of the optics mismatch at </a:t>
            </a:r>
            <a:r>
              <a:rPr lang="en-US" dirty="0" smtClean="0"/>
              <a:t>injection?</a:t>
            </a:r>
          </a:p>
          <a:p>
            <a:r>
              <a:rPr lang="en-US" dirty="0" smtClean="0"/>
              <a:t>LHCfast3 acceleration cycle</a:t>
            </a:r>
          </a:p>
          <a:p>
            <a:pPr lvl="1"/>
            <a:r>
              <a:rPr lang="en-US" dirty="0" smtClean="0"/>
              <a:t>How about </a:t>
            </a:r>
            <a:r>
              <a:rPr lang="en-US" dirty="0" err="1" smtClean="0"/>
              <a:t>emittances</a:t>
            </a:r>
            <a:r>
              <a:rPr lang="en-US" dirty="0" smtClean="0"/>
              <a:t> at flat top for very high intensities?</a:t>
            </a:r>
          </a:p>
          <a:p>
            <a:pPr lvl="1"/>
            <a:r>
              <a:rPr lang="en-US" dirty="0" smtClean="0"/>
              <a:t>Can acceptable beam parameters be reached with the current maximal RF-voltage available?</a:t>
            </a:r>
          </a:p>
          <a:p>
            <a:pPr lvl="1"/>
            <a:r>
              <a:rPr lang="en-US" dirty="0" smtClean="0"/>
              <a:t>Is there any other limitation?</a:t>
            </a:r>
          </a:p>
          <a:p>
            <a:r>
              <a:rPr lang="en-US" dirty="0" smtClean="0"/>
              <a:t>Possible future MD activities</a:t>
            </a:r>
          </a:p>
          <a:p>
            <a:pPr lvl="1"/>
            <a:r>
              <a:rPr lang="en-US" dirty="0" smtClean="0"/>
              <a:t>Try to answer questions from above</a:t>
            </a:r>
          </a:p>
          <a:p>
            <a:pPr lvl="1"/>
            <a:r>
              <a:rPr lang="en-US" dirty="0" smtClean="0"/>
              <a:t>Inject LHC bunch trains with high intensity for studying electron cloud and other multi-bunch </a:t>
            </a:r>
            <a:r>
              <a:rPr lang="en-US" dirty="0" smtClean="0"/>
              <a:t>instabilities</a:t>
            </a:r>
          </a:p>
          <a:p>
            <a:pPr lvl="1"/>
            <a:r>
              <a:rPr lang="en-US" dirty="0" smtClean="0"/>
              <a:t>Investigate the possibility of injecting high intensity (CNGS) beams above transition (Q15)</a:t>
            </a:r>
            <a:endParaRPr lang="en-US" dirty="0" smtClean="0"/>
          </a:p>
          <a:p>
            <a:pPr lvl="1"/>
            <a:r>
              <a:rPr lang="en-US" dirty="0" smtClean="0"/>
              <a:t>New cycles could be very useful to study the localization of the impedance sources of the machine</a:t>
            </a:r>
          </a:p>
          <a:p>
            <a:pPr lvl="1"/>
            <a:r>
              <a:rPr lang="en-US" dirty="0" smtClean="0"/>
              <a:t>Further studies on the nonlinear machine model</a:t>
            </a:r>
          </a:p>
          <a:p>
            <a:pPr lvl="1"/>
            <a:r>
              <a:rPr lang="en-US" dirty="0" smtClean="0"/>
              <a:t>Match </a:t>
            </a:r>
            <a:r>
              <a:rPr lang="en-US" dirty="0" err="1" smtClean="0"/>
              <a:t>transferline</a:t>
            </a:r>
            <a:r>
              <a:rPr lang="en-US" dirty="0" smtClean="0"/>
              <a:t> TT2/TT10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Motivation for changing transition energy</a:t>
            </a:r>
          </a:p>
          <a:p>
            <a:r>
              <a:rPr lang="en-US" dirty="0" smtClean="0"/>
              <a:t>How to change transition energy in SPS</a:t>
            </a:r>
          </a:p>
          <a:p>
            <a:pPr lvl="1"/>
            <a:r>
              <a:rPr lang="en-US" dirty="0" smtClean="0"/>
              <a:t>General properties</a:t>
            </a:r>
          </a:p>
          <a:p>
            <a:pPr lvl="1"/>
            <a:r>
              <a:rPr lang="en-US" dirty="0" smtClean="0"/>
              <a:t>Comparison of optics</a:t>
            </a:r>
          </a:p>
          <a:p>
            <a:r>
              <a:rPr lang="en-US" dirty="0" smtClean="0"/>
              <a:t>Present status of the new SPS cycles</a:t>
            </a:r>
          </a:p>
          <a:p>
            <a:r>
              <a:rPr lang="en-US" dirty="0" smtClean="0"/>
              <a:t>Measurements done so far</a:t>
            </a:r>
          </a:p>
          <a:p>
            <a:pPr lvl="1"/>
            <a:r>
              <a:rPr lang="en-US" dirty="0" smtClean="0"/>
              <a:t>Measurement of synchrotron tunes</a:t>
            </a:r>
          </a:p>
          <a:p>
            <a:pPr lvl="1"/>
            <a:r>
              <a:rPr lang="en-US" dirty="0" smtClean="0"/>
              <a:t>Confirmation of optics</a:t>
            </a:r>
          </a:p>
          <a:p>
            <a:pPr lvl="1"/>
            <a:r>
              <a:rPr lang="en-US" dirty="0" smtClean="0"/>
              <a:t>Nonlinear chromaticity</a:t>
            </a:r>
          </a:p>
          <a:p>
            <a:r>
              <a:rPr lang="en-US" dirty="0" smtClean="0"/>
              <a:t>Studies with high intensity in the flat bottom cycle</a:t>
            </a:r>
          </a:p>
          <a:p>
            <a:pPr lvl="1"/>
            <a:r>
              <a:rPr lang="en-US" dirty="0" smtClean="0"/>
              <a:t>Injection losses</a:t>
            </a:r>
          </a:p>
          <a:p>
            <a:pPr lvl="1"/>
            <a:r>
              <a:rPr lang="en-US" dirty="0" smtClean="0"/>
              <a:t>Bunch length and bunch profile</a:t>
            </a:r>
          </a:p>
          <a:p>
            <a:pPr lvl="1"/>
            <a:r>
              <a:rPr lang="en-US" dirty="0" smtClean="0"/>
              <a:t>Transverse </a:t>
            </a:r>
            <a:r>
              <a:rPr lang="en-US" dirty="0" err="1" smtClean="0"/>
              <a:t>emittances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Preliminary studies with acceleration</a:t>
            </a:r>
          </a:p>
          <a:p>
            <a:r>
              <a:rPr lang="en-US" dirty="0" smtClean="0"/>
              <a:t>Open questions – possible future MD activities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it interesting to change transition energy in SPS?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1011616"/>
            <a:ext cx="8642204" cy="563048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Intensities of single bunch proton beams in SPS limited in the transverse plane by TMCI (Transverse Mode Coupling Instability) </a:t>
            </a:r>
          </a:p>
          <a:p>
            <a:pPr lvl="1"/>
            <a:r>
              <a:rPr lang="en-US" dirty="0" smtClean="0"/>
              <a:t>Nominal SPS optics (transition energy γ</a:t>
            </a:r>
            <a:r>
              <a:rPr lang="en-US" baseline="-25000" dirty="0" smtClean="0"/>
              <a:t>t</a:t>
            </a:r>
            <a:r>
              <a:rPr lang="en-US" dirty="0" smtClean="0"/>
              <a:t>~23) for LHC type of beams, threshold for TMCI is about 1.6E11 </a:t>
            </a:r>
            <a:r>
              <a:rPr lang="en-US" dirty="0" err="1" smtClean="0"/>
              <a:t>p/b</a:t>
            </a:r>
            <a:r>
              <a:rPr lang="en-US" dirty="0" smtClean="0"/>
              <a:t> (with low vertical chromaticity)</a:t>
            </a:r>
          </a:p>
          <a:p>
            <a:r>
              <a:rPr lang="en-US" dirty="0" smtClean="0"/>
              <a:t>Transverse instability thresholds usually scale linearly with slippage factor </a:t>
            </a:r>
            <a:r>
              <a:rPr lang="en-US" dirty="0" err="1" smtClean="0"/>
              <a:t>η</a:t>
            </a:r>
            <a:endParaRPr lang="en-US" dirty="0" smtClean="0"/>
          </a:p>
          <a:p>
            <a:pPr lvl="1">
              <a:spcBef>
                <a:spcPts val="1176"/>
              </a:spcBef>
              <a:defRPr/>
            </a:pPr>
            <a:endParaRPr lang="en-US" dirty="0" smtClean="0"/>
          </a:p>
          <a:p>
            <a:pPr lvl="1">
              <a:spcBef>
                <a:spcPts val="1176"/>
              </a:spcBef>
              <a:defRPr/>
            </a:pPr>
            <a:endParaRPr lang="en-US" dirty="0" smtClean="0"/>
          </a:p>
          <a:p>
            <a:pPr lvl="1">
              <a:spcBef>
                <a:spcPts val="1176"/>
              </a:spcBef>
              <a:defRPr/>
            </a:pPr>
            <a:r>
              <a:rPr lang="en-US" dirty="0" smtClean="0"/>
              <a:t>Higher slippage factor (smaller transition energy) translates to higher synchrotron frequency </a:t>
            </a:r>
            <a:r>
              <a:rPr lang="en-US" dirty="0" err="1" smtClean="0"/>
              <a:t>Ω</a:t>
            </a:r>
            <a:r>
              <a:rPr lang="en-US" baseline="-25000" dirty="0" err="1" smtClean="0"/>
              <a:t>s</a:t>
            </a:r>
            <a:r>
              <a:rPr lang="en-US" dirty="0" smtClean="0"/>
              <a:t>, i.e. faster longitudinal motion and damping of instabilities</a:t>
            </a:r>
          </a:p>
          <a:p>
            <a:pPr lvl="1">
              <a:spcBef>
                <a:spcPts val="1176"/>
              </a:spcBef>
              <a:defRPr/>
            </a:pPr>
            <a:endParaRPr lang="en-US" dirty="0" smtClean="0"/>
          </a:p>
          <a:p>
            <a:pPr lvl="1">
              <a:spcBef>
                <a:spcPts val="1176"/>
              </a:spcBef>
              <a:defRPr/>
            </a:pPr>
            <a:endParaRPr lang="en-US" dirty="0" smtClean="0"/>
          </a:p>
          <a:p>
            <a:pPr lvl="1">
              <a:spcBef>
                <a:spcPts val="1176"/>
              </a:spcBef>
              <a:defRPr/>
            </a:pPr>
            <a:r>
              <a:rPr lang="en-US" dirty="0" smtClean="0">
                <a:solidFill>
                  <a:srgbClr val="000000"/>
                </a:solidFill>
              </a:rPr>
              <a:t>Increasing slippage factor means lowering transition energy </a:t>
            </a:r>
            <a:r>
              <a:rPr lang="en-US" dirty="0" err="1" smtClean="0">
                <a:solidFill>
                  <a:srgbClr val="000000"/>
                </a:solidFill>
              </a:rPr>
              <a:t>γ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spcBef>
                <a:spcPts val="1176"/>
              </a:spcBef>
              <a:defRPr/>
            </a:pPr>
            <a:r>
              <a:rPr lang="en-US" dirty="0" smtClean="0">
                <a:solidFill>
                  <a:srgbClr val="FF0000"/>
                </a:solidFill>
              </a:rPr>
              <a:t>However, required RF-voltage for obtaining the same longitudinal parameters scales with </a:t>
            </a:r>
            <a:r>
              <a:rPr lang="en-US" dirty="0" err="1" smtClean="0">
                <a:solidFill>
                  <a:srgbClr val="FF0000"/>
                </a:solidFill>
              </a:rPr>
              <a:t>η</a:t>
            </a:r>
            <a:r>
              <a:rPr lang="en-US" dirty="0" smtClean="0">
                <a:solidFill>
                  <a:srgbClr val="FF0000"/>
                </a:solidFill>
              </a:rPr>
              <a:t> – possible limitation 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baseline="-25000" dirty="0" smtClean="0"/>
          </a:p>
          <a:p>
            <a:pPr>
              <a:buNone/>
            </a:pPr>
            <a:endParaRPr lang="en-US" baseline="-25000" dirty="0" smtClean="0"/>
          </a:p>
          <a:p>
            <a:pPr>
              <a:buNone/>
            </a:pPr>
            <a:endParaRPr lang="en-US" baseline="-25000" dirty="0" smtClean="0"/>
          </a:p>
          <a:p>
            <a:pPr>
              <a:buNone/>
            </a:pPr>
            <a:endParaRPr lang="en-US" baseline="-25000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3536950" y="2829722"/>
            <a:ext cx="1826601" cy="768882"/>
            <a:chOff x="3100999" y="3498317"/>
            <a:chExt cx="1826601" cy="768882"/>
          </a:xfrm>
        </p:grpSpPr>
        <p:sp>
          <p:nvSpPr>
            <p:cNvPr id="13" name="Rounded Rectangle 12"/>
            <p:cNvSpPr/>
            <p:nvPr/>
          </p:nvSpPr>
          <p:spPr>
            <a:xfrm>
              <a:off x="3100999" y="3498317"/>
              <a:ext cx="1826601" cy="76888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3282950" y="3549117"/>
              <a:ext cx="1479550" cy="62336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536950" y="4464214"/>
            <a:ext cx="1939746" cy="780885"/>
            <a:chOff x="3536950" y="4464214"/>
            <a:chExt cx="1939746" cy="780885"/>
          </a:xfrm>
        </p:grpSpPr>
        <p:sp>
          <p:nvSpPr>
            <p:cNvPr id="20" name="Rounded Rectangle 19"/>
            <p:cNvSpPr/>
            <p:nvPr/>
          </p:nvSpPr>
          <p:spPr>
            <a:xfrm>
              <a:off x="3536950" y="4464214"/>
              <a:ext cx="1939746" cy="78088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3668101" y="4692098"/>
              <a:ext cx="1682750" cy="3292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change transition energy in SPS?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can transition energy be changed?</a:t>
            </a:r>
          </a:p>
          <a:p>
            <a:pPr lvl="1"/>
            <a:r>
              <a:rPr lang="en-US" dirty="0" smtClean="0"/>
              <a:t>Transition energy </a:t>
            </a:r>
            <a:r>
              <a:rPr lang="en-US" dirty="0" err="1" smtClean="0"/>
              <a:t>γ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defined by dispersion function in the bending magnets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 FODO lattice (like the SPS), transition energy scales roughly with the horizontal tune</a:t>
            </a:r>
            <a:endParaRPr lang="en-US" baseline="-25000" dirty="0" smtClean="0"/>
          </a:p>
          <a:p>
            <a:pPr>
              <a:buNone/>
            </a:pPr>
            <a:endParaRPr lang="en-US" baseline="-25000" dirty="0" smtClean="0"/>
          </a:p>
          <a:p>
            <a:pPr>
              <a:buNone/>
            </a:pPr>
            <a:endParaRPr lang="en-US" baseline="-25000" dirty="0" smtClean="0"/>
          </a:p>
          <a:p>
            <a:pPr>
              <a:buNone/>
            </a:pPr>
            <a:endParaRPr lang="en-US" baseline="-25000" dirty="0" smtClean="0"/>
          </a:p>
          <a:p>
            <a:r>
              <a:rPr lang="en-US" dirty="0" smtClean="0"/>
              <a:t>Changing </a:t>
            </a:r>
            <a:r>
              <a:rPr lang="en-US" dirty="0" err="1" smtClean="0"/>
              <a:t>betatron</a:t>
            </a:r>
            <a:r>
              <a:rPr lang="en-US" dirty="0" smtClean="0"/>
              <a:t> tunes by a few units for lowering </a:t>
            </a:r>
            <a:r>
              <a:rPr lang="en-US" dirty="0" err="1" smtClean="0"/>
              <a:t>γ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recently suggested by Y. </a:t>
            </a:r>
            <a:r>
              <a:rPr lang="en-US" dirty="0" err="1" smtClean="0"/>
              <a:t>Papaphilippou</a:t>
            </a:r>
            <a:r>
              <a:rPr lang="en-US" dirty="0" smtClean="0"/>
              <a:t> </a:t>
            </a:r>
            <a:endParaRPr lang="en-US" baseline="-25000" dirty="0" smtClean="0"/>
          </a:p>
          <a:p>
            <a:pPr lvl="1"/>
            <a:r>
              <a:rPr lang="en-US" dirty="0" smtClean="0"/>
              <a:t>Changing transition energy in SPS not new! </a:t>
            </a:r>
          </a:p>
          <a:p>
            <a:pPr lvl="1"/>
            <a:r>
              <a:rPr lang="en-US" dirty="0" smtClean="0"/>
              <a:t>Already in 1978, Lyn Evans et al. changed transition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01999" y="1858954"/>
            <a:ext cx="2235201" cy="8715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36183" y="3826338"/>
            <a:ext cx="4169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Lowering </a:t>
            </a:r>
            <a:r>
              <a:rPr lang="en-US" sz="2800" dirty="0" err="1" smtClean="0">
                <a:solidFill>
                  <a:srgbClr val="FF0000"/>
                </a:solidFill>
              </a:rPr>
              <a:t>γ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800" baseline="-250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by reducing </a:t>
            </a:r>
            <a:r>
              <a:rPr lang="en-US" sz="2800" dirty="0" err="1" smtClean="0">
                <a:solidFill>
                  <a:srgbClr val="FF0000"/>
                </a:solidFill>
              </a:rPr>
              <a:t>Q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800" dirty="0" smtClean="0">
                <a:solidFill>
                  <a:srgbClr val="FF0000"/>
                </a:solidFill>
              </a:rPr>
              <a:t>!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518383" y="3640927"/>
            <a:ext cx="2235201" cy="871546"/>
            <a:chOff x="6665300" y="4857641"/>
            <a:chExt cx="2235201" cy="871546"/>
          </a:xfrm>
        </p:grpSpPr>
        <p:sp>
          <p:nvSpPr>
            <p:cNvPr id="13" name="Rounded Rectangle 12"/>
            <p:cNvSpPr/>
            <p:nvPr/>
          </p:nvSpPr>
          <p:spPr>
            <a:xfrm>
              <a:off x="6665300" y="4857641"/>
              <a:ext cx="2235201" cy="87154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977605" y="5155167"/>
              <a:ext cx="1716057" cy="305832"/>
            </a:xfrm>
            <a:prstGeom prst="rect">
              <a:avLst/>
            </a:prstGeom>
          </p:spPr>
        </p:pic>
      </p:grp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495945" y="2049454"/>
            <a:ext cx="1894500" cy="543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 of tunes – change of transition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800" y="6261100"/>
            <a:ext cx="5674701" cy="44354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D. </a:t>
            </a:r>
            <a:r>
              <a:rPr lang="en-US" dirty="0" err="1" smtClean="0"/>
              <a:t>Boussard</a:t>
            </a:r>
            <a:r>
              <a:rPr lang="en-US" dirty="0" smtClean="0"/>
              <a:t> et al., SPS improvement report No 147, Nov. 1978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7882" t="11677" r="12037" b="9799"/>
              <a:stretch>
                <a:fillRect/>
              </a:stretch>
            </p:blipFill>
          </mc:Choice>
          <mc:Fallback>
            <p:blipFill>
              <a:blip r:embed="rId3"/>
              <a:srcRect l="7882" t="11677" r="12037" b="9799"/>
              <a:stretch>
                <a:fillRect/>
              </a:stretch>
            </p:blipFill>
          </mc:Fallback>
        </mc:AlternateContent>
        <p:spPr bwMode="auto">
          <a:xfrm>
            <a:off x="787400" y="928324"/>
            <a:ext cx="7505700" cy="52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86100" y="2299732"/>
            <a:ext cx="2247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G. </a:t>
            </a:r>
            <a:r>
              <a:rPr lang="en-US" sz="1400" b="1" dirty="0" err="1" smtClean="0">
                <a:solidFill>
                  <a:srgbClr val="FF0000"/>
                </a:solidFill>
              </a:rPr>
              <a:t>Arduini</a:t>
            </a:r>
            <a:r>
              <a:rPr lang="en-US" sz="1400" b="1" dirty="0" smtClean="0">
                <a:solidFill>
                  <a:srgbClr val="FF0000"/>
                </a:solidFill>
              </a:rPr>
              <a:t> et al.,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CERN/SL-Note 98-001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(MD), 1998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276837" y="3054962"/>
            <a:ext cx="4253277" cy="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921361" y="3054962"/>
            <a:ext cx="4253277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-535963" y="3054962"/>
            <a:ext cx="425327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657223" y="2299732"/>
            <a:ext cx="2247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accent1"/>
                </a:solidFill>
              </a:rPr>
              <a:t>Boussard</a:t>
            </a:r>
            <a:r>
              <a:rPr lang="en-US" sz="1400" b="1" dirty="0" smtClean="0">
                <a:solidFill>
                  <a:schemeClr val="accent1"/>
                </a:solidFill>
              </a:rPr>
              <a:t> et al., </a:t>
            </a:r>
          </a:p>
          <a:p>
            <a:pPr algn="r"/>
            <a:r>
              <a:rPr lang="en-US" sz="1400" b="1" dirty="0" smtClean="0">
                <a:solidFill>
                  <a:schemeClr val="accent1"/>
                </a:solidFill>
              </a:rPr>
              <a:t>SPS report 147,</a:t>
            </a:r>
          </a:p>
          <a:p>
            <a:pPr algn="r"/>
            <a:r>
              <a:rPr lang="en-US" sz="1400" b="1" dirty="0" smtClean="0">
                <a:solidFill>
                  <a:schemeClr val="accent1"/>
                </a:solidFill>
              </a:rPr>
              <a:t>1978 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3475" y="2529364"/>
            <a:ext cx="2247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3"/>
                </a:solidFill>
              </a:rPr>
              <a:t>2010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98500" y="1512525"/>
            <a:ext cx="3327400" cy="19037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219700" y="1512523"/>
            <a:ext cx="3276600" cy="190377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optics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4299551" y="3412322"/>
            <a:ext cx="4954452" cy="382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-283053" y="3412322"/>
            <a:ext cx="4954453" cy="382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4497" y="1512523"/>
            <a:ext cx="4402603" cy="190377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		Q26: </a:t>
            </a:r>
            <a:r>
              <a:rPr lang="en-US" dirty="0" err="1" smtClean="0"/>
              <a:t>Qx</a:t>
            </a:r>
            <a:r>
              <a:rPr lang="en-US" dirty="0" smtClean="0"/>
              <a:t>=26.13, </a:t>
            </a:r>
            <a:r>
              <a:rPr lang="en-US" dirty="0" err="1" smtClean="0"/>
              <a:t>Qy</a:t>
            </a:r>
            <a:r>
              <a:rPr lang="en-US" dirty="0" smtClean="0"/>
              <a:t>=26.18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Maximal </a:t>
            </a:r>
            <a:r>
              <a:rPr lang="en-US" dirty="0" err="1" smtClean="0">
                <a:solidFill>
                  <a:schemeClr val="tx1"/>
                </a:solidFill>
              </a:rPr>
              <a:t>β</a:t>
            </a:r>
            <a:r>
              <a:rPr lang="en-US" dirty="0" smtClean="0">
                <a:solidFill>
                  <a:schemeClr val="tx1"/>
                </a:solidFill>
              </a:rPr>
              <a:t>-functions: 108m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Mininam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β</a:t>
            </a:r>
            <a:r>
              <a:rPr lang="en-US" dirty="0" smtClean="0">
                <a:solidFill>
                  <a:schemeClr val="tx1"/>
                </a:solidFill>
              </a:rPr>
              <a:t>-functions: 20m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Maximal dispersion: 4.8m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γt</a:t>
            </a:r>
            <a:r>
              <a:rPr lang="en-US" dirty="0" smtClean="0">
                <a:solidFill>
                  <a:schemeClr val="tx1"/>
                </a:solidFill>
              </a:rPr>
              <a:t>: 22.8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η</a:t>
            </a:r>
            <a:r>
              <a:rPr lang="en-US" dirty="0" smtClean="0">
                <a:solidFill>
                  <a:schemeClr val="tx1"/>
                </a:solidFill>
              </a:rPr>
              <a:t> @ 26GeV: </a:t>
            </a:r>
            <a:r>
              <a:rPr lang="en-US" dirty="0" smtClean="0">
                <a:solidFill>
                  <a:srgbClr val="FF0000"/>
                </a:solidFill>
              </a:rPr>
              <a:t>0.63E-3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η</a:t>
            </a:r>
            <a:r>
              <a:rPr lang="en-US" dirty="0" smtClean="0">
                <a:solidFill>
                  <a:schemeClr val="tx1"/>
                </a:solidFill>
              </a:rPr>
              <a:t> @ 450GeV: 1.9E-3</a:t>
            </a:r>
          </a:p>
          <a:p>
            <a:pPr lvl="1"/>
            <a:endParaRPr lang="en-US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42997" y="1512525"/>
            <a:ext cx="4402603" cy="1903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24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Q20: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=20.13,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=20.18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Maximal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-functions: 108m</a:t>
            </a: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en-US" sz="2000" dirty="0" smtClean="0"/>
              <a:t>Minimal </a:t>
            </a:r>
            <a:r>
              <a:rPr lang="en-US" sz="2000" dirty="0" err="1" smtClean="0"/>
              <a:t>β</a:t>
            </a:r>
            <a:r>
              <a:rPr lang="en-US" sz="2000" dirty="0" smtClean="0"/>
              <a:t>-functions: 30m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Maximal dispersion: 8m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γt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18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η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@ </a:t>
            </a:r>
            <a:r>
              <a:rPr lang="en-US" sz="2000" dirty="0" smtClean="0"/>
              <a:t>26GeV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1.8E-3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η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@ 450GeV: 3.1E-3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35000" y="924347"/>
            <a:ext cx="7971252" cy="550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824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 Big change in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η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@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injection (factor 2.8) by reducing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γ</a:t>
            </a:r>
            <a:r>
              <a:rPr kumimoji="0" lang="en-US" sz="22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few units ! 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of 2 SPS cycles with new tunes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Prepared 2 cycles with integer tunes of 20 </a:t>
            </a:r>
          </a:p>
          <a:p>
            <a:pPr lvl="1"/>
            <a:r>
              <a:rPr lang="en-US" dirty="0" smtClean="0"/>
              <a:t>MD1 with a long flat bottom of about 3.7s, then beam is dumped</a:t>
            </a:r>
          </a:p>
          <a:p>
            <a:pPr lvl="1"/>
            <a:r>
              <a:rPr lang="en-US" dirty="0" smtClean="0"/>
              <a:t>LHCfast3 with short flat bottom of 60 ms and acceleration up to 450GeV</a:t>
            </a:r>
          </a:p>
          <a:p>
            <a:r>
              <a:rPr lang="en-US" dirty="0" smtClean="0"/>
              <a:t>Present status</a:t>
            </a:r>
          </a:p>
          <a:p>
            <a:pPr lvl="1"/>
            <a:r>
              <a:rPr lang="en-US" dirty="0" smtClean="0"/>
              <a:t>Machine model with Q</a:t>
            </a:r>
            <a:r>
              <a:rPr lang="en-US" baseline="-25000" dirty="0" smtClean="0"/>
              <a:t>x,y</a:t>
            </a:r>
            <a:r>
              <a:rPr lang="en-US" dirty="0" smtClean="0"/>
              <a:t>~20 entered into the SPS database</a:t>
            </a:r>
          </a:p>
          <a:p>
            <a:pPr lvl="1"/>
            <a:r>
              <a:rPr lang="en-US" dirty="0" smtClean="0"/>
              <a:t>New zero-chromaticity values and knob parameters defined</a:t>
            </a:r>
          </a:p>
          <a:p>
            <a:pPr lvl="1"/>
            <a:r>
              <a:rPr lang="en-US" dirty="0" smtClean="0"/>
              <a:t>RF program slightly adapted from Q26 cycle</a:t>
            </a:r>
          </a:p>
          <a:p>
            <a:pPr lvl="1"/>
            <a:r>
              <a:rPr lang="en-US" dirty="0" smtClean="0"/>
              <a:t>Most of the machine controls can be used (some parameters are still based on the nominal Q26 lattices, e.g. for RF radial steering)</a:t>
            </a:r>
          </a:p>
          <a:p>
            <a:pPr lvl="1"/>
            <a:r>
              <a:rPr lang="en-US" dirty="0" smtClean="0"/>
              <a:t>Tunes and chromaticity are corrected along the ramp of the new LHCfast3 Q20 cycle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Transferline</a:t>
            </a:r>
            <a:r>
              <a:rPr lang="en-US" dirty="0" smtClean="0">
                <a:solidFill>
                  <a:srgbClr val="FF0000"/>
                </a:solidFill>
              </a:rPr>
              <a:t> TT2/TT10 not yet matched to new optics</a:t>
            </a:r>
          </a:p>
          <a:p>
            <a:r>
              <a:rPr lang="en-US" dirty="0" smtClean="0"/>
              <a:t>Many thanks to the operators for preparing the cycles and helping us with the setup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confirmation of the new optics*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97" y="4991101"/>
            <a:ext cx="8642204" cy="1435100"/>
          </a:xfrm>
        </p:spPr>
        <p:txBody>
          <a:bodyPr/>
          <a:lstStyle/>
          <a:p>
            <a:r>
              <a:rPr lang="en-US" dirty="0" smtClean="0"/>
              <a:t>Optics functions of the new lattice</a:t>
            </a:r>
          </a:p>
          <a:p>
            <a:pPr lvl="1"/>
            <a:r>
              <a:rPr lang="en-US" dirty="0" smtClean="0"/>
              <a:t>Beta beating around 20% in horizontal and 10% in vertical plane</a:t>
            </a:r>
          </a:p>
          <a:p>
            <a:pPr lvl="1"/>
            <a:r>
              <a:rPr lang="en-US" dirty="0" smtClean="0"/>
              <a:t>Normalized dispersion in striking agreement with the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950"/>
          <a:stretch>
            <a:fillRect/>
          </a:stretch>
        </p:blipFill>
        <p:spPr>
          <a:xfrm>
            <a:off x="4588259" y="1329115"/>
            <a:ext cx="4517641" cy="322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9" y="1511300"/>
            <a:ext cx="4291633" cy="303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0300" y="824468"/>
            <a:ext cx="490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* measured by R. Tomas and G. </a:t>
            </a:r>
            <a:r>
              <a:rPr lang="en-US" dirty="0" err="1" smtClean="0"/>
              <a:t>Vanbavinckhove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10833</TotalTime>
  <Words>2096</Words>
  <Application>Microsoft Macintosh PowerPoint</Application>
  <PresentationFormat>On-screen Show (4:3)</PresentationFormat>
  <Paragraphs>227</Paragraphs>
  <Slides>23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Preliminary MD results for a low transition energy in the SPS</vt:lpstr>
      <vt:lpstr>MD participants</vt:lpstr>
      <vt:lpstr>Outline</vt:lpstr>
      <vt:lpstr>Why is it interesting to change transition energy in SPS?</vt:lpstr>
      <vt:lpstr>How to change transition energy in SPS?</vt:lpstr>
      <vt:lpstr>Change of tunes – change of transition energy</vt:lpstr>
      <vt:lpstr>Comparison of optics</vt:lpstr>
      <vt:lpstr>Setup of 2 SPS cycles with new tunes</vt:lpstr>
      <vt:lpstr>Experimental confirmation of the new optics*</vt:lpstr>
      <vt:lpstr>Nonlinear chromaticity in the new lattice</vt:lpstr>
      <vt:lpstr>Higher synchrotron frequency</vt:lpstr>
      <vt:lpstr>Observations at injection – MD1 – 10.Nov</vt:lpstr>
      <vt:lpstr>Bunch profile and bunch intensity – MD1 – 10.Nov </vt:lpstr>
      <vt:lpstr>Slide 14</vt:lpstr>
      <vt:lpstr>Bunch length – MD1 – 10.Nov </vt:lpstr>
      <vt:lpstr>Transverse emittances - MD1 – 10.Nov </vt:lpstr>
      <vt:lpstr>Preliminary comparison of the cycles: Q26 – Q20</vt:lpstr>
      <vt:lpstr>Achievements with the LHCfast3 cycle</vt:lpstr>
      <vt:lpstr>MD on MD1 cycle, 20.Nov</vt:lpstr>
      <vt:lpstr>MD1, 20.Nov: 2E11 p/b from PS</vt:lpstr>
      <vt:lpstr>MD1, 20.Nov: 2E11 p/b from PS, RF-voltage: 3.8 MV</vt:lpstr>
      <vt:lpstr>MD on LHCfast3 acceleration cycle, 20.Nov</vt:lpstr>
      <vt:lpstr>Open questions – Possible future MD activities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Hannes Bartosik</dc:creator>
  <cp:keywords/>
  <dc:description/>
  <cp:lastModifiedBy>Hannes Bartosik</cp:lastModifiedBy>
  <cp:revision>101</cp:revision>
  <dcterms:created xsi:type="dcterms:W3CDTF">2010-11-28T22:05:56Z</dcterms:created>
  <dcterms:modified xsi:type="dcterms:W3CDTF">2010-11-29T11:21:51Z</dcterms:modified>
  <cp:category/>
</cp:coreProperties>
</file>