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63" r:id="rId4"/>
    <p:sldId id="278" r:id="rId5"/>
    <p:sldId id="290" r:id="rId6"/>
    <p:sldId id="293" r:id="rId7"/>
    <p:sldId id="279" r:id="rId8"/>
    <p:sldId id="282" r:id="rId9"/>
    <p:sldId id="281" r:id="rId10"/>
    <p:sldId id="280" r:id="rId11"/>
    <p:sldId id="297" r:id="rId12"/>
    <p:sldId id="283" r:id="rId13"/>
    <p:sldId id="284" r:id="rId14"/>
    <p:sldId id="285" r:id="rId15"/>
    <p:sldId id="286" r:id="rId16"/>
    <p:sldId id="299" r:id="rId17"/>
    <p:sldId id="287" r:id="rId18"/>
    <p:sldId id="288" r:id="rId19"/>
    <p:sldId id="298" r:id="rId20"/>
    <p:sldId id="289" r:id="rId21"/>
    <p:sldId id="294" r:id="rId22"/>
    <p:sldId id="291" r:id="rId23"/>
    <p:sldId id="295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751" autoAdjust="0"/>
    <p:restoredTop sz="86443" autoAdjust="0"/>
  </p:normalViewPr>
  <p:slideViewPr>
    <p:cSldViewPr snapToGrid="0" snapToObjects="1">
      <p:cViewPr>
        <p:scale>
          <a:sx n="100" d="100"/>
          <a:sy n="100" d="100"/>
        </p:scale>
        <p:origin x="-928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AEB0-24EA-0E48-8996-EA95EBDA1F38}" type="datetimeFigureOut">
              <a:rPr lang="en-US" smtClean="0"/>
              <a:pPr/>
              <a:t>1/17/11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D8787-74A6-3647-BAF3-4BD4BC806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1/17/11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1/17/11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1/17/11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1/17/11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1/17/11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1/17/11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297" y="102446"/>
            <a:ext cx="8642203" cy="736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297" y="1011616"/>
            <a:ext cx="8642204" cy="569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ln>
            <a:solidFill>
              <a:schemeClr val="tx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824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Relationship Id="rId5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df"/><Relationship Id="rId7" Type="http://schemas.openxmlformats.org/officeDocument/2006/relationships/image" Target="../media/image40.png"/><Relationship Id="rId1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df"/><Relationship Id="rId8" Type="http://schemas.openxmlformats.org/officeDocument/2006/relationships/image" Target="../media/image41.pdf"/><Relationship Id="rId13" Type="http://schemas.openxmlformats.org/officeDocument/2006/relationships/image" Target="../media/image46.png"/><Relationship Id="rId10" Type="http://schemas.openxmlformats.org/officeDocument/2006/relationships/image" Target="../media/image43.pdf"/><Relationship Id="rId5" Type="http://schemas.openxmlformats.org/officeDocument/2006/relationships/image" Target="../media/image38.png"/><Relationship Id="rId12" Type="http://schemas.openxmlformats.org/officeDocument/2006/relationships/image" Target="../media/image45.pdf"/><Relationship Id="rId2" Type="http://schemas.openxmlformats.org/officeDocument/2006/relationships/image" Target="../media/image35.pdf"/><Relationship Id="rId9" Type="http://schemas.openxmlformats.org/officeDocument/2006/relationships/image" Target="../media/image42.png"/><Relationship Id="rId3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df"/><Relationship Id="rId5" Type="http://schemas.openxmlformats.org/officeDocument/2006/relationships/image" Target="../media/image50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df"/><Relationship Id="rId3" Type="http://schemas.openxmlformats.org/officeDocument/2006/relationships/image" Target="../media/image48.png"/><Relationship Id="rId6" Type="http://schemas.openxmlformats.org/officeDocument/2006/relationships/image" Target="../media/image51.pd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pdf"/><Relationship Id="rId5" Type="http://schemas.openxmlformats.org/officeDocument/2006/relationships/image" Target="../media/image56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df"/><Relationship Id="rId3" Type="http://schemas.openxmlformats.org/officeDocument/2006/relationships/image" Target="../media/image54.png"/><Relationship Id="rId6" Type="http://schemas.openxmlformats.org/officeDocument/2006/relationships/image" Target="../media/image57.pd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df"/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3.pdf"/><Relationship Id="rId7" Type="http://schemas.openxmlformats.org/officeDocument/2006/relationships/image" Target="../media/image66.png"/><Relationship Id="rId11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df"/><Relationship Id="rId8" Type="http://schemas.openxmlformats.org/officeDocument/2006/relationships/image" Target="../media/image67.pdf"/><Relationship Id="rId13" Type="http://schemas.openxmlformats.org/officeDocument/2006/relationships/image" Target="../media/image72.png"/><Relationship Id="rId10" Type="http://schemas.openxmlformats.org/officeDocument/2006/relationships/image" Target="../media/image69.pdf"/><Relationship Id="rId5" Type="http://schemas.openxmlformats.org/officeDocument/2006/relationships/image" Target="../media/image64.png"/><Relationship Id="rId12" Type="http://schemas.openxmlformats.org/officeDocument/2006/relationships/image" Target="../media/image71.pdf"/><Relationship Id="rId2" Type="http://schemas.openxmlformats.org/officeDocument/2006/relationships/image" Target="../media/image61.pdf"/><Relationship Id="rId9" Type="http://schemas.openxmlformats.org/officeDocument/2006/relationships/image" Target="../media/image68.png"/><Relationship Id="rId3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4" Type="http://schemas.openxmlformats.org/officeDocument/2006/relationships/image" Target="../media/image85.pdf"/><Relationship Id="rId4" Type="http://schemas.openxmlformats.org/officeDocument/2006/relationships/image" Target="../media/image75.pdf"/><Relationship Id="rId7" Type="http://schemas.openxmlformats.org/officeDocument/2006/relationships/image" Target="../media/image78.png"/><Relationship Id="rId11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df"/><Relationship Id="rId8" Type="http://schemas.openxmlformats.org/officeDocument/2006/relationships/image" Target="../media/image79.pdf"/><Relationship Id="rId13" Type="http://schemas.openxmlformats.org/officeDocument/2006/relationships/image" Target="../media/image84.png"/><Relationship Id="rId10" Type="http://schemas.openxmlformats.org/officeDocument/2006/relationships/image" Target="../media/image81.pdf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2" Type="http://schemas.openxmlformats.org/officeDocument/2006/relationships/image" Target="../media/image83.pdf"/><Relationship Id="rId2" Type="http://schemas.openxmlformats.org/officeDocument/2006/relationships/image" Target="../media/image73.pdf"/><Relationship Id="rId9" Type="http://schemas.openxmlformats.org/officeDocument/2006/relationships/image" Target="../media/image80.png"/><Relationship Id="rId3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89.pdf"/><Relationship Id="rId5" Type="http://schemas.openxmlformats.org/officeDocument/2006/relationships/image" Target="../media/image90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df"/><Relationship Id="rId3" Type="http://schemas.openxmlformats.org/officeDocument/2006/relationships/image" Target="../media/image88.png"/><Relationship Id="rId6" Type="http://schemas.openxmlformats.org/officeDocument/2006/relationships/image" Target="../media/image29.pdf"/></Relationships>
</file>

<file path=ppt/slides/_rels/slide2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03.pdf"/><Relationship Id="rId4" Type="http://schemas.openxmlformats.org/officeDocument/2006/relationships/image" Target="../media/image93.pdf"/><Relationship Id="rId7" Type="http://schemas.openxmlformats.org/officeDocument/2006/relationships/image" Target="../media/image96.png"/><Relationship Id="rId11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df"/><Relationship Id="rId8" Type="http://schemas.openxmlformats.org/officeDocument/2006/relationships/image" Target="../media/image97.pdf"/><Relationship Id="rId13" Type="http://schemas.openxmlformats.org/officeDocument/2006/relationships/image" Target="../media/image102.png"/><Relationship Id="rId10" Type="http://schemas.openxmlformats.org/officeDocument/2006/relationships/image" Target="../media/image99.pdf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2" Type="http://schemas.openxmlformats.org/officeDocument/2006/relationships/image" Target="../media/image101.pdf"/><Relationship Id="rId2" Type="http://schemas.openxmlformats.org/officeDocument/2006/relationships/image" Target="../media/image91.pdf"/><Relationship Id="rId9" Type="http://schemas.openxmlformats.org/officeDocument/2006/relationships/image" Target="../media/image98.png"/><Relationship Id="rId3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df"/><Relationship Id="rId3" Type="http://schemas.openxmlformats.org/officeDocument/2006/relationships/image" Target="../media/image106.png"/><Relationship Id="rId5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df"/><Relationship Id="rId3" Type="http://schemas.openxmlformats.org/officeDocument/2006/relationships/image" Target="../media/image110.png"/><Relationship Id="rId5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6" Type="http://schemas.openxmlformats.org/officeDocument/2006/relationships/image" Target="../media/image5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df"/><Relationship Id="rId4" Type="http://schemas.openxmlformats.org/officeDocument/2006/relationships/image" Target="../media/image23.pdf"/><Relationship Id="rId10" Type="http://schemas.openxmlformats.org/officeDocument/2006/relationships/image" Target="../media/image29.pdf"/><Relationship Id="rId5" Type="http://schemas.openxmlformats.org/officeDocument/2006/relationships/image" Target="../media/image24.png"/><Relationship Id="rId7" Type="http://schemas.openxmlformats.org/officeDocument/2006/relationships/image" Target="../media/image26.png"/><Relationship Id="rId11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9" Type="http://schemas.openxmlformats.org/officeDocument/2006/relationships/image" Target="../media/image28.png"/><Relationship Id="rId3" Type="http://schemas.openxmlformats.org/officeDocument/2006/relationships/image" Target="../media/image22.png"/><Relationship Id="rId6" Type="http://schemas.openxmlformats.org/officeDocument/2006/relationships/image" Target="../media/image25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PS2 – single particle dynamics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r>
              <a:rPr lang="en-US" dirty="0" smtClean="0"/>
              <a:t>H. Bartosik, Y. </a:t>
            </a:r>
            <a:r>
              <a:rPr lang="en-US" dirty="0" err="1" smtClean="0"/>
              <a:t>Papaphilippou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aperture – error-free 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7" y="4279342"/>
            <a:ext cx="8642204" cy="27183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MADX-PTC tracking in 5D (fixed momentum offset, no synchrotron oscillations) - tracking starts in the center of LSS where a-functions and dispersion is zero = location of the scraper</a:t>
            </a:r>
          </a:p>
          <a:p>
            <a:r>
              <a:rPr lang="en-US" dirty="0" smtClean="0"/>
              <a:t>Nonlinearities of fringe fields and chromaticity </a:t>
            </a:r>
            <a:r>
              <a:rPr lang="en-US" dirty="0" err="1" smtClean="0"/>
              <a:t>sextupoles</a:t>
            </a:r>
            <a:r>
              <a:rPr lang="en-US" dirty="0" smtClean="0"/>
              <a:t> included (linear chromaticity corrected to zero in all studies)</a:t>
            </a:r>
          </a:p>
          <a:p>
            <a:r>
              <a:rPr lang="en-US" dirty="0" smtClean="0"/>
              <a:t>Units are given by the beam sizes of the high intensity fixed target beam (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x,norm</a:t>
            </a:r>
            <a:r>
              <a:rPr lang="en-US" dirty="0" smtClean="0"/>
              <a:t>=9π.mm.mrad,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y,norm</a:t>
            </a:r>
            <a:r>
              <a:rPr lang="en-US" dirty="0" smtClean="0"/>
              <a:t>=6π.mm.mrad)</a:t>
            </a:r>
          </a:p>
          <a:p>
            <a:r>
              <a:rPr lang="en-US" dirty="0" smtClean="0"/>
              <a:t>Dynamic apertures for the error free lattice is huge compared to geometrical acceptance of the machine (Nσ</a:t>
            </a:r>
            <a:r>
              <a:rPr lang="en-US" baseline="-25000" dirty="0" smtClean="0"/>
              <a:t>geom</a:t>
            </a:r>
            <a:r>
              <a:rPr lang="en-US" dirty="0" smtClean="0"/>
              <a:t>~3.6)</a:t>
            </a:r>
          </a:p>
        </p:txBody>
      </p:sp>
      <p:pic>
        <p:nvPicPr>
          <p:cNvPr id="4" name="Picture 3" descr="DA-errorfree-2famili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53476" y="829798"/>
            <a:ext cx="4078823" cy="3333653"/>
          </a:xfrm>
          <a:prstGeom prst="rect">
            <a:avLst/>
          </a:prstGeom>
        </p:spPr>
      </p:pic>
      <p:pic>
        <p:nvPicPr>
          <p:cNvPr id="5" name="Picture 4" descr="DA-errorfree-4famili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20543" y="828871"/>
            <a:ext cx="4079957" cy="3334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closed orbit distortion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8297" y="1011617"/>
            <a:ext cx="8642204" cy="58463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ts val="1824"/>
              </a:spcBef>
              <a:buFont typeface="Arial"/>
              <a:buChar char="•"/>
            </a:pPr>
            <a:r>
              <a:rPr lang="en-US" sz="2400" dirty="0" smtClean="0"/>
              <a:t>Orbit correction system of the PS2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108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biplanar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BPMs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 correctors for vertical and 48 for horizontal plane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Installed around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quadrupole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magnets</a:t>
            </a:r>
            <a:endParaRPr lang="en-US" sz="2400" dirty="0" smtClean="0"/>
          </a:p>
          <a:p>
            <a:pPr marL="342900" indent="-342900">
              <a:spcBef>
                <a:spcPts val="1824"/>
              </a:spcBef>
              <a:buFont typeface="Arial"/>
              <a:buChar char="•"/>
            </a:pPr>
            <a:r>
              <a:rPr lang="en-US" sz="2400" dirty="0" smtClean="0"/>
              <a:t>Machine imperfections assumed to follow Gaussian distributions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 errors with a cut at 2σ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Misalignments with a cut at 3σ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MICADO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</a:t>
            </a:r>
            <a:r>
              <a:rPr lang="en-US" sz="2400" dirty="0" err="1" smtClean="0"/>
              <a:t>m</a:t>
            </a:r>
            <a:r>
              <a:rPr lang="en-US" sz="2400" dirty="0" smtClean="0"/>
              <a:t> in MADX in 2 iterations used to correct orbit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1161378" y="3962400"/>
          <a:ext cx="6890422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92655"/>
                <a:gridCol w="1515187"/>
                <a:gridCol w="1660558"/>
                <a:gridCol w="1522022"/>
              </a:tblGrid>
              <a:tr h="2369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Dipoles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Quadrupoles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Sextupoles</a:t>
                      </a:r>
                      <a:endParaRPr lang="en-US" sz="1800" dirty="0"/>
                    </a:p>
                  </a:txBody>
                  <a:tcPr/>
                </a:tc>
              </a:tr>
              <a:tr h="2369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Relative field</a:t>
                      </a:r>
                      <a:r>
                        <a:rPr lang="en-US" sz="1800" baseline="0" dirty="0" smtClean="0"/>
                        <a:t> error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5E-4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5E-4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23698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Tranverse</a:t>
                      </a:r>
                      <a:r>
                        <a:rPr lang="en-US" sz="1800" baseline="0" dirty="0" smtClean="0"/>
                        <a:t> shift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0.3mm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0.2mm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0.2mm</a:t>
                      </a:r>
                      <a:endParaRPr lang="en-US" sz="1800" dirty="0"/>
                    </a:p>
                  </a:txBody>
                  <a:tcPr/>
                </a:tc>
              </a:tr>
              <a:tr h="2369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Longitudinal shift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1mm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1mm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1mm</a:t>
                      </a:r>
                      <a:endParaRPr lang="en-US" sz="1800" dirty="0"/>
                    </a:p>
                  </a:txBody>
                  <a:tcPr/>
                </a:tc>
              </a:tr>
              <a:tr h="2369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Tilt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0.3mrad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0.3mrad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0.3mrad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closed orbit distortion</a:t>
            </a:r>
            <a:endParaRPr lang="en-US" dirty="0"/>
          </a:p>
        </p:txBody>
      </p:sp>
      <p:pic>
        <p:nvPicPr>
          <p:cNvPr id="6" name="Picture 5" descr="SensitivityBBeatmax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997" y="3500512"/>
            <a:ext cx="2860188" cy="2401145"/>
          </a:xfrm>
          <a:prstGeom prst="rect">
            <a:avLst/>
          </a:prstGeom>
        </p:spPr>
      </p:pic>
      <p:pic>
        <p:nvPicPr>
          <p:cNvPr id="7" name="Picture 6" descr="orbitindivmax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70997" y="928324"/>
            <a:ext cx="2860188" cy="2407089"/>
          </a:xfrm>
          <a:prstGeom prst="rect">
            <a:avLst/>
          </a:prstGeom>
        </p:spPr>
      </p:pic>
      <p:pic>
        <p:nvPicPr>
          <p:cNvPr id="9" name="Picture 8" descr="orbitmax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>
          <a:xfrm>
            <a:off x="2564717" y="-674379"/>
            <a:ext cx="4348192" cy="5627379"/>
          </a:xfrm>
          <a:prstGeom prst="rect">
            <a:avLst/>
          </a:prstGeom>
        </p:spPr>
      </p:pic>
      <p:pic>
        <p:nvPicPr>
          <p:cNvPr id="10" name="Picture 9" descr="orbitrm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541876" y="-674379"/>
            <a:ext cx="4348192" cy="5627379"/>
          </a:xfrm>
          <a:prstGeom prst="rect">
            <a:avLst/>
          </a:prstGeom>
        </p:spPr>
      </p:pic>
      <p:pic>
        <p:nvPicPr>
          <p:cNvPr id="11" name="Picture 10" descr="bbeatmax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238594" y="3500512"/>
            <a:ext cx="2860188" cy="2401146"/>
          </a:xfrm>
          <a:prstGeom prst="rect">
            <a:avLst/>
          </a:prstGeom>
        </p:spPr>
      </p:pic>
      <p:pic>
        <p:nvPicPr>
          <p:cNvPr id="12" name="Picture 11" descr="bbeatrm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225782" y="3500513"/>
            <a:ext cx="2860186" cy="2401144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297" y="6117558"/>
            <a:ext cx="8642204" cy="7404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Correction of closed orbit distortion sufficiently reduces </a:t>
            </a:r>
            <a:r>
              <a:rPr lang="en-US" dirty="0" err="1" smtClean="0"/>
              <a:t>β</a:t>
            </a:r>
            <a:r>
              <a:rPr lang="en-US" dirty="0" smtClean="0"/>
              <a:t>-beat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closed orbit distortion – dynamic aperture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7" y="3683000"/>
            <a:ext cx="8642204" cy="2959100"/>
          </a:xfrm>
        </p:spPr>
        <p:txBody>
          <a:bodyPr>
            <a:normAutofit/>
          </a:bodyPr>
          <a:lstStyle/>
          <a:p>
            <a:r>
              <a:rPr lang="en-US" dirty="0" smtClean="0"/>
              <a:t>Tracking particles for 1000 turns in 5D (no synchrotron motion) in lattice with 2 </a:t>
            </a:r>
            <a:r>
              <a:rPr lang="en-US" dirty="0" err="1" smtClean="0"/>
              <a:t>sextupole</a:t>
            </a:r>
            <a:r>
              <a:rPr lang="en-US" dirty="0" smtClean="0"/>
              <a:t> families after closed orbit correction in MAD</a:t>
            </a:r>
          </a:p>
          <a:p>
            <a:r>
              <a:rPr lang="en-US" dirty="0" smtClean="0"/>
              <a:t>For 100 error seeds only minor degradation in dynamic aperture for negative momentum offset and on-momentum particles - slightly bigger effect for positive momentum offset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rbiterrors-exactTRUE_p-0.005_.752_.370_0_0_0_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2161" y="1085409"/>
            <a:ext cx="2905686" cy="2374839"/>
          </a:xfrm>
          <a:prstGeom prst="rect">
            <a:avLst/>
          </a:prstGeom>
        </p:spPr>
      </p:pic>
      <p:pic>
        <p:nvPicPr>
          <p:cNvPr id="5" name="Picture 4" descr="Orbiterrors-exactTRUE_p+0.005_.752_.370_0_0_0_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20215" y="1085409"/>
            <a:ext cx="2905686" cy="2374839"/>
          </a:xfrm>
          <a:prstGeom prst="rect">
            <a:avLst/>
          </a:prstGeom>
        </p:spPr>
      </p:pic>
      <p:pic>
        <p:nvPicPr>
          <p:cNvPr id="6" name="Picture 5" descr="Orbiterrors-exactTRUE_p0.0_.752_.370_0_0_0_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63729" y="1085409"/>
            <a:ext cx="2905686" cy="2374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multipole</a:t>
            </a:r>
            <a:r>
              <a:rPr lang="en-US" dirty="0" smtClean="0"/>
              <a:t> errors – error table*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8763" y="935038"/>
          <a:ext cx="8642347" cy="519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0137"/>
                <a:gridCol w="1257035"/>
                <a:gridCol w="1257035"/>
                <a:gridCol w="1257035"/>
                <a:gridCol w="1257035"/>
                <a:gridCol w="1257035"/>
                <a:gridCol w="12570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kern="1200" dirty="0" err="1" smtClean="0"/>
                        <a:t>Dipoles(R</a:t>
                      </a:r>
                      <a:r>
                        <a:rPr lang="en-US" sz="1800" kern="1200" dirty="0" smtClean="0"/>
                        <a:t>=5.95cm)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kern="1200" dirty="0" err="1" smtClean="0"/>
                        <a:t>Quadrupoles(R</a:t>
                      </a:r>
                      <a:r>
                        <a:rPr lang="en-US" sz="1800" kern="1200" dirty="0" smtClean="0"/>
                        <a:t>=5.95cm)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kern="1200" dirty="0" err="1" smtClean="0"/>
                        <a:t>Sextupoles(R</a:t>
                      </a:r>
                      <a:r>
                        <a:rPr lang="en-US" sz="1800" kern="1200" dirty="0" smtClean="0"/>
                        <a:t>=5.95cm)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smtClean="0"/>
                        <a:t>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n</a:t>
                      </a:r>
                      <a:r>
                        <a:rPr lang="en-US" dirty="0" smtClean="0"/>
                        <a:t>/b</a:t>
                      </a:r>
                      <a:r>
                        <a:rPr lang="en-US" baseline="-25000" dirty="0" smtClean="0"/>
                        <a:t>1 </a:t>
                      </a:r>
                      <a:r>
                        <a:rPr lang="en-US" dirty="0" smtClean="0"/>
                        <a:t>(1E-4)</a:t>
                      </a:r>
                      <a:endParaRPr lang="en-US" baseline="-25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n</a:t>
                      </a:r>
                      <a:r>
                        <a:rPr lang="en-US" dirty="0" smtClean="0"/>
                        <a:t>/b</a:t>
                      </a:r>
                      <a:r>
                        <a:rPr lang="en-US" baseline="-25000" dirty="0" smtClean="0"/>
                        <a:t>1 </a:t>
                      </a:r>
                      <a:r>
                        <a:rPr lang="en-US" dirty="0" smtClean="0"/>
                        <a:t>(1E-4)</a:t>
                      </a:r>
                      <a:endParaRPr lang="en-US" baseline="-25000" dirty="0" smtClean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n</a:t>
                      </a:r>
                      <a:r>
                        <a:rPr lang="en-US" dirty="0" smtClean="0"/>
                        <a:t>/b</a:t>
                      </a:r>
                      <a:r>
                        <a:rPr lang="en-US" baseline="-25000" dirty="0" smtClean="0"/>
                        <a:t>2 </a:t>
                      </a:r>
                      <a:r>
                        <a:rPr lang="en-US" dirty="0" smtClean="0"/>
                        <a:t>(1E-4)</a:t>
                      </a:r>
                      <a:endParaRPr lang="en-US" baseline="-25000" dirty="0" smtClean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n</a:t>
                      </a:r>
                      <a:r>
                        <a:rPr lang="en-US" dirty="0" smtClean="0"/>
                        <a:t>/b</a:t>
                      </a:r>
                      <a:r>
                        <a:rPr lang="en-US" baseline="-25000" dirty="0" smtClean="0"/>
                        <a:t>2 </a:t>
                      </a:r>
                      <a:r>
                        <a:rPr lang="en-US" dirty="0" smtClean="0"/>
                        <a:t>(1E-4)</a:t>
                      </a:r>
                      <a:endParaRPr lang="en-US" baseline="-25000" dirty="0" smtClean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n</a:t>
                      </a:r>
                      <a:r>
                        <a:rPr lang="en-US" dirty="0" smtClean="0"/>
                        <a:t>/b</a:t>
                      </a:r>
                      <a:r>
                        <a:rPr lang="en-US" baseline="-25000" dirty="0" smtClean="0"/>
                        <a:t>3 </a:t>
                      </a:r>
                      <a:r>
                        <a:rPr lang="en-US" dirty="0" smtClean="0"/>
                        <a:t>(1E-4)</a:t>
                      </a:r>
                      <a:endParaRPr lang="en-US" baseline="-25000" dirty="0" smtClean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n</a:t>
                      </a:r>
                      <a:r>
                        <a:rPr lang="en-US" dirty="0" smtClean="0"/>
                        <a:t>/b</a:t>
                      </a:r>
                      <a:r>
                        <a:rPr lang="en-US" baseline="-25000" dirty="0" smtClean="0"/>
                        <a:t>3 </a:t>
                      </a:r>
                      <a:r>
                        <a:rPr lang="en-US" dirty="0" smtClean="0"/>
                        <a:t>(1E-4)</a:t>
                      </a:r>
                      <a:endParaRPr lang="en-US" baseline="-25000" dirty="0" smtClean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1E4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1E4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1E4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58297" y="6126798"/>
            <a:ext cx="8642204" cy="731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ts val="1824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*based on field distribution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measurements of JPARC </a:t>
            </a:r>
            <a:r>
              <a:rPr lang="en-US" sz="2400" dirty="0" smtClean="0"/>
              <a:t>Main Ring magnets (similar characteristics), K.Nikietal.,WEPCH028,EPAC2006 and JPARC technical design report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multipole</a:t>
            </a:r>
            <a:r>
              <a:rPr lang="en-US" dirty="0" smtClean="0"/>
              <a:t> errors – dynamic aperture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7" y="3513367"/>
            <a:ext cx="8642204" cy="312873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1000 turn dynamic aperture plots for the lattice with all </a:t>
            </a:r>
            <a:r>
              <a:rPr lang="en-US" dirty="0" err="1" smtClean="0"/>
              <a:t>multipole</a:t>
            </a:r>
            <a:r>
              <a:rPr lang="en-US" dirty="0" smtClean="0"/>
              <a:t> field errors and magnet misalignments as described before</a:t>
            </a:r>
          </a:p>
          <a:p>
            <a:r>
              <a:rPr lang="en-US" dirty="0" smtClean="0"/>
              <a:t>Black rectangle shows the acceptance defined by the collimation scraper located in the center of the LSS (where the tracking starts) – set to 3σ</a:t>
            </a:r>
          </a:p>
          <a:p>
            <a:r>
              <a:rPr lang="en-US" dirty="0" smtClean="0"/>
              <a:t>Green line indicates dynamic aperture for the symmetric lattice (no misalignments, only systematic </a:t>
            </a:r>
            <a:r>
              <a:rPr lang="en-US" dirty="0" err="1" smtClean="0"/>
              <a:t>multipole</a:t>
            </a:r>
            <a:r>
              <a:rPr lang="en-US" dirty="0" smtClean="0"/>
              <a:t> errors)</a:t>
            </a:r>
          </a:p>
          <a:p>
            <a:r>
              <a:rPr lang="en-US" dirty="0" smtClean="0"/>
              <a:t>Drastic degradation of the stable area in configuration space compared to the error-free case – biggest impact due to dipole errors (B5, B7, …)</a:t>
            </a:r>
          </a:p>
        </p:txBody>
      </p:sp>
      <p:pic>
        <p:nvPicPr>
          <p:cNvPr id="4" name="Picture 3" descr="AllErrors-exactTRUE_p+0.005_.752_.370_0_0_0_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02349" y="1124638"/>
            <a:ext cx="2922681" cy="2388729"/>
          </a:xfrm>
          <a:prstGeom prst="rect">
            <a:avLst/>
          </a:prstGeom>
        </p:spPr>
      </p:pic>
      <p:pic>
        <p:nvPicPr>
          <p:cNvPr id="5" name="Picture 4" descr="AllErrors-exactTRUE_p-0.005_.752_.370_0_0_0_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800" y="1124480"/>
            <a:ext cx="2908300" cy="2376975"/>
          </a:xfrm>
          <a:prstGeom prst="rect">
            <a:avLst/>
          </a:prstGeom>
        </p:spPr>
      </p:pic>
      <p:pic>
        <p:nvPicPr>
          <p:cNvPr id="6" name="Picture 5" descr="AllErrors-exactTRUE_p0.0_.752_.370_0_0_0_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90770" y="1124639"/>
            <a:ext cx="2922680" cy="2388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multipole</a:t>
            </a:r>
            <a:r>
              <a:rPr lang="en-US" dirty="0" smtClean="0"/>
              <a:t> errors – tune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7" y="4422999"/>
            <a:ext cx="8642204" cy="24858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1000 turn dynamic aperture in tune diagram for one particular error seed (2 </a:t>
            </a:r>
            <a:r>
              <a:rPr lang="en-US" dirty="0" err="1" smtClean="0"/>
              <a:t>sextupole</a:t>
            </a:r>
            <a:r>
              <a:rPr lang="en-US" dirty="0" smtClean="0"/>
              <a:t> families) - resonance plotted up to 3</a:t>
            </a:r>
            <a:r>
              <a:rPr lang="en-US" baseline="30000" dirty="0" smtClean="0"/>
              <a:t>rd</a:t>
            </a:r>
            <a:r>
              <a:rPr lang="en-US" dirty="0" smtClean="0"/>
              <a:t> order</a:t>
            </a:r>
          </a:p>
          <a:p>
            <a:r>
              <a:rPr lang="en-US" dirty="0" smtClean="0"/>
              <a:t>Possible locations for the working point indicated by circles: 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, Q</a:t>
            </a:r>
            <a:r>
              <a:rPr lang="en-US" baseline="-25000" dirty="0" smtClean="0"/>
              <a:t>y</a:t>
            </a:r>
            <a:r>
              <a:rPr lang="en-US" dirty="0" smtClean="0"/>
              <a:t>)≈(11.8, 6.7): nominal working point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, Q</a:t>
            </a:r>
            <a:r>
              <a:rPr lang="en-US" baseline="-25000" dirty="0" smtClean="0"/>
              <a:t>y</a:t>
            </a:r>
            <a:r>
              <a:rPr lang="en-US" dirty="0" smtClean="0"/>
              <a:t>)≈(11.8, 7.7): alternative working point with similar transition energy (γ</a:t>
            </a:r>
            <a:r>
              <a:rPr lang="en-US" baseline="-25000" dirty="0" smtClean="0"/>
              <a:t>t</a:t>
            </a:r>
            <a:r>
              <a:rPr lang="en-US" dirty="0" smtClean="0"/>
              <a:t>≈26i)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, Q</a:t>
            </a:r>
            <a:r>
              <a:rPr lang="en-US" baseline="-25000" dirty="0" smtClean="0"/>
              <a:t>y</a:t>
            </a:r>
            <a:r>
              <a:rPr lang="en-US" dirty="0" smtClean="0"/>
              <a:t>)≈(11.25, 7.2): alternative working point, higher transition energy (γ</a:t>
            </a:r>
            <a:r>
              <a:rPr lang="en-US" baseline="-25000" dirty="0" smtClean="0"/>
              <a:t>t</a:t>
            </a:r>
            <a:r>
              <a:rPr lang="en-US" dirty="0" smtClean="0"/>
              <a:t>≈32i), systematic 3</a:t>
            </a:r>
            <a:r>
              <a:rPr lang="en-US" baseline="30000" dirty="0" smtClean="0"/>
              <a:t>rd</a:t>
            </a:r>
            <a:r>
              <a:rPr lang="en-US" dirty="0" smtClean="0"/>
              <a:t> order resonance at 3Q</a:t>
            </a:r>
            <a:r>
              <a:rPr lang="en-US" baseline="-25000" dirty="0" smtClean="0"/>
              <a:t>x</a:t>
            </a:r>
            <a:r>
              <a:rPr lang="en-US" dirty="0" smtClean="0"/>
              <a:t>=34 not nice for resonant slow extraction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NsigmaDynamicTuneDiagra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11400" y="793750"/>
            <a:ext cx="4533900" cy="362924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43500" y="3429000"/>
            <a:ext cx="444500" cy="4445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92700" y="1397000"/>
            <a:ext cx="444500" cy="4445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17900" y="2324100"/>
            <a:ext cx="444500" cy="4445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multipole</a:t>
            </a:r>
            <a:r>
              <a:rPr lang="en-US" dirty="0" smtClean="0"/>
              <a:t> errors – frequency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7" y="5868096"/>
            <a:ext cx="8642204" cy="9899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Tune footprint shapes are determined to large extend by higher order </a:t>
            </a:r>
            <a:r>
              <a:rPr lang="en-US" dirty="0" err="1" smtClean="0"/>
              <a:t>multipole</a:t>
            </a:r>
            <a:r>
              <a:rPr lang="en-US" dirty="0" smtClean="0"/>
              <a:t> errors – note also the dependence on the momentum due to feed-down effects </a:t>
            </a:r>
            <a:endParaRPr lang="en-US" dirty="0"/>
          </a:p>
        </p:txBody>
      </p:sp>
      <p:pic>
        <p:nvPicPr>
          <p:cNvPr id="6" name="Picture 5" descr="AllErrors-exactTRUE_p-0.005_.752_.370_0_0_0_0_Seed1DiffusionMapDynamicApert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670" y="839424"/>
            <a:ext cx="3048669" cy="2515891"/>
          </a:xfrm>
          <a:prstGeom prst="rect">
            <a:avLst/>
          </a:prstGeom>
        </p:spPr>
      </p:pic>
      <p:pic>
        <p:nvPicPr>
          <p:cNvPr id="7" name="Picture 6" descr="AllErrors-exactTRUE_p-0.005_.752_.370_0_0_0_0_Seed1FrequencyMapDynamicApert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670" y="3355315"/>
            <a:ext cx="3035970" cy="2512780"/>
          </a:xfrm>
          <a:prstGeom prst="rect">
            <a:avLst/>
          </a:prstGeom>
        </p:spPr>
      </p:pic>
      <p:pic>
        <p:nvPicPr>
          <p:cNvPr id="8" name="Picture 7" descr="AllErrors-exactTRUE_p+0.005_.752_.370_0_0_0_0_Seed1DiffusionMapDynamicApert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982368" y="831863"/>
            <a:ext cx="3057832" cy="2523453"/>
          </a:xfrm>
          <a:prstGeom prst="rect">
            <a:avLst/>
          </a:prstGeom>
        </p:spPr>
      </p:pic>
      <p:pic>
        <p:nvPicPr>
          <p:cNvPr id="9" name="Picture 8" descr="AllErrors-exactTRUE_p+0.005_.752_.370_0_0_0_0_Seed1FrequencyMapDynamicApert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83968" y="3355316"/>
            <a:ext cx="2956230" cy="2446783"/>
          </a:xfrm>
          <a:prstGeom prst="rect">
            <a:avLst/>
          </a:prstGeom>
        </p:spPr>
      </p:pic>
      <p:pic>
        <p:nvPicPr>
          <p:cNvPr id="10" name="Picture 9" descr="AllErrors-exactTRUE_p0.0_.752_.370_0_0_0_0_Seed1DiffusionMapDynamicApert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035300" y="848518"/>
            <a:ext cx="3048669" cy="2497704"/>
          </a:xfrm>
          <a:prstGeom prst="rect">
            <a:avLst/>
          </a:prstGeom>
        </p:spPr>
      </p:pic>
      <p:pic>
        <p:nvPicPr>
          <p:cNvPr id="11" name="Picture 10" descr="AllErrors-exactTRUE_p0.0_.752_.370_0_0_0_0_Seed1FrequencyMapDynamicApert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047999" y="3355315"/>
            <a:ext cx="3035970" cy="2512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multipole</a:t>
            </a:r>
            <a:r>
              <a:rPr lang="en-US" dirty="0" smtClean="0"/>
              <a:t> errors – beam survival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8297" y="1011617"/>
            <a:ext cx="8642204" cy="5630483"/>
          </a:xfrm>
        </p:spPr>
        <p:txBody>
          <a:bodyPr>
            <a:normAutofit/>
          </a:bodyPr>
          <a:lstStyle/>
          <a:p>
            <a:r>
              <a:rPr lang="en-US" dirty="0" smtClean="0"/>
              <a:t>Dynamic aperture bigger than physical acceptance is not sufficient for small particle losses</a:t>
            </a:r>
          </a:p>
          <a:p>
            <a:pPr lvl="1"/>
            <a:r>
              <a:rPr lang="en-US" dirty="0" smtClean="0"/>
              <a:t>Particles may cross resonances causing transverse </a:t>
            </a:r>
            <a:r>
              <a:rPr lang="en-US" dirty="0" err="1" smtClean="0"/>
              <a:t>emittance</a:t>
            </a:r>
            <a:r>
              <a:rPr lang="en-US" dirty="0" smtClean="0"/>
              <a:t> blow-up</a:t>
            </a:r>
          </a:p>
          <a:p>
            <a:pPr lvl="1"/>
            <a:r>
              <a:rPr lang="en-US" dirty="0" smtClean="0"/>
              <a:t>Particle survival in the presence of aperture limitations is important</a:t>
            </a:r>
          </a:p>
          <a:p>
            <a:r>
              <a:rPr lang="en-US" dirty="0" smtClean="0"/>
              <a:t>PTC-tracking simulation</a:t>
            </a:r>
          </a:p>
          <a:p>
            <a:pPr lvl="1"/>
            <a:r>
              <a:rPr lang="en-US" dirty="0" smtClean="0"/>
              <a:t>Particles with initial conditions within the aperture limitation defined by the scraper at 3 </a:t>
            </a:r>
            <a:r>
              <a:rPr lang="en-US" dirty="0" err="1" smtClean="0"/>
              <a:t>σ</a:t>
            </a:r>
            <a:r>
              <a:rPr lang="en-US" dirty="0" smtClean="0"/>
              <a:t> of the fixed target beam</a:t>
            </a:r>
          </a:p>
          <a:p>
            <a:pPr lvl="1"/>
            <a:r>
              <a:rPr lang="en-US" dirty="0" smtClean="0"/>
              <a:t>Particle survival is defined by amplitude of </a:t>
            </a:r>
            <a:r>
              <a:rPr lang="en-US" dirty="0" err="1" smtClean="0"/>
              <a:t>betatron</a:t>
            </a:r>
            <a:r>
              <a:rPr lang="en-US" dirty="0" smtClean="0"/>
              <a:t> oscillation at the location of the scraper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</a:t>
            </a:r>
            <a:r>
              <a:rPr lang="en-US" dirty="0" err="1" smtClean="0"/>
              <a:t>multipole</a:t>
            </a:r>
            <a:r>
              <a:rPr lang="en-US" dirty="0" smtClean="0"/>
              <a:t> errors – beam survival – 2 families</a:t>
            </a:r>
            <a:endParaRPr lang="en-US" dirty="0"/>
          </a:p>
        </p:txBody>
      </p:sp>
      <p:pic>
        <p:nvPicPr>
          <p:cNvPr id="4" name="Picture 3" descr="AllErrors-exactTRUE_p-0.005_.752_.370_0_0_0_0_Seed1Diffusion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0197" y="851757"/>
            <a:ext cx="2423159" cy="1999695"/>
          </a:xfrm>
          <a:prstGeom prst="rect">
            <a:avLst/>
          </a:prstGeom>
        </p:spPr>
      </p:pic>
      <p:pic>
        <p:nvPicPr>
          <p:cNvPr id="5" name="Picture 4" descr="AllErrors-exactTRUE_p-0.005_.752_.370_0_0_0_0_Seed1Frequency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3750" y="2865891"/>
            <a:ext cx="2416054" cy="1999696"/>
          </a:xfrm>
          <a:prstGeom prst="rect">
            <a:avLst/>
          </a:prstGeom>
        </p:spPr>
      </p:pic>
      <p:pic>
        <p:nvPicPr>
          <p:cNvPr id="7" name="Picture 6" descr="AllErrors-exactTRUE_p0.0_.752_.370_0_0_0_0_Seed1Diffusion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242521" y="866196"/>
            <a:ext cx="2423159" cy="1999694"/>
          </a:xfrm>
          <a:prstGeom prst="rect">
            <a:avLst/>
          </a:prstGeom>
        </p:spPr>
      </p:pic>
      <p:pic>
        <p:nvPicPr>
          <p:cNvPr id="8" name="Picture 7" descr="AllErrors-exactTRUE_p0.0_.752_.370_0_0_0_0_Seed1Frequency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221817" y="2851452"/>
            <a:ext cx="2443863" cy="2022712"/>
          </a:xfrm>
          <a:prstGeom prst="rect">
            <a:avLst/>
          </a:prstGeom>
        </p:spPr>
      </p:pic>
      <p:pic>
        <p:nvPicPr>
          <p:cNvPr id="10" name="Picture 9" descr="AllErrors-exactTRUE_p+0.005_.752_.370_0_0_0_0_Seed1Diffusion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318250" y="851756"/>
            <a:ext cx="2423159" cy="1999695"/>
          </a:xfrm>
          <a:prstGeom prst="rect">
            <a:avLst/>
          </a:prstGeom>
        </p:spPr>
      </p:pic>
      <p:pic>
        <p:nvPicPr>
          <p:cNvPr id="11" name="Picture 10" descr="AllErrors-exactTRUE_p+0.005_.752_.370_0_0_0_0_Seed1Frequency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321803" y="2874468"/>
            <a:ext cx="2416054" cy="1999696"/>
          </a:xfrm>
          <a:prstGeom prst="rect">
            <a:avLst/>
          </a:prstGeom>
        </p:spPr>
      </p:pic>
      <p:pic>
        <p:nvPicPr>
          <p:cNvPr id="12" name="Picture 11" descr="AllErrors-exactTRUE_p+0.005_.752_.370_0_0_0_0_Seed1TuneshiftwithAmlitud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352039" y="4874164"/>
            <a:ext cx="2437616" cy="1983836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8297" y="5067300"/>
            <a:ext cx="6093742" cy="17653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Already for small actions nonlinear dependence of the detuning due to higher order </a:t>
            </a:r>
            <a:r>
              <a:rPr lang="en-US" dirty="0" err="1" smtClean="0"/>
              <a:t>multipoles</a:t>
            </a:r>
            <a:endParaRPr lang="en-US" dirty="0" smtClean="0"/>
          </a:p>
          <a:p>
            <a:r>
              <a:rPr lang="en-US" dirty="0" smtClean="0"/>
              <a:t>Strong variation of tune-footprint with momentum offset</a:t>
            </a:r>
          </a:p>
          <a:p>
            <a:r>
              <a:rPr lang="en-US" dirty="0" smtClean="0"/>
              <a:t>Reconstruction with </a:t>
            </a:r>
            <a:r>
              <a:rPr lang="en-US" dirty="0" err="1" smtClean="0"/>
              <a:t>anharmonicities</a:t>
            </a:r>
            <a:r>
              <a:rPr lang="en-US" dirty="0" smtClean="0"/>
              <a:t> given by PTC shows folding for positive momentum offset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parameters – main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7" y="1011617"/>
            <a:ext cx="8642204" cy="56304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PS2 meant as potential replacement of existing PS</a:t>
            </a:r>
          </a:p>
          <a:p>
            <a:r>
              <a:rPr lang="en-US" dirty="0" smtClean="0"/>
              <a:t>PS2 main characteristics given by LHC requirements</a:t>
            </a:r>
          </a:p>
          <a:p>
            <a:pPr lvl="1"/>
            <a:r>
              <a:rPr lang="en-US" dirty="0" smtClean="0"/>
              <a:t>Circumference defined by optimized filling pattern of subsequent SPS: C=1346.4m (=15/77 of SPS)</a:t>
            </a:r>
          </a:p>
          <a:p>
            <a:pPr lvl="1"/>
            <a:r>
              <a:rPr lang="en-US" dirty="0" smtClean="0"/>
              <a:t>Negative Momentum Compaction (NMC) lattice (imaginary </a:t>
            </a:r>
            <a:r>
              <a:rPr lang="en-US" dirty="0" err="1" smtClean="0"/>
              <a:t>γt</a:t>
            </a:r>
            <a:r>
              <a:rPr lang="en-US" dirty="0" smtClean="0"/>
              <a:t>) for avoiding crossing of transition energy</a:t>
            </a:r>
          </a:p>
          <a:p>
            <a:pPr lvl="1"/>
            <a:r>
              <a:rPr lang="en-US" dirty="0" smtClean="0"/>
              <a:t>Basic requirement is very high intensity</a:t>
            </a:r>
          </a:p>
          <a:p>
            <a:pPr lvl="2"/>
            <a:r>
              <a:rPr lang="en-US" dirty="0" smtClean="0"/>
              <a:t>LHC: 		  4E11 </a:t>
            </a:r>
            <a:r>
              <a:rPr lang="en-US" dirty="0" err="1" smtClean="0"/>
              <a:t>p/b</a:t>
            </a:r>
            <a:r>
              <a:rPr lang="en-US" dirty="0" smtClean="0"/>
              <a:t>,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x,norm</a:t>
            </a:r>
            <a:r>
              <a:rPr lang="en-US" dirty="0" smtClean="0"/>
              <a:t>=3π.mm.mrad,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y,norm</a:t>
            </a:r>
            <a:r>
              <a:rPr lang="en-US" dirty="0" smtClean="0"/>
              <a:t>=3π.mm.mrad</a:t>
            </a:r>
          </a:p>
          <a:p>
            <a:pPr lvl="2"/>
            <a:r>
              <a:rPr lang="en-US" dirty="0" smtClean="0"/>
              <a:t>fixed target:  6E11 </a:t>
            </a:r>
            <a:r>
              <a:rPr lang="en-US" dirty="0" err="1" smtClean="0"/>
              <a:t>p/b</a:t>
            </a:r>
            <a:r>
              <a:rPr lang="en-US" dirty="0" smtClean="0"/>
              <a:t>,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x,norm</a:t>
            </a:r>
            <a:r>
              <a:rPr lang="en-US" dirty="0" smtClean="0"/>
              <a:t>=9π.mm.mrad,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y,norm</a:t>
            </a:r>
            <a:r>
              <a:rPr lang="en-US" dirty="0" smtClean="0"/>
              <a:t>=6π.mm.mrad</a:t>
            </a:r>
          </a:p>
          <a:p>
            <a:pPr lvl="1"/>
            <a:r>
              <a:rPr lang="en-US" dirty="0" smtClean="0"/>
              <a:t>Injection energy 4GeV kinetic (to compensate increased space charge </a:t>
            </a:r>
            <a:r>
              <a:rPr lang="en-US" dirty="0" err="1" smtClean="0"/>
              <a:t>tuneshift</a:t>
            </a:r>
            <a:r>
              <a:rPr lang="en-US" dirty="0" smtClean="0"/>
              <a:t> compared to PS)</a:t>
            </a:r>
          </a:p>
          <a:p>
            <a:pPr lvl="1"/>
            <a:r>
              <a:rPr lang="en-US" dirty="0" smtClean="0"/>
              <a:t>Extraction energy 50GeV</a:t>
            </a:r>
          </a:p>
          <a:p>
            <a:r>
              <a:rPr lang="en-US" dirty="0" smtClean="0"/>
              <a:t>Injection/extraction located in the same long straight section</a:t>
            </a:r>
          </a:p>
          <a:p>
            <a:r>
              <a:rPr lang="en-US" dirty="0" smtClean="0"/>
              <a:t>Zero dispersion in straight sections to ease beam transfer</a:t>
            </a:r>
          </a:p>
          <a:p>
            <a:r>
              <a:rPr lang="en-US" dirty="0" smtClean="0"/>
              <a:t>Nominal lattice has </a:t>
            </a:r>
            <a:r>
              <a:rPr lang="en-US" dirty="0" err="1" smtClean="0"/>
              <a:t>superperiodicity</a:t>
            </a:r>
            <a:r>
              <a:rPr lang="en-US" dirty="0" smtClean="0"/>
              <a:t> of 2 (alternative option has 3)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</a:t>
            </a:r>
            <a:r>
              <a:rPr lang="en-US" dirty="0" err="1" smtClean="0"/>
              <a:t>multipole</a:t>
            </a:r>
            <a:r>
              <a:rPr lang="en-US" dirty="0" smtClean="0"/>
              <a:t> errors – scan of </a:t>
            </a:r>
            <a:r>
              <a:rPr lang="en-US" dirty="0" err="1" smtClean="0"/>
              <a:t>sextupole</a:t>
            </a:r>
            <a:r>
              <a:rPr lang="en-US" dirty="0" smtClean="0"/>
              <a:t>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6" y="966424"/>
            <a:ext cx="8642204" cy="203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Scanning strength of </a:t>
            </a:r>
            <a:r>
              <a:rPr lang="en-US" dirty="0" err="1" smtClean="0"/>
              <a:t>sextupole</a:t>
            </a:r>
            <a:r>
              <a:rPr lang="en-US" dirty="0" smtClean="0"/>
              <a:t> families MS.1 and MS.4 while resetting linear chromaticity to zero with reaming two families</a:t>
            </a:r>
          </a:p>
          <a:p>
            <a:r>
              <a:rPr lang="en-US" dirty="0" smtClean="0"/>
              <a:t>Total diffusion rate D is used for optimizing beam survival</a:t>
            </a:r>
          </a:p>
          <a:p>
            <a:pPr lvl="1"/>
            <a:r>
              <a:rPr lang="en-US" dirty="0" smtClean="0"/>
              <a:t>Summing tune diffusion rates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dirty="0" smtClean="0"/>
              <a:t> over all tracked particles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  <a:p>
            <a:pPr lvl="1"/>
            <a:r>
              <a:rPr lang="en-US" dirty="0" smtClean="0"/>
              <a:t>Lost particles are assigned with an artificially high diffusion rate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xScanDsumOfp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07365" y="3074624"/>
            <a:ext cx="4373856" cy="361827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27150" y="3709263"/>
            <a:ext cx="1593850" cy="939079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12297" y="5295900"/>
            <a:ext cx="3221503" cy="383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</a:t>
            </a:r>
            <a:r>
              <a:rPr lang="en-US" dirty="0" err="1" smtClean="0"/>
              <a:t>multipole</a:t>
            </a:r>
            <a:r>
              <a:rPr lang="en-US" dirty="0" smtClean="0"/>
              <a:t> errors – beam survival – 4 families</a:t>
            </a:r>
            <a:endParaRPr lang="en-US" dirty="0"/>
          </a:p>
        </p:txBody>
      </p:sp>
      <p:pic>
        <p:nvPicPr>
          <p:cNvPr id="4" name="Picture 3" descr="AllErrors-exactTRUE_p0.0_.752_.370_-.150_.150_0_0_Seed1Diffusion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307667" y="839424"/>
            <a:ext cx="2429931" cy="2005283"/>
          </a:xfrm>
          <a:prstGeom prst="rect">
            <a:avLst/>
          </a:prstGeom>
        </p:spPr>
      </p:pic>
      <p:pic>
        <p:nvPicPr>
          <p:cNvPr id="5" name="Picture 4" descr="AllErrors-exactTRUE_p0.0_.752_.370_-.150_.150_0_0_Seed1Frequency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307665" y="2844799"/>
            <a:ext cx="2429933" cy="2011182"/>
          </a:xfrm>
          <a:prstGeom prst="rect">
            <a:avLst/>
          </a:prstGeom>
        </p:spPr>
      </p:pic>
      <p:pic>
        <p:nvPicPr>
          <p:cNvPr id="7" name="Picture 6" descr="AllErrors-exactTRUE_p-0.005_.752_.370_-.150_.150_0_0_Seed1Diffusion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70585" y="839424"/>
            <a:ext cx="2430043" cy="2005375"/>
          </a:xfrm>
          <a:prstGeom prst="rect">
            <a:avLst/>
          </a:prstGeom>
        </p:spPr>
      </p:pic>
      <p:pic>
        <p:nvPicPr>
          <p:cNvPr id="8" name="Picture 7" descr="AllErrors-exactTRUE_p-0.005_.752_.370_-.150_.150_0_0_Seed1Frequency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74148" y="2844800"/>
            <a:ext cx="2422917" cy="2005376"/>
          </a:xfrm>
          <a:prstGeom prst="rect">
            <a:avLst/>
          </a:prstGeom>
        </p:spPr>
      </p:pic>
      <p:pic>
        <p:nvPicPr>
          <p:cNvPr id="9" name="Picture 8" descr="AllErrors-exactTRUE_p-0.005_.752_.370_-.150_.150_0_0_Seed1TuneshiftwithAmlitudeMagnif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85437" y="4806583"/>
            <a:ext cx="2489173" cy="2025795"/>
          </a:xfrm>
          <a:prstGeom prst="rect">
            <a:avLst/>
          </a:prstGeom>
        </p:spPr>
      </p:pic>
      <p:pic>
        <p:nvPicPr>
          <p:cNvPr id="10" name="Picture 9" descr="AllErrors-exactTRUE_p+0.005_.752_.370_-.150_.150_0_0_Seed1Diffusion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297059" y="839424"/>
            <a:ext cx="2430043" cy="2005376"/>
          </a:xfrm>
          <a:prstGeom prst="rect">
            <a:avLst/>
          </a:prstGeom>
        </p:spPr>
      </p:pic>
      <p:pic>
        <p:nvPicPr>
          <p:cNvPr id="11" name="Picture 10" descr="AllErrors-exactTRUE_p+0.005_.752_.370_-.150_.150_0_0_Seed1Frequency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297059" y="2795308"/>
            <a:ext cx="2430044" cy="201127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997258" y="4991100"/>
            <a:ext cx="6093742" cy="17653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Tune footprint completely reshaped</a:t>
            </a:r>
          </a:p>
          <a:p>
            <a:r>
              <a:rPr lang="en-US" dirty="0" smtClean="0"/>
              <a:t>Slightly smaller amplitude detuning than in the 2 family case but increased nonlinear chromaticity </a:t>
            </a:r>
          </a:p>
          <a:p>
            <a:r>
              <a:rPr lang="en-US" dirty="0" smtClean="0"/>
              <a:t>Reconstruction with </a:t>
            </a:r>
            <a:r>
              <a:rPr lang="en-US" dirty="0" err="1" smtClean="0"/>
              <a:t>anharmonicities</a:t>
            </a:r>
            <a:r>
              <a:rPr lang="en-US" dirty="0" smtClean="0"/>
              <a:t> given by PTC shows nonlinear dependence of the detuning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</a:t>
            </a:r>
            <a:r>
              <a:rPr lang="en-US" dirty="0" err="1" smtClean="0"/>
              <a:t>multipole</a:t>
            </a:r>
            <a:r>
              <a:rPr lang="en-US" dirty="0" smtClean="0"/>
              <a:t> errors – 6D dynamic aperture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7" y="4622800"/>
            <a:ext cx="8642204" cy="2019300"/>
          </a:xfrm>
        </p:spPr>
        <p:txBody>
          <a:bodyPr>
            <a:normAutofit/>
          </a:bodyPr>
          <a:lstStyle/>
          <a:p>
            <a:r>
              <a:rPr lang="en-US" dirty="0" smtClean="0"/>
              <a:t>10000 turn 6D (with synchrotron motion) dynamic aperture</a:t>
            </a:r>
          </a:p>
          <a:p>
            <a:pPr lvl="1"/>
            <a:r>
              <a:rPr lang="en-US" dirty="0" smtClean="0"/>
              <a:t>RF parameters according to stationary bucket: </a:t>
            </a:r>
            <a:r>
              <a:rPr lang="en-US" dirty="0" err="1" smtClean="0"/>
              <a:t>h</a:t>
            </a:r>
            <a:r>
              <a:rPr lang="en-US" dirty="0" smtClean="0"/>
              <a:t>=180, V</a:t>
            </a:r>
            <a:r>
              <a:rPr lang="en-US" baseline="-25000" dirty="0" smtClean="0"/>
              <a:t>RF</a:t>
            </a:r>
            <a:r>
              <a:rPr lang="en-US" dirty="0" smtClean="0"/>
              <a:t>=0.65MV, </a:t>
            </a:r>
            <a:r>
              <a:rPr lang="en-US" dirty="0" err="1" smtClean="0"/>
              <a:t>φ</a:t>
            </a:r>
            <a:r>
              <a:rPr lang="en-US" baseline="-25000" dirty="0" err="1" smtClean="0"/>
              <a:t>s</a:t>
            </a:r>
            <a:r>
              <a:rPr lang="en-US" dirty="0" smtClean="0"/>
              <a:t>=0</a:t>
            </a:r>
          </a:p>
          <a:p>
            <a:pPr lvl="1"/>
            <a:r>
              <a:rPr lang="en-US" dirty="0" smtClean="0"/>
              <a:t>Black rectangle shows aperture limitation defined by scrapers</a:t>
            </a:r>
          </a:p>
          <a:p>
            <a:pPr lvl="1"/>
            <a:r>
              <a:rPr lang="en-US" dirty="0" smtClean="0"/>
              <a:t>Slightly bigger stable area and smaller variation for different error seeds in this specific example of 4 </a:t>
            </a:r>
            <a:r>
              <a:rPr lang="en-US" dirty="0" err="1" smtClean="0"/>
              <a:t>sextupole</a:t>
            </a:r>
            <a:r>
              <a:rPr lang="en-US" dirty="0" smtClean="0"/>
              <a:t> families </a:t>
            </a:r>
            <a:endParaRPr lang="en-US" dirty="0"/>
          </a:p>
        </p:txBody>
      </p:sp>
      <p:pic>
        <p:nvPicPr>
          <p:cNvPr id="4" name="Picture 3" descr="AllErrors-Seed1-exactTRUE_p0.003_.752_.370_-.150_.150_0_0_6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84639" y="941024"/>
            <a:ext cx="4504761" cy="3681776"/>
          </a:xfrm>
          <a:prstGeom prst="rect">
            <a:avLst/>
          </a:prstGeom>
        </p:spPr>
      </p:pic>
      <p:pic>
        <p:nvPicPr>
          <p:cNvPr id="5" name="Picture 4" descr="AllErrors-Seed1-exactTRUE_p0.003_.752_.370_0_0_0_0_6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8596" y="941024"/>
            <a:ext cx="4504761" cy="3681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</a:t>
            </a:r>
            <a:r>
              <a:rPr lang="en-US" dirty="0" err="1" smtClean="0"/>
              <a:t>multipole</a:t>
            </a:r>
            <a:r>
              <a:rPr lang="en-US" dirty="0" smtClean="0"/>
              <a:t> errors – nonlinear chromaticity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7" y="5041900"/>
            <a:ext cx="8642204" cy="160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Higher order chromaticity induced by </a:t>
            </a:r>
            <a:r>
              <a:rPr lang="en-US" dirty="0" err="1" smtClean="0"/>
              <a:t>multipole</a:t>
            </a:r>
            <a:r>
              <a:rPr lang="en-US" dirty="0" smtClean="0"/>
              <a:t> field errors </a:t>
            </a:r>
          </a:p>
          <a:p>
            <a:r>
              <a:rPr lang="en-US" dirty="0" smtClean="0"/>
              <a:t>Slightly increased second order chromaticity in the case of the 4 family </a:t>
            </a:r>
            <a:r>
              <a:rPr lang="en-US" dirty="0" err="1" smtClean="0"/>
              <a:t>sextupole</a:t>
            </a:r>
            <a:r>
              <a:rPr lang="en-US" dirty="0" smtClean="0"/>
              <a:t> scheme with the settings used above compared to 2 families </a:t>
            </a:r>
          </a:p>
          <a:p>
            <a:endParaRPr lang="en-US" dirty="0" smtClean="0"/>
          </a:p>
        </p:txBody>
      </p:sp>
      <p:pic>
        <p:nvPicPr>
          <p:cNvPr id="4" name="Picture 3" descr="AllErrors-exactTRUE_p0.0_.752_.370_0_0_0_0_Seed1NonlinearChromaticit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8297" y="1097645"/>
            <a:ext cx="4301003" cy="3463277"/>
          </a:xfrm>
          <a:prstGeom prst="rect">
            <a:avLst/>
          </a:prstGeom>
        </p:spPr>
      </p:pic>
      <p:pic>
        <p:nvPicPr>
          <p:cNvPr id="5" name="Picture 4" descr="AllErrors-exactTRUE_p0.0_.752_.370_-.150_.150_0_0_Seed1NonlinearChromaticit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59300" y="1102753"/>
            <a:ext cx="4301003" cy="3453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-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7" y="1011617"/>
            <a:ext cx="8642204" cy="5630483"/>
          </a:xfrm>
        </p:spPr>
        <p:txBody>
          <a:bodyPr>
            <a:normAutofit/>
          </a:bodyPr>
          <a:lstStyle/>
          <a:p>
            <a:r>
              <a:rPr lang="en-US" dirty="0" smtClean="0"/>
              <a:t>Linear lattice of PS2 provides good tuning flexibility without changing optics in the straight sections </a:t>
            </a:r>
          </a:p>
          <a:p>
            <a:r>
              <a:rPr lang="en-US" dirty="0" smtClean="0"/>
              <a:t>Dynamic aperture and nonlinear dynamics of the racetrack PS2 lattice studied with two chromaticity correction schemes</a:t>
            </a:r>
          </a:p>
          <a:p>
            <a:pPr lvl="1"/>
            <a:r>
              <a:rPr lang="en-US" dirty="0" smtClean="0"/>
              <a:t>Dynamic aperture in the error-free lattice huge compared to the physical acceptance of the machine for both schemes – comparably small </a:t>
            </a:r>
            <a:r>
              <a:rPr lang="en-US" dirty="0" err="1" smtClean="0"/>
              <a:t>betatron</a:t>
            </a:r>
            <a:r>
              <a:rPr lang="en-US" dirty="0" smtClean="0"/>
              <a:t> amplitude detuning </a:t>
            </a:r>
          </a:p>
          <a:p>
            <a:pPr lvl="1"/>
            <a:r>
              <a:rPr lang="en-US" dirty="0" smtClean="0"/>
              <a:t>Adding misalignments and errors in the strength of the main magnets have minor effect on dynamic aperture</a:t>
            </a:r>
          </a:p>
          <a:p>
            <a:pPr lvl="1"/>
            <a:r>
              <a:rPr lang="en-US" dirty="0" err="1" smtClean="0"/>
              <a:t>Multipole</a:t>
            </a:r>
            <a:r>
              <a:rPr lang="en-US" dirty="0" smtClean="0"/>
              <a:t> errors lead to drastic degradation of dynamic aperture – stable area more or less given by good field region of the main magnets, amplitude detuning determined to large extend by high order </a:t>
            </a:r>
            <a:r>
              <a:rPr lang="en-US" dirty="0" err="1" smtClean="0"/>
              <a:t>multipoles</a:t>
            </a:r>
            <a:endParaRPr lang="en-US" dirty="0" smtClean="0"/>
          </a:p>
          <a:p>
            <a:r>
              <a:rPr lang="en-US" dirty="0" smtClean="0"/>
              <a:t>4 family </a:t>
            </a:r>
            <a:r>
              <a:rPr lang="en-US" dirty="0" err="1" smtClean="0"/>
              <a:t>sextupole</a:t>
            </a:r>
            <a:r>
              <a:rPr lang="en-US" dirty="0" smtClean="0"/>
              <a:t> scheme provides some flexibility for adjusting detuning effects and slightly increasing dynamic aperture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lattice</a:t>
            </a:r>
            <a:endParaRPr lang="en-US" dirty="0"/>
          </a:p>
        </p:txBody>
      </p:sp>
      <p:pic>
        <p:nvPicPr>
          <p:cNvPr id="10" name="Picture 9" descr="RO_fig1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7380" y="1079086"/>
            <a:ext cx="2715044" cy="2085350"/>
          </a:xfrm>
          <a:prstGeom prst="rect">
            <a:avLst/>
          </a:prstGeom>
        </p:spPr>
      </p:pic>
      <p:pic>
        <p:nvPicPr>
          <p:cNvPr id="11" name="Picture 10" descr="RO_fig1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98782" y="1075573"/>
            <a:ext cx="2784556" cy="2089439"/>
          </a:xfrm>
          <a:prstGeom prst="rect">
            <a:avLst/>
          </a:prstGeom>
        </p:spPr>
      </p:pic>
      <p:pic>
        <p:nvPicPr>
          <p:cNvPr id="15" name="Picture 14" descr="RO_fig1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26940" y="1079500"/>
            <a:ext cx="2784556" cy="2089439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58297" y="3492500"/>
            <a:ext cx="2928158" cy="3149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57" dirty="0" smtClean="0"/>
              <a:t>Long straight section (LSS)</a:t>
            </a:r>
          </a:p>
          <a:p>
            <a:r>
              <a:rPr lang="en-US" dirty="0" smtClean="0"/>
              <a:t>4 </a:t>
            </a:r>
            <a:r>
              <a:rPr lang="en-US" dirty="0" err="1" smtClean="0"/>
              <a:t>independ</a:t>
            </a:r>
            <a:r>
              <a:rPr lang="en-US" dirty="0" smtClean="0"/>
              <a:t> </a:t>
            </a:r>
            <a:r>
              <a:rPr lang="en-US" dirty="0" err="1" smtClean="0"/>
              <a:t>quadrupole</a:t>
            </a:r>
            <a:r>
              <a:rPr lang="en-US" dirty="0" smtClean="0"/>
              <a:t> families </a:t>
            </a:r>
          </a:p>
          <a:p>
            <a:r>
              <a:rPr lang="en-US" dirty="0" smtClean="0"/>
              <a:t>Wider aperture magnets due to beam transfer constraints</a:t>
            </a:r>
          </a:p>
          <a:p>
            <a:r>
              <a:rPr lang="en-US" dirty="0" smtClean="0"/>
              <a:t>Zero dispersion</a:t>
            </a:r>
          </a:p>
          <a:p>
            <a:r>
              <a:rPr lang="en-US" dirty="0" smtClean="0"/>
              <a:t>Optics optimized for injection with charge exchange by stripping foil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186455" y="3492500"/>
            <a:ext cx="2840485" cy="314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5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Dispersion </a:t>
            </a:r>
            <a:r>
              <a:rPr lang="en-US" sz="2857" dirty="0" smtClean="0"/>
              <a:t>suppressor</a:t>
            </a:r>
            <a:endParaRPr kumimoji="0" lang="en-US" sz="285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and last quad shared with LSS and NMC cell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independent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quadrupoles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(same 3 types as in the NMC cells) </a:t>
            </a:r>
            <a:r>
              <a:rPr lang="en-US" sz="2400" dirty="0" smtClean="0"/>
              <a:t>needed for achieving matching constraints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exibility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match to a wide range of phase advances of the NMC cell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060015" y="3492500"/>
            <a:ext cx="2840485" cy="314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5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NMC cell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FODO-Doublet-Doublet</a:t>
            </a:r>
            <a:r>
              <a:rPr lang="en-US" sz="2400" dirty="0" smtClean="0"/>
              <a:t>-FODO structure with high filling factor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independent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quadrupoles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 types) for high flexibility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Imposing negative </a:t>
            </a:r>
            <a:r>
              <a:rPr lang="en-US" sz="2400" dirty="0" smtClean="0"/>
              <a:t>dispersion at entrance of cell leads to negative momentum compaction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Lattice parameters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55197" y="1041401"/>
          <a:ext cx="7463303" cy="55383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60900"/>
                <a:gridCol w="2802403"/>
              </a:tblGrid>
              <a:tr h="41771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52071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1346.4m</a:t>
                      </a:r>
                      <a:endParaRPr lang="en-US" dirty="0"/>
                    </a:p>
                  </a:txBody>
                  <a:tcPr/>
                </a:tc>
              </a:tr>
              <a:tr h="352071">
                <a:tc>
                  <a:txBody>
                    <a:bodyPr/>
                    <a:lstStyle/>
                    <a:p>
                      <a:r>
                        <a:rPr lang="en-US" dirty="0" smtClean="0"/>
                        <a:t>Bending 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99.9m</a:t>
                      </a:r>
                      <a:endParaRPr lang="en-US" dirty="0"/>
                    </a:p>
                  </a:txBody>
                  <a:tcPr/>
                </a:tc>
              </a:tr>
              <a:tr h="352071"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4GeV</a:t>
                      </a:r>
                      <a:endParaRPr lang="en-US" dirty="0"/>
                    </a:p>
                  </a:txBody>
                  <a:tcPr/>
                </a:tc>
              </a:tr>
              <a:tr h="352071">
                <a:tc>
                  <a:txBody>
                    <a:bodyPr/>
                    <a:lstStyle/>
                    <a:p>
                      <a:r>
                        <a:rPr lang="en-US" dirty="0" smtClean="0"/>
                        <a:t>Extraction</a:t>
                      </a:r>
                      <a:r>
                        <a:rPr lang="en-US" baseline="0" dirty="0" smtClean="0"/>
                        <a:t>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50GeV</a:t>
                      </a:r>
                      <a:endParaRPr lang="en-US" dirty="0"/>
                    </a:p>
                  </a:txBody>
                  <a:tcPr/>
                </a:tc>
              </a:tr>
              <a:tr h="352071">
                <a:tc>
                  <a:txBody>
                    <a:bodyPr/>
                    <a:lstStyle/>
                    <a:p>
                      <a:r>
                        <a:rPr lang="en-US" dirty="0" smtClean="0"/>
                        <a:t>Transition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imaginary</a:t>
                      </a:r>
                      <a:endParaRPr lang="en-US" dirty="0"/>
                    </a:p>
                  </a:txBody>
                  <a:tcPr/>
                </a:tc>
              </a:tr>
              <a:tr h="352071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dipoles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/>
                </a:tc>
              </a:tr>
              <a:tr h="352071"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drift space between dipoles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0.8m</a:t>
                      </a:r>
                      <a:endParaRPr lang="en-US" dirty="0"/>
                    </a:p>
                  </a:txBody>
                  <a:tcPr/>
                </a:tc>
              </a:tr>
              <a:tr h="352071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</a:t>
                      </a:r>
                      <a:r>
                        <a:rPr lang="en-US" dirty="0" err="1" smtClean="0"/>
                        <a:t>quadrupoles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116</a:t>
                      </a:r>
                      <a:endParaRPr lang="en-US" dirty="0"/>
                    </a:p>
                  </a:txBody>
                  <a:tcPr/>
                </a:tc>
              </a:tr>
              <a:tr h="352071">
                <a:tc>
                  <a:txBody>
                    <a:bodyPr/>
                    <a:lstStyle/>
                    <a:p>
                      <a:r>
                        <a:rPr lang="en-US" dirty="0" smtClean="0"/>
                        <a:t>Minimum</a:t>
                      </a:r>
                      <a:r>
                        <a:rPr lang="en-US" baseline="0" dirty="0" smtClean="0"/>
                        <a:t> drift space around </a:t>
                      </a:r>
                      <a:r>
                        <a:rPr lang="en-US" baseline="0" dirty="0" err="1" smtClean="0"/>
                        <a:t>quadrupoles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1.3m</a:t>
                      </a:r>
                      <a:endParaRPr lang="en-US" dirty="0"/>
                    </a:p>
                  </a:txBody>
                  <a:tcPr/>
                </a:tc>
              </a:tr>
              <a:tr h="352071"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quadrupoles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52071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sextupoles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</a:tr>
              <a:tr h="352071">
                <a:tc>
                  <a:txBody>
                    <a:bodyPr/>
                    <a:lstStyle/>
                    <a:p>
                      <a:r>
                        <a:rPr lang="en-US" dirty="0" smtClean="0"/>
                        <a:t>Full</a:t>
                      </a:r>
                      <a:r>
                        <a:rPr lang="en-US" baseline="0" dirty="0" smtClean="0"/>
                        <a:t> aperture, focusing </a:t>
                      </a:r>
                      <a:r>
                        <a:rPr lang="en-US" baseline="0" dirty="0" err="1" smtClean="0"/>
                        <a:t>quadrupoles</a:t>
                      </a:r>
                      <a:r>
                        <a:rPr lang="en-US" baseline="0" dirty="0" smtClean="0"/>
                        <a:t> and dipoles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12.6x6.5cm</a:t>
                      </a:r>
                      <a:endParaRPr lang="en-US" dirty="0"/>
                    </a:p>
                  </a:txBody>
                  <a:tcPr/>
                </a:tc>
              </a:tr>
              <a:tr h="352071">
                <a:tc>
                  <a:txBody>
                    <a:bodyPr/>
                    <a:lstStyle/>
                    <a:p>
                      <a:r>
                        <a:rPr lang="en-US" dirty="0" smtClean="0"/>
                        <a:t>Full</a:t>
                      </a:r>
                      <a:r>
                        <a:rPr lang="en-US" baseline="0" dirty="0" smtClean="0"/>
                        <a:t> aperture, defocusing </a:t>
                      </a:r>
                      <a:r>
                        <a:rPr lang="en-US" baseline="0" dirty="0" err="1" smtClean="0"/>
                        <a:t>quadrupoles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11x7.5cm</a:t>
                      </a:r>
                      <a:endParaRPr lang="en-US" dirty="0"/>
                    </a:p>
                  </a:txBody>
                  <a:tcPr/>
                </a:tc>
              </a:tr>
              <a:tr h="352071">
                <a:tc>
                  <a:txBody>
                    <a:bodyPr/>
                    <a:lstStyle/>
                    <a:p>
                      <a:r>
                        <a:rPr lang="en-US" dirty="0" smtClean="0"/>
                        <a:t>Nominal working point (</a:t>
                      </a:r>
                      <a:r>
                        <a:rPr lang="en-US" dirty="0" err="1" smtClean="0"/>
                        <a:t>Q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Q</a:t>
                      </a:r>
                      <a:r>
                        <a:rPr lang="en-US" baseline="-25000" dirty="0" err="1" smtClean="0"/>
                        <a:t>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11.8, 6.7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7" y="4032250"/>
            <a:ext cx="8642204" cy="28257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GLASS (Global Scan of All Stable Solutions) for studying tuning flexibility</a:t>
            </a:r>
          </a:p>
          <a:p>
            <a:pPr lvl="1"/>
            <a:r>
              <a:rPr lang="en-US" dirty="0" smtClean="0"/>
              <a:t>Optics in LSS kept constant</a:t>
            </a:r>
          </a:p>
          <a:p>
            <a:pPr lvl="1"/>
            <a:r>
              <a:rPr lang="en-US" dirty="0" smtClean="0"/>
              <a:t>4 </a:t>
            </a:r>
            <a:r>
              <a:rPr lang="en-US" dirty="0" err="1" smtClean="0"/>
              <a:t>quadrupole</a:t>
            </a:r>
            <a:r>
              <a:rPr lang="en-US" dirty="0" smtClean="0"/>
              <a:t> families in the NMC cells scanned systematically</a:t>
            </a:r>
          </a:p>
          <a:p>
            <a:pPr lvl="1"/>
            <a:r>
              <a:rPr lang="en-US" dirty="0" smtClean="0"/>
              <a:t>For each stable set, dispersion suppressor is matched</a:t>
            </a:r>
          </a:p>
          <a:p>
            <a:pPr lvl="1"/>
            <a:r>
              <a:rPr lang="en-US" dirty="0" smtClean="0"/>
              <a:t>Stable solutions are filtered: max gradients within limits (&lt;16T/m), geometrical acceptance Nσ&gt;3.5 for fixed target beam (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x,norm</a:t>
            </a:r>
            <a:r>
              <a:rPr lang="en-US" dirty="0" smtClean="0"/>
              <a:t>=9πmm.mrad,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y,norm</a:t>
            </a:r>
            <a:r>
              <a:rPr lang="en-US" dirty="0" smtClean="0"/>
              <a:t>=6πmm.</a:t>
            </a:r>
            <a:r>
              <a:rPr lang="en-US" dirty="0" smtClean="0"/>
              <a:t>mrad, total </a:t>
            </a:r>
            <a:r>
              <a:rPr lang="en-US" dirty="0" err="1" smtClean="0"/>
              <a:t>δp/p</a:t>
            </a:r>
            <a:r>
              <a:rPr lang="en-US" dirty="0" smtClean="0"/>
              <a:t>=7e-3)</a:t>
            </a:r>
            <a:endParaRPr lang="en-US" dirty="0" smtClean="0"/>
          </a:p>
          <a:p>
            <a:r>
              <a:rPr lang="en-US" dirty="0" smtClean="0"/>
              <a:t>Tuning range &gt; 2 units in horizontal and &gt; 3 units in vertical plane</a:t>
            </a:r>
          </a:p>
          <a:p>
            <a:pPr lvl="1"/>
            <a:r>
              <a:rPr lang="en-US" dirty="0" smtClean="0"/>
              <a:t>Transition energy depends clearly on horizontal phase advance (18i&lt;</a:t>
            </a:r>
            <a:r>
              <a:rPr lang="en-US" dirty="0" err="1" smtClean="0"/>
              <a:t>γt</a:t>
            </a:r>
            <a:r>
              <a:rPr lang="en-US" dirty="0" smtClean="0"/>
              <a:t>&lt;80i)</a:t>
            </a:r>
          </a:p>
          <a:p>
            <a:r>
              <a:rPr lang="en-US" dirty="0" smtClean="0"/>
              <a:t>Geometrical acceptance up to Nσ=4.2 for fixed target beam</a:t>
            </a:r>
            <a:endParaRPr lang="en-US" dirty="0"/>
          </a:p>
        </p:txBody>
      </p:sp>
      <p:pic>
        <p:nvPicPr>
          <p:cNvPr id="5" name="Picture 4" descr="RO_fig2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7560" y="711059"/>
            <a:ext cx="3936588" cy="3321191"/>
          </a:xfrm>
          <a:prstGeom prst="rect">
            <a:avLst/>
          </a:prstGeom>
        </p:spPr>
      </p:pic>
      <p:pic>
        <p:nvPicPr>
          <p:cNvPr id="6" name="Picture 5" descr="RO_fig2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44157" y="711059"/>
            <a:ext cx="3907283" cy="3321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diagram – </a:t>
            </a:r>
            <a:r>
              <a:rPr lang="en-US" dirty="0" err="1" smtClean="0"/>
              <a:t>superperiod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7" y="4100750"/>
            <a:ext cx="8642204" cy="25413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Interesting tune region restricted by </a:t>
            </a:r>
          </a:p>
          <a:p>
            <a:pPr lvl="1"/>
            <a:r>
              <a:rPr lang="en-US" dirty="0" smtClean="0"/>
              <a:t>space charge tune shift ΔQ~0.2-0.25</a:t>
            </a:r>
          </a:p>
          <a:p>
            <a:pPr lvl="1"/>
            <a:r>
              <a:rPr lang="en-US" dirty="0" smtClean="0"/>
              <a:t>Structural resonance at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=12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order structural resonances in horizontal plane at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=11.33 and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=12.66</a:t>
            </a:r>
          </a:p>
          <a:p>
            <a:pPr lvl="1"/>
            <a:r>
              <a:rPr lang="en-US" dirty="0" smtClean="0"/>
              <a:t>Increasing imaginary transition energy for lower horizontal tunes</a:t>
            </a:r>
          </a:p>
          <a:p>
            <a:pPr lvl="1"/>
            <a:r>
              <a:rPr lang="en-US" dirty="0" smtClean="0"/>
              <a:t>Physical aperture considerations</a:t>
            </a:r>
            <a:endParaRPr lang="en-US" dirty="0"/>
          </a:p>
        </p:txBody>
      </p:sp>
      <p:pic>
        <p:nvPicPr>
          <p:cNvPr id="4" name="Picture 3" descr="untitl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40000" y="839424"/>
            <a:ext cx="3892550" cy="3261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Chromaticity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7" y="4406900"/>
            <a:ext cx="8642204" cy="2235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4 families of </a:t>
            </a:r>
            <a:r>
              <a:rPr lang="en-US" dirty="0" err="1" smtClean="0"/>
              <a:t>sextupoles</a:t>
            </a:r>
            <a:r>
              <a:rPr lang="en-US" dirty="0" smtClean="0"/>
              <a:t> (88 </a:t>
            </a:r>
            <a:r>
              <a:rPr lang="en-US" dirty="0" err="1" smtClean="0"/>
              <a:t>sextupoles</a:t>
            </a:r>
            <a:r>
              <a:rPr lang="en-US" dirty="0" smtClean="0"/>
              <a:t> in total)</a:t>
            </a:r>
          </a:p>
          <a:p>
            <a:pPr lvl="1"/>
            <a:r>
              <a:rPr lang="en-US" dirty="0" smtClean="0"/>
              <a:t>MS.1: 24 members, in center of FODO part of NMC cell and dispersion suppressor</a:t>
            </a:r>
          </a:p>
          <a:p>
            <a:pPr lvl="1"/>
            <a:r>
              <a:rPr lang="en-US" dirty="0" smtClean="0"/>
              <a:t>MS.2: 24 members, around doublet insertion in NMC cell and dispersion suppressor</a:t>
            </a:r>
          </a:p>
          <a:p>
            <a:pPr lvl="1"/>
            <a:r>
              <a:rPr lang="en-US" dirty="0" smtClean="0"/>
              <a:t>MS.3: 24 members, around central dipole in NMC cell and dispersion suppressor</a:t>
            </a:r>
          </a:p>
          <a:p>
            <a:pPr lvl="1"/>
            <a:r>
              <a:rPr lang="en-US" dirty="0" smtClean="0"/>
              <a:t>MS.4: 12 members, at beginning/end of NMC cell</a:t>
            </a:r>
          </a:p>
          <a:p>
            <a:r>
              <a:rPr lang="en-US" dirty="0" smtClean="0"/>
              <a:t>Main chromaticity correction families MS.2 and MS.3</a:t>
            </a:r>
          </a:p>
          <a:p>
            <a:r>
              <a:rPr lang="en-US" dirty="0" smtClean="0"/>
              <a:t>MS.1 and MS.4 can be used for adjusting nonlinear chromaticity or tune-footprint</a:t>
            </a:r>
          </a:p>
          <a:p>
            <a:endParaRPr lang="en-US" dirty="0"/>
          </a:p>
        </p:txBody>
      </p:sp>
      <p:pic>
        <p:nvPicPr>
          <p:cNvPr id="5" name="Picture 4" descr="RO_fig4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8297" y="839424"/>
            <a:ext cx="4019587" cy="3219450"/>
          </a:xfrm>
          <a:prstGeom prst="rect">
            <a:avLst/>
          </a:prstGeom>
        </p:spPr>
      </p:pic>
      <p:pic>
        <p:nvPicPr>
          <p:cNvPr id="6" name="Picture 5" descr="RO_fig4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39703" y="839424"/>
            <a:ext cx="4246398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chromaticity – error-free 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7" y="4533900"/>
            <a:ext cx="8642204" cy="2108200"/>
          </a:xfrm>
        </p:spPr>
        <p:txBody>
          <a:bodyPr>
            <a:normAutofit/>
          </a:bodyPr>
          <a:lstStyle/>
          <a:p>
            <a:r>
              <a:rPr lang="en-US" dirty="0" smtClean="0"/>
              <a:t>Nonlinear chromaticity dominated by second order</a:t>
            </a:r>
          </a:p>
          <a:p>
            <a:pPr lvl="1"/>
            <a:r>
              <a:rPr lang="en-US" dirty="0" smtClean="0"/>
              <a:t>The 2 additional families  in 4 family scheme can be used to slightly reduce second order chromaticity and optimize off-momentum </a:t>
            </a:r>
            <a:r>
              <a:rPr lang="en-US" dirty="0" err="1" smtClean="0"/>
              <a:t>β</a:t>
            </a:r>
            <a:r>
              <a:rPr lang="en-US" dirty="0" smtClean="0"/>
              <a:t>-beat</a:t>
            </a:r>
          </a:p>
          <a:p>
            <a:pPr lvl="1"/>
            <a:r>
              <a:rPr lang="en-US" dirty="0" smtClean="0"/>
              <a:t>In both cases, the induced tune-shift is smaller than 5E-3 for momentum deviations up to 1%</a:t>
            </a:r>
            <a:endParaRPr lang="en-US" dirty="0"/>
          </a:p>
        </p:txBody>
      </p:sp>
      <p:pic>
        <p:nvPicPr>
          <p:cNvPr id="5" name="Picture 4" descr="NonlinearChromaticity2familiesErrorfre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8296" y="887717"/>
            <a:ext cx="4250203" cy="3422372"/>
          </a:xfrm>
          <a:prstGeom prst="rect">
            <a:avLst/>
          </a:prstGeom>
        </p:spPr>
      </p:pic>
      <p:pic>
        <p:nvPicPr>
          <p:cNvPr id="6" name="Picture 5" descr="NonlinearChromaticity4familiesErrorfre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50300" y="887718"/>
            <a:ext cx="4250201" cy="3422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maps </a:t>
            </a:r>
            <a:r>
              <a:rPr lang="en-US" smtClean="0"/>
              <a:t>– error-free </a:t>
            </a:r>
            <a:r>
              <a:rPr lang="en-US" dirty="0" smtClean="0"/>
              <a:t>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498" y="1002868"/>
            <a:ext cx="2967502" cy="563923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Tracking particles with PTC in 5D with initial conditions in configuration space  evenly spaced in action</a:t>
            </a:r>
          </a:p>
          <a:p>
            <a:r>
              <a:rPr lang="en-US" dirty="0" smtClean="0"/>
              <a:t>For each particle, the tune diffusion rate </a:t>
            </a:r>
            <a:r>
              <a:rPr lang="en-US" dirty="0" err="1" smtClean="0"/>
              <a:t>d</a:t>
            </a:r>
            <a:r>
              <a:rPr lang="en-US" dirty="0" smtClean="0"/>
              <a:t> is plotted in </a:t>
            </a:r>
            <a:r>
              <a:rPr lang="en-US" dirty="0" err="1" smtClean="0"/>
              <a:t>lograthmic</a:t>
            </a:r>
            <a:r>
              <a:rPr lang="en-US" dirty="0" smtClean="0"/>
              <a:t> scale as function of initial condition (Diffusion map) and as function of </a:t>
            </a:r>
            <a:r>
              <a:rPr lang="en-US" dirty="0" err="1" smtClean="0"/>
              <a:t>betatron</a:t>
            </a:r>
            <a:r>
              <a:rPr lang="en-US" dirty="0" smtClean="0"/>
              <a:t>-tune (Frequency map)</a:t>
            </a:r>
          </a:p>
          <a:p>
            <a:endParaRPr lang="en-US" dirty="0" smtClean="0"/>
          </a:p>
          <a:p>
            <a:r>
              <a:rPr lang="en-US" dirty="0" smtClean="0"/>
              <a:t>Resonances up to 5</a:t>
            </a:r>
            <a:r>
              <a:rPr lang="en-US" baseline="30000" dirty="0" smtClean="0"/>
              <a:t>th</a:t>
            </a:r>
            <a:r>
              <a:rPr lang="en-US" dirty="0" smtClean="0"/>
              <a:t> order shown in tune diagram</a:t>
            </a:r>
          </a:p>
          <a:p>
            <a:r>
              <a:rPr lang="en-US" dirty="0" smtClean="0"/>
              <a:t>4 family </a:t>
            </a:r>
            <a:r>
              <a:rPr lang="en-US" dirty="0" err="1" smtClean="0"/>
              <a:t>sextupole</a:t>
            </a:r>
            <a:r>
              <a:rPr lang="en-US" dirty="0" smtClean="0"/>
              <a:t> scheme is reshaping of the tune-footprint (tune-shift with amplitude) leading to a smaller dynamic aperture in this case</a:t>
            </a:r>
          </a:p>
          <a:p>
            <a:endParaRPr lang="en-US" dirty="0"/>
          </a:p>
        </p:txBody>
      </p:sp>
      <p:pic>
        <p:nvPicPr>
          <p:cNvPr id="4" name="Picture 3" descr="Errorfree-ExactTRUE_p0.0_.753_.371_0_0_0_0Diffusion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97" y="1002868"/>
            <a:ext cx="3086100" cy="2546781"/>
          </a:xfrm>
          <a:prstGeom prst="rect">
            <a:avLst/>
          </a:prstGeom>
        </p:spPr>
      </p:pic>
      <p:pic>
        <p:nvPicPr>
          <p:cNvPr id="5" name="Picture 4" descr="Errorfree-ExactTRUE_p0.0_.753_.371_0_0_0_0Frequency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90397" y="1002868"/>
            <a:ext cx="3086099" cy="2554272"/>
          </a:xfrm>
          <a:prstGeom prst="rect">
            <a:avLst/>
          </a:prstGeom>
        </p:spPr>
      </p:pic>
      <p:pic>
        <p:nvPicPr>
          <p:cNvPr id="6" name="Picture 5" descr="Errorfree-ExactTRUE_p0.0_.753_.371_.010_.030_0_0Diffusion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297" y="3968318"/>
            <a:ext cx="3086100" cy="2546781"/>
          </a:xfrm>
          <a:prstGeom prst="rect">
            <a:avLst/>
          </a:prstGeom>
        </p:spPr>
      </p:pic>
      <p:pic>
        <p:nvPicPr>
          <p:cNvPr id="7" name="Picture 6" descr="Errorfree-ExactTRUE_p0.0_.753_.371_.010_.030_0_0Frequency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090397" y="3968318"/>
            <a:ext cx="3086099" cy="2554272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628300" y="3638118"/>
            <a:ext cx="2376000" cy="283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17054</TotalTime>
  <Words>1987</Words>
  <Application>Microsoft Macintosh PowerPoint</Application>
  <PresentationFormat>On-screen Show (4:3)</PresentationFormat>
  <Paragraphs>291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PS2 – single particle dynamics</vt:lpstr>
      <vt:lpstr>Machine parameters – main characteristics</vt:lpstr>
      <vt:lpstr>Linear lattice</vt:lpstr>
      <vt:lpstr>Summary of Lattice parameters</vt:lpstr>
      <vt:lpstr>Tuning flexibility</vt:lpstr>
      <vt:lpstr>Tune diagram – superperiod 2</vt:lpstr>
      <vt:lpstr>Chromaticity correction</vt:lpstr>
      <vt:lpstr>Nonlinear chromaticity – error-free lattice</vt:lpstr>
      <vt:lpstr>Frequency maps – error-free lattice</vt:lpstr>
      <vt:lpstr>Dynamic aperture – error-free lattice</vt:lpstr>
      <vt:lpstr>Impact of closed orbit distortion</vt:lpstr>
      <vt:lpstr>Impact of closed orbit distortion</vt:lpstr>
      <vt:lpstr>Impact of closed orbit distortion – dynamic aperture</vt:lpstr>
      <vt:lpstr>Impact of multipole errors – error table*</vt:lpstr>
      <vt:lpstr>Impact of multipole errors – dynamic aperture</vt:lpstr>
      <vt:lpstr>Impact of multipole errors – tune scan</vt:lpstr>
      <vt:lpstr>Impact of multipole errors – frequency maps</vt:lpstr>
      <vt:lpstr>Impact of multipole errors – beam survival</vt:lpstr>
      <vt:lpstr>Impact of multipole errors – beam survival – 2 families</vt:lpstr>
      <vt:lpstr>Impact of multipole errors – scan of sextupole strengths</vt:lpstr>
      <vt:lpstr>Impact of multipole errors – beam survival – 4 families</vt:lpstr>
      <vt:lpstr>Impact of multipole errors – 6D dynamic aperture</vt:lpstr>
      <vt:lpstr>Impact of multipole errors – nonlinear chromaticity</vt:lpstr>
      <vt:lpstr>Summary - Conclusions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Hannes Bartosik</dc:creator>
  <cp:keywords/>
  <dc:description/>
  <cp:lastModifiedBy>Hannes Bartosik</cp:lastModifiedBy>
  <cp:revision>174</cp:revision>
  <dcterms:created xsi:type="dcterms:W3CDTF">2011-01-17T13:00:41Z</dcterms:created>
  <dcterms:modified xsi:type="dcterms:W3CDTF">2011-01-17T13:01:44Z</dcterms:modified>
  <cp:category/>
</cp:coreProperties>
</file>