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3" r:id="rId6"/>
    <p:sldId id="260" r:id="rId7"/>
    <p:sldId id="264" r:id="rId8"/>
    <p:sldId id="272" r:id="rId9"/>
    <p:sldId id="273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9" r:id="rId18"/>
    <p:sldId id="271" r:id="rId19"/>
    <p:sldId id="274" r:id="rId20"/>
    <p:sldId id="275" r:id="rId21"/>
    <p:sldId id="276" r:id="rId22"/>
    <p:sldId id="27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A8EAD-682E-4B59-AA49-8FAA5EFFBCEE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17ED-58F4-4546-BC16-64BB8EABA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2FCF-5515-4733-9C35-B4745AA86126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897B-75A5-4322-A761-0E92171AA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3378-44CC-4276-8ECA-A859E1B5AAF3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66F6-4B0D-4185-8734-86A880923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6492-8940-4161-87AA-6EF0639EE125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8842-1244-49FB-A20A-D56565FAA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949D-A9F8-4263-ADF8-5AFD0C095AE9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0659-4CEE-4B20-943E-E0D356E54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2C7A-578D-40C2-965C-6BA1E73B2C28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AF45-8D42-4535-9421-10469C171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9132-217D-41DE-8AC3-D121D33DBB69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8B6D-9C72-44B8-A1D4-3DFEE3F77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CCDA-32AA-4650-AE99-3A1BEABAAE4A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8D63-446E-4DAF-A72A-03691B8C1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31F6-2160-4B46-A315-287B19E128C5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C3374-2FBC-48F1-B89B-7007E63BD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46ADC-59BB-4F43-B73F-D3243037E3D0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849BE-23BA-4875-9E86-711CBDDB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1489-B06D-4BBA-A4DD-5F0C18E6BBE6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276F-F737-4099-980E-4F23135D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D09D5-BC8A-4E03-AC08-36016FC1A46B}" type="datetimeFigureOut">
              <a:rPr lang="en-US"/>
              <a:pPr>
                <a:defRPr/>
              </a:pPr>
              <a:t>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80E10-6EAC-4282-9883-A33D89922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066800" y="2286000"/>
            <a:ext cx="7086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Calibri" pitchFamily="34" charset="0"/>
              </a:rPr>
              <a:t>Multiturn</a:t>
            </a:r>
            <a:r>
              <a:rPr lang="en-US" sz="4000" dirty="0">
                <a:latin typeface="Calibri" pitchFamily="34" charset="0"/>
              </a:rPr>
              <a:t> extraction for </a:t>
            </a:r>
            <a:r>
              <a:rPr lang="en-US" sz="4000" dirty="0" smtClean="0">
                <a:latin typeface="Calibri" pitchFamily="34" charset="0"/>
              </a:rPr>
              <a:t>PS2</a:t>
            </a:r>
          </a:p>
          <a:p>
            <a:pPr algn="ctr"/>
            <a:r>
              <a:rPr lang="en-US" sz="1400" dirty="0" err="1" smtClean="0">
                <a:latin typeface="Calibri" pitchFamily="34" charset="0"/>
              </a:rPr>
              <a:t>M.Giovannozzi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A.Lachaize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101600"/>
            <a:ext cx="3594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Longitudinal aspects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1430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Longitudinal dynamics affects the capture process mainly with chromatic effects.</a:t>
            </a:r>
          </a:p>
          <a:p>
            <a:endParaRPr lang="en-US" dirty="0" smtClean="0">
              <a:latin typeface="+mj-lt"/>
            </a:endParaRPr>
          </a:p>
          <a:p>
            <a:pPr lvl="0">
              <a:tabLst>
                <a:tab pos="720725" algn="l"/>
              </a:tabLst>
            </a:pPr>
            <a:r>
              <a:rPr lang="en-GB" dirty="0" smtClean="0">
                <a:latin typeface="+mj-lt"/>
                <a:ea typeface="Times New Roman" pitchFamily="18" charset="0"/>
                <a:cs typeface="Times New Roman" pitchFamily="18" charset="0"/>
              </a:rPr>
              <a:t>The main effect is a tune ripple which will periodically displace the islands, and the capture process might suffer from that tune ripple during the essential phase of adiabatic capture. </a:t>
            </a:r>
          </a:p>
          <a:p>
            <a:pPr lvl="0">
              <a:tabLst>
                <a:tab pos="720725" algn="l"/>
              </a:tabLst>
            </a:pPr>
            <a:endParaRPr lang="en-GB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>
              <a:tabLst>
                <a:tab pos="720725" algn="l"/>
              </a:tabLst>
            </a:pPr>
            <a:r>
              <a:rPr lang="en-GB" dirty="0" smtClean="0">
                <a:latin typeface="+mj-lt"/>
                <a:ea typeface="Times New Roman" pitchFamily="18" charset="0"/>
                <a:cs typeface="Times New Roman" pitchFamily="18" charset="0"/>
              </a:rPr>
              <a:t>Indeed, one part of the beam is not trapped and remains in the regions between islands.</a:t>
            </a:r>
            <a:endParaRPr lang="en-US" sz="1100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		</a:t>
            </a:r>
            <a:endParaRPr lang="en-US" dirty="0">
              <a:latin typeface="+mj-lt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09800" y="3124200"/>
          <a:ext cx="3338763" cy="469900"/>
        </p:xfrm>
        <a:graphic>
          <a:graphicData uri="http://schemas.openxmlformats.org/presentationml/2006/ole">
            <p:oleObj spid="_x0000_s7172" name="Equation" r:id="rId3" imgW="1714320" imgH="241200" progId="Equation.3">
              <p:embed/>
            </p:oleObj>
          </a:graphicData>
        </a:graphic>
      </p:graphicFrame>
      <p:pic>
        <p:nvPicPr>
          <p:cNvPr id="8" name="Picture 7" descr="t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025" y="4114800"/>
            <a:ext cx="2619375" cy="1950983"/>
          </a:xfrm>
          <a:prstGeom prst="rect">
            <a:avLst/>
          </a:prstGeom>
        </p:spPr>
      </p:pic>
      <p:pic>
        <p:nvPicPr>
          <p:cNvPr id="10" name="Picture 9" descr="tune_rip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696" y="3886200"/>
            <a:ext cx="2948104" cy="2286000"/>
          </a:xfrm>
          <a:prstGeom prst="rect">
            <a:avLst/>
          </a:prstGeom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101600"/>
            <a:ext cx="3594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Longitudinal aspects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pltofinal_d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09800"/>
            <a:ext cx="3483429" cy="2438400"/>
          </a:xfrm>
          <a:prstGeom prst="rect">
            <a:avLst/>
          </a:prstGeom>
        </p:spPr>
      </p:pic>
      <p:pic>
        <p:nvPicPr>
          <p:cNvPr id="7" name="Picture 6" descr="plotfinal_dp3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7572" y="2209800"/>
            <a:ext cx="3483428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684" y="4724400"/>
            <a:ext cx="2452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Final plot, simulation without </a:t>
            </a:r>
            <a:r>
              <a:rPr lang="en-US" sz="1200" dirty="0" err="1" smtClean="0"/>
              <a:t>dp</a:t>
            </a:r>
            <a:r>
              <a:rPr lang="en-US" sz="1200" dirty="0" smtClean="0"/>
              <a:t>/p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76181" y="4724400"/>
            <a:ext cx="3148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Final plot, simulation with full </a:t>
            </a:r>
            <a:r>
              <a:rPr lang="en-US" sz="1200" dirty="0" err="1" smtClean="0"/>
              <a:t>dp</a:t>
            </a:r>
            <a:r>
              <a:rPr lang="en-US" sz="1200" dirty="0" smtClean="0"/>
              <a:t>/p= 3.1E-03</a:t>
            </a:r>
            <a:endParaRPr lang="en-US" sz="12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81000" y="152400"/>
            <a:ext cx="62985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Longitudinal aspects </a:t>
            </a:r>
            <a:r>
              <a:rPr lang="en-US" sz="3200" dirty="0" smtClean="0">
                <a:latin typeface="Calibri" pitchFamily="34" charset="0"/>
              </a:rPr>
              <a:t>: chromaticity influence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1308" y="1143000"/>
            <a:ext cx="87174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Chromatic sextupoles </a:t>
            </a:r>
            <a:r>
              <a:rPr lang="en-US" sz="1400" dirty="0" smtClean="0"/>
              <a:t>installed in dispersion regions to adjust the linear chromaticity.</a:t>
            </a:r>
          </a:p>
          <a:p>
            <a:r>
              <a:rPr lang="en-GB" sz="1400" dirty="0" smtClean="0"/>
              <a:t>In this case the momentum spread has been fixed to </a:t>
            </a:r>
            <a:r>
              <a:rPr lang="en-GB" sz="1400" dirty="0" smtClean="0"/>
              <a:t>1.88.10</a:t>
            </a:r>
            <a:r>
              <a:rPr lang="en-GB" sz="1400" baseline="30000" dirty="0" smtClean="0"/>
              <a:t>-03</a:t>
            </a:r>
            <a:r>
              <a:rPr lang="en-GB" sz="1400" dirty="0" smtClean="0"/>
              <a:t> </a:t>
            </a:r>
            <a:r>
              <a:rPr lang="en-GB" sz="1400" dirty="0" smtClean="0"/>
              <a:t>and the synchrotron tune to </a:t>
            </a:r>
            <a:r>
              <a:rPr lang="en-GB" sz="1400" dirty="0" smtClean="0"/>
              <a:t>3.3.10</a:t>
            </a:r>
            <a:r>
              <a:rPr lang="en-GB" sz="1400" baseline="30000" dirty="0" smtClean="0"/>
              <a:t>-04</a:t>
            </a:r>
            <a:r>
              <a:rPr lang="en-GB" sz="1400" dirty="0" smtClean="0"/>
              <a:t>, which </a:t>
            </a:r>
          </a:p>
          <a:p>
            <a:r>
              <a:rPr lang="en-GB" sz="1400" dirty="0" smtClean="0"/>
              <a:t>correspond to a voltage of 100kV in cavities.</a:t>
            </a:r>
            <a:endParaRPr lang="en-US" sz="1400" dirty="0" smtClean="0"/>
          </a:p>
        </p:txBody>
      </p:sp>
      <p:pic>
        <p:nvPicPr>
          <p:cNvPr id="9" name="Picture 8" descr="trappedparticles_vs_chromati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09800"/>
            <a:ext cx="2880360" cy="4114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30480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3121" y="3654623"/>
            <a:ext cx="4568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Good compromise between performance and operation</a:t>
            </a:r>
            <a:endParaRPr lang="en-US" sz="14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600200"/>
            <a:ext cx="87318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If we take the basic PS2 optics (transition gamma of 25.75i) the available 1.5MV at 40MHz in accelerating </a:t>
            </a:r>
          </a:p>
          <a:p>
            <a:r>
              <a:rPr lang="en-GB" sz="1400" dirty="0" smtClean="0"/>
              <a:t>cavities makes 0.6eV.s bunches 4.0ns long on the flat-top before extraction. In this way the transfer to the SPS can be matched. </a:t>
            </a:r>
          </a:p>
          <a:p>
            <a:endParaRPr lang="en-GB" sz="1400" dirty="0" smtClean="0"/>
          </a:p>
          <a:p>
            <a:r>
              <a:rPr lang="en-GB" sz="1400" dirty="0" smtClean="0"/>
              <a:t>The corresponding full </a:t>
            </a:r>
            <a:r>
              <a:rPr lang="en-GB" sz="1400" dirty="0" err="1" smtClean="0"/>
              <a:t>Dp</a:t>
            </a:r>
            <a:r>
              <a:rPr lang="en-GB" sz="1400" dirty="0" smtClean="0"/>
              <a:t>/p is </a:t>
            </a:r>
            <a:r>
              <a:rPr lang="en-GB" sz="1400" dirty="0" smtClean="0"/>
              <a:t>3.76.10</a:t>
            </a:r>
            <a:r>
              <a:rPr lang="en-GB" sz="1400" baseline="30000" dirty="0" smtClean="0"/>
              <a:t>-03</a:t>
            </a:r>
            <a:r>
              <a:rPr lang="en-GB" sz="1400" dirty="0" smtClean="0"/>
              <a:t> </a:t>
            </a:r>
            <a:r>
              <a:rPr lang="en-GB" sz="1400" dirty="0" smtClean="0"/>
              <a:t>and the synchrotron tune is </a:t>
            </a:r>
            <a:r>
              <a:rPr lang="en-GB" sz="1400" dirty="0" smtClean="0"/>
              <a:t>3.3.10</a:t>
            </a:r>
            <a:r>
              <a:rPr lang="en-GB" sz="1400" baseline="30000" dirty="0" smtClean="0"/>
              <a:t>-04 </a:t>
            </a:r>
            <a:r>
              <a:rPr lang="en-GB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143000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spread at extraction. (</a:t>
            </a:r>
            <a:r>
              <a:rPr lang="en-US" dirty="0" err="1" smtClean="0"/>
              <a:t>S.Hancock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7346" y="152400"/>
            <a:ext cx="74298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Longitudinal aspects </a:t>
            </a:r>
            <a:r>
              <a:rPr lang="en-US" sz="3200" dirty="0" smtClean="0">
                <a:latin typeface="Calibri" pitchFamily="34" charset="0"/>
              </a:rPr>
              <a:t>: Momentum spread influence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0" name="Picture 9" descr="momentumvsvolt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971800"/>
            <a:ext cx="2388108" cy="341856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47346" y="152400"/>
            <a:ext cx="74298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Longitudinal aspects </a:t>
            </a:r>
            <a:r>
              <a:rPr lang="en-US" sz="3200" dirty="0" smtClean="0">
                <a:latin typeface="Calibri" pitchFamily="34" charset="0"/>
              </a:rPr>
              <a:t>: Momentum spread influence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590800"/>
            <a:ext cx="4291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Best results for low momentum spread, but it could be a </a:t>
            </a:r>
          </a:p>
          <a:p>
            <a:r>
              <a:rPr lang="en-US" sz="1200" dirty="0" smtClean="0"/>
              <a:t>problem in terms of instabilities. </a:t>
            </a:r>
          </a:p>
          <a:p>
            <a:r>
              <a:rPr lang="en-US" sz="1200" dirty="0" smtClean="0"/>
              <a:t>One possibility could be to increase the voltage up to 0.4MV.</a:t>
            </a:r>
            <a:endParaRPr lang="en-US" sz="1200" dirty="0"/>
          </a:p>
        </p:txBody>
      </p:sp>
      <p:pic>
        <p:nvPicPr>
          <p:cNvPr id="8" name="Picture 7" descr="capturevsmomentum_efficiency_los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3962400" cy="5660572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47346" y="152400"/>
            <a:ext cx="74298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Longitudinal aspects </a:t>
            </a:r>
            <a:r>
              <a:rPr lang="en-US" sz="3200" dirty="0" smtClean="0">
                <a:latin typeface="Calibri" pitchFamily="34" charset="0"/>
              </a:rPr>
              <a:t>: Momentum spread influence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6" name="Picture 5" descr="emittancesvsmomen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324600" cy="442722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473038" y="101600"/>
            <a:ext cx="2708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Chirp influence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trappedparticles_losses_vschirpstreng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14892"/>
            <a:ext cx="3124200" cy="4514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74003"/>
            <a:ext cx="907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beam receives turn after turn a horizontal kick which is modulated by a sinusoidal function.  </a:t>
            </a:r>
          </a:p>
          <a:p>
            <a:r>
              <a:rPr lang="en-US" sz="1200" dirty="0" smtClean="0"/>
              <a:t>Beneficial effect on particles sharing between core and islands. </a:t>
            </a:r>
          </a:p>
          <a:p>
            <a:endParaRPr lang="en-US" sz="1200" dirty="0" smtClean="0"/>
          </a:p>
          <a:p>
            <a:r>
              <a:rPr lang="en-US" sz="1200" dirty="0" smtClean="0"/>
              <a:t>The beam is excited during 10000 turns at the beginning of capture. The frequency has been fixed according to the horizontal tune.</a:t>
            </a:r>
            <a:endParaRPr lang="en-US" sz="12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8194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Dp</a:t>
            </a:r>
            <a:r>
              <a:rPr lang="en-US" sz="1200" dirty="0" smtClean="0"/>
              <a:t>/p = </a:t>
            </a:r>
            <a:r>
              <a:rPr lang="en-GB" sz="1200" dirty="0" smtClean="0"/>
              <a:t>1.88.10</a:t>
            </a:r>
            <a:r>
              <a:rPr lang="en-GB" sz="1200" baseline="30000" dirty="0" smtClean="0"/>
              <a:t>-03</a:t>
            </a:r>
          </a:p>
          <a:p>
            <a:r>
              <a:rPr lang="en-GB" sz="1200" dirty="0" smtClean="0"/>
              <a:t>Q</a:t>
            </a:r>
            <a:r>
              <a:rPr lang="en-GB" sz="1200" baseline="-25000" dirty="0" smtClean="0"/>
              <a:t>s</a:t>
            </a:r>
            <a:r>
              <a:rPr lang="en-GB" sz="1200" dirty="0" smtClean="0"/>
              <a:t>=3.3.</a:t>
            </a:r>
            <a:r>
              <a:rPr lang="en-GB" sz="1200" dirty="0" smtClean="0"/>
              <a:t> </a:t>
            </a:r>
            <a:r>
              <a:rPr lang="en-GB" sz="1200" dirty="0" smtClean="0"/>
              <a:t>10</a:t>
            </a:r>
            <a:r>
              <a:rPr lang="en-GB" sz="1200" baseline="30000" dirty="0" smtClean="0"/>
              <a:t>-04</a:t>
            </a:r>
            <a:endParaRPr lang="en-GB" sz="12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473038" y="101600"/>
            <a:ext cx="2708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Chirp influence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emittancesvschirpamplit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752600"/>
            <a:ext cx="5410200" cy="3787140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371600" y="101600"/>
            <a:ext cx="3497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Emittance influence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 descr="capturevsmittance_efficiency_los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0492" y="1524000"/>
            <a:ext cx="3378708" cy="4836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990600"/>
            <a:ext cx="6293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influence of the normalized beam emittance before capture start has been simulated. </a:t>
            </a:r>
            <a:endParaRPr lang="en-US" sz="1200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2057400"/>
            <a:ext cx="1345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Dp</a:t>
            </a:r>
            <a:r>
              <a:rPr lang="en-US" sz="1200" dirty="0" smtClean="0"/>
              <a:t>/p = </a:t>
            </a:r>
            <a:r>
              <a:rPr lang="en-GB" sz="1200" dirty="0" smtClean="0"/>
              <a:t>1.88.10</a:t>
            </a:r>
            <a:r>
              <a:rPr lang="en-GB" sz="1200" baseline="30000" dirty="0" smtClean="0"/>
              <a:t>-03</a:t>
            </a:r>
          </a:p>
          <a:p>
            <a:r>
              <a:rPr lang="en-GB" sz="1200" dirty="0" smtClean="0"/>
              <a:t>Q</a:t>
            </a:r>
            <a:r>
              <a:rPr lang="en-GB" sz="1200" baseline="-25000" dirty="0" smtClean="0"/>
              <a:t>s</a:t>
            </a:r>
            <a:r>
              <a:rPr lang="en-GB" sz="1200" dirty="0" smtClean="0"/>
              <a:t>=3.3.</a:t>
            </a:r>
            <a:r>
              <a:rPr lang="en-GB" sz="1200" dirty="0" smtClean="0"/>
              <a:t> </a:t>
            </a:r>
            <a:r>
              <a:rPr lang="en-GB" sz="1200" dirty="0" smtClean="0"/>
              <a:t>10</a:t>
            </a:r>
            <a:r>
              <a:rPr lang="en-GB" sz="1200" baseline="30000" dirty="0" smtClean="0"/>
              <a:t>-04</a:t>
            </a:r>
            <a:endParaRPr lang="en-GB" sz="12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371600" y="101600"/>
            <a:ext cx="34976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Emittance influence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emittancesvsemitt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828800"/>
            <a:ext cx="5769429" cy="4038600"/>
          </a:xfrm>
          <a:prstGeom prst="rect">
            <a:avLst/>
          </a:prstGeo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182688" y="101600"/>
            <a:ext cx="534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Multi-Turn extraction, principle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0" y="5029200"/>
            <a:ext cx="9140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For PS2 the beam is splitted into 5 beamlets so we cross a 4</a:t>
            </a:r>
            <a:r>
              <a:rPr lang="en-US" sz="2000" baseline="30000"/>
              <a:t>th</a:t>
            </a:r>
            <a:r>
              <a:rPr lang="en-US" sz="2000"/>
              <a:t> order resonance</a:t>
            </a:r>
          </a:p>
          <a:p>
            <a:r>
              <a:rPr lang="en-US" sz="2000"/>
              <a:t>(4 stable islands and the core) excited by an octupole.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066800"/>
            <a:ext cx="9296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developed to fill the SPS with beam from the PS with minimized losses and </a:t>
            </a:r>
          </a:p>
          <a:p>
            <a:r>
              <a:rPr lang="en-US" dirty="0" smtClean="0"/>
              <a:t>filling time and without mechanical action. </a:t>
            </a:r>
          </a:p>
          <a:p>
            <a:endParaRPr lang="en-US" dirty="0" smtClean="0"/>
          </a:p>
          <a:p>
            <a:r>
              <a:rPr lang="en-US" dirty="0" smtClean="0"/>
              <a:t>Splitting is performed by creating stables islands in phase space with non-linear elements</a:t>
            </a:r>
          </a:p>
          <a:p>
            <a:r>
              <a:rPr lang="en-US" dirty="0" smtClean="0"/>
              <a:t>which excite non-linear resonances.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2971800"/>
            <a:ext cx="86613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Then, by varying the horizontal tune, particles are trapped into islands by adiabatic </a:t>
            </a:r>
          </a:p>
          <a:p>
            <a:r>
              <a:rPr lang="en-US" dirty="0" smtClean="0"/>
              <a:t>Capture.</a:t>
            </a:r>
          </a:p>
          <a:p>
            <a:endParaRPr lang="en-US" dirty="0" smtClean="0"/>
          </a:p>
          <a:p>
            <a:r>
              <a:rPr lang="en-US" dirty="0" smtClean="0"/>
              <a:t>Finally the beamlets are moving far away from the remaining core around the origin.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47800" y="152400"/>
            <a:ext cx="27594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Beam envelope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8653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compatibility between beam size after capture and ring aperture has been verified to prepare the extraction bump design.</a:t>
            </a:r>
            <a:endParaRPr lang="en-US" sz="1200" dirty="0"/>
          </a:p>
        </p:txBody>
      </p:sp>
      <p:pic>
        <p:nvPicPr>
          <p:cNvPr id="7" name="Picture 6" descr="beamdistribution_LS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819400"/>
            <a:ext cx="2797629" cy="1958340"/>
          </a:xfrm>
          <a:prstGeom prst="rect">
            <a:avLst/>
          </a:prstGeom>
        </p:spPr>
      </p:pic>
      <p:pic>
        <p:nvPicPr>
          <p:cNvPr id="8" name="Picture 7" descr="beamdistribution_LS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819400"/>
            <a:ext cx="2819400" cy="1973580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47800" y="152400"/>
            <a:ext cx="27594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Beam envelope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6" name="Picture 5" descr="island1_envelop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2895600" cy="2026920"/>
          </a:xfrm>
          <a:prstGeom prst="rect">
            <a:avLst/>
          </a:prstGeom>
        </p:spPr>
      </p:pic>
      <p:pic>
        <p:nvPicPr>
          <p:cNvPr id="7" name="Picture 6" descr="island2_envelop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508760"/>
            <a:ext cx="2895600" cy="2026920"/>
          </a:xfrm>
          <a:prstGeom prst="rect">
            <a:avLst/>
          </a:prstGeom>
        </p:spPr>
      </p:pic>
      <p:pic>
        <p:nvPicPr>
          <p:cNvPr id="8" name="Picture 7" descr="island3_envelop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038600"/>
            <a:ext cx="2938909" cy="2056942"/>
          </a:xfrm>
          <a:prstGeom prst="rect">
            <a:avLst/>
          </a:prstGeom>
        </p:spPr>
      </p:pic>
      <p:pic>
        <p:nvPicPr>
          <p:cNvPr id="9" name="Picture 8" descr="island4_envelop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038600"/>
            <a:ext cx="2939143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990600"/>
            <a:ext cx="3648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Envelopes of each beamlet for one half of the ring.</a:t>
            </a:r>
            <a:endParaRPr lang="en-US" sz="1200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447800" y="152400"/>
            <a:ext cx="2008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Conclusion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257" y="1214735"/>
            <a:ext cx="918225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capture process has been simulated and main characteristics (magnetic elements location and strength, </a:t>
            </a:r>
          </a:p>
          <a:p>
            <a:r>
              <a:rPr lang="en-US" sz="1400" dirty="0" smtClean="0"/>
              <a:t>number of crossing turns) have been optimized.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The capture process without longitudinal motion offers good simulation results in terms of emittance and beamlets</a:t>
            </a:r>
          </a:p>
          <a:p>
            <a:r>
              <a:rPr lang="en-US" sz="1400" dirty="0" smtClean="0"/>
              <a:t>intensity.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Different ways of optimization have been proposed to reach the 20% intensity for each beamlet and core with </a:t>
            </a:r>
          </a:p>
          <a:p>
            <a:r>
              <a:rPr lang="en-US" sz="1400" dirty="0" smtClean="0"/>
              <a:t>longitudinal motion :</a:t>
            </a:r>
          </a:p>
          <a:p>
            <a:r>
              <a:rPr lang="en-US" sz="1400" dirty="0" smtClean="0"/>
              <a:t>	</a:t>
            </a:r>
            <a:r>
              <a:rPr lang="en-US" sz="1400" dirty="0" smtClean="0"/>
              <a:t>	- Voltage in cavities</a:t>
            </a:r>
          </a:p>
          <a:p>
            <a:r>
              <a:rPr lang="en-US" sz="1400" dirty="0" smtClean="0"/>
              <a:t>	</a:t>
            </a:r>
            <a:r>
              <a:rPr lang="en-US" sz="1400" dirty="0" smtClean="0"/>
              <a:t>	- Chirp</a:t>
            </a:r>
          </a:p>
          <a:p>
            <a:r>
              <a:rPr lang="en-US" sz="1400" dirty="0" smtClean="0"/>
              <a:t>	</a:t>
            </a:r>
            <a:r>
              <a:rPr lang="en-US" sz="1400" dirty="0" smtClean="0"/>
              <a:t>	- Beam emittance before variation before capture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34000"/>
            <a:ext cx="922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new scheme is under study to potentially cancel the chromo-geometric terms in order to obtain the same results </a:t>
            </a:r>
          </a:p>
          <a:p>
            <a:r>
              <a:rPr lang="en-US" sz="1400" dirty="0" smtClean="0"/>
              <a:t>than capture without longitudinal motion.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990600" y="101600"/>
            <a:ext cx="33516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Which </a:t>
            </a:r>
            <a:r>
              <a:rPr lang="en-US" sz="3200" dirty="0" smtClean="0">
                <a:latin typeface="Calibri" pitchFamily="34" charset="0"/>
              </a:rPr>
              <a:t>resonance </a:t>
            </a:r>
            <a:r>
              <a:rPr lang="en-US" sz="3200" dirty="0">
                <a:latin typeface="Calibri" pitchFamily="34" charset="0"/>
              </a:rPr>
              <a:t>?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639575" y="1819870"/>
            <a:ext cx="4437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Current working point for PS2 : (</a:t>
            </a:r>
            <a:r>
              <a:rPr lang="en-US" dirty="0" smtClean="0">
                <a:latin typeface="Calibri" pitchFamily="34" charset="0"/>
              </a:rPr>
              <a:t>11.788</a:t>
            </a:r>
            <a:r>
              <a:rPr lang="en-US" dirty="0">
                <a:latin typeface="Calibri" pitchFamily="34" charset="0"/>
              </a:rPr>
              <a:t>, 6.71)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4</a:t>
            </a:r>
            <a:r>
              <a:rPr lang="en-US" baseline="30000" dirty="0">
                <a:latin typeface="Calibri" pitchFamily="34" charset="0"/>
              </a:rPr>
              <a:t>th</a:t>
            </a:r>
            <a:r>
              <a:rPr lang="en-US" dirty="0">
                <a:latin typeface="Calibri" pitchFamily="34" charset="0"/>
              </a:rPr>
              <a:t> Order resonance </a:t>
            </a:r>
            <a:r>
              <a:rPr lang="en-US" dirty="0" err="1" smtClean="0">
                <a:latin typeface="Calibri" pitchFamily="34" charset="0"/>
              </a:rPr>
              <a:t>Qx</a:t>
            </a:r>
            <a:r>
              <a:rPr lang="en-US" dirty="0" smtClean="0">
                <a:latin typeface="Calibri" pitchFamily="34" charset="0"/>
              </a:rPr>
              <a:t>= </a:t>
            </a:r>
            <a:r>
              <a:rPr lang="en-US" dirty="0">
                <a:latin typeface="Calibri" pitchFamily="34" charset="0"/>
              </a:rPr>
              <a:t>11.75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57200" y="990600"/>
            <a:ext cx="3048000" cy="3657600"/>
            <a:chOff x="152400" y="838200"/>
            <a:chExt cx="2819400" cy="3492772"/>
          </a:xfrm>
        </p:grpSpPr>
        <p:pic>
          <p:nvPicPr>
            <p:cNvPr id="7" name="Picture 6" descr="diagnbre d'onde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838200"/>
              <a:ext cx="2819400" cy="3492772"/>
            </a:xfrm>
            <a:prstGeom prst="rect">
              <a:avLst/>
            </a:prstGeom>
            <a:ln w="28575">
              <a:noFill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5400000">
              <a:off x="381000" y="2590800"/>
              <a:ext cx="304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5836" y="5352871"/>
            <a:ext cx="3064164" cy="332623"/>
          </a:xfrm>
          <a:prstGeom prst="rect">
            <a:avLst/>
          </a:prstGeom>
          <a:noFill/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836" y="4971871"/>
            <a:ext cx="64954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the ring is matched to move the horizontal tune from 11.788 to 11.75</a:t>
            </a:r>
          </a:p>
          <a:p>
            <a:endParaRPr lang="en-US" sz="1200" dirty="0" smtClean="0"/>
          </a:p>
          <a:p>
            <a:r>
              <a:rPr lang="en-US" sz="1200" dirty="0" smtClean="0"/>
              <a:t>Then the resonance is crossed using a power law :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Finally a linear decrease is performed up to 11.746 to move island towards higher amplitudes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90600" y="76200"/>
            <a:ext cx="5232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Calibri" pitchFamily="34" charset="0"/>
              </a:rPr>
              <a:t>Quadrupole</a:t>
            </a:r>
            <a:r>
              <a:rPr lang="en-US" sz="3200" dirty="0" smtClean="0">
                <a:latin typeface="Calibri" pitchFamily="34" charset="0"/>
              </a:rPr>
              <a:t> strength variation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7" name="Picture 6" descr="Quadsstrengthevolution_NM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9" y="2209800"/>
            <a:ext cx="4354285" cy="3048000"/>
          </a:xfrm>
          <a:prstGeom prst="rect">
            <a:avLst/>
          </a:prstGeom>
        </p:spPr>
      </p:pic>
      <p:pic>
        <p:nvPicPr>
          <p:cNvPr id="8" name="Picture 7" descr="Quadsstrengthevolution_Ds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164080"/>
            <a:ext cx="4419600" cy="3093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1066800"/>
            <a:ext cx="888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Relative quad strength difference from nominal working point to the end of capture for NMC cell (left) and </a:t>
            </a:r>
            <a:r>
              <a:rPr lang="en-US" sz="1200" dirty="0" smtClean="0"/>
              <a:t>d</a:t>
            </a:r>
            <a:r>
              <a:rPr lang="en-US" sz="1200" dirty="0" smtClean="0"/>
              <a:t>ispersion suppressor </a:t>
            </a:r>
          </a:p>
          <a:p>
            <a:r>
              <a:rPr lang="en-US" sz="1200" dirty="0" smtClean="0"/>
              <a:t>(right).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1676400" y="152400"/>
            <a:ext cx="51491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Magnetic elements location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304800" y="990600"/>
            <a:ext cx="852028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 octupoles </a:t>
            </a:r>
            <a:r>
              <a:rPr lang="en-US" dirty="0" smtClean="0"/>
              <a:t>and one sextupole for </a:t>
            </a:r>
            <a:r>
              <a:rPr lang="en-US" dirty="0"/>
              <a:t>the MTE : </a:t>
            </a:r>
          </a:p>
          <a:p>
            <a:endParaRPr lang="en-US" dirty="0"/>
          </a:p>
          <a:p>
            <a:r>
              <a:rPr lang="en-US" dirty="0"/>
              <a:t>	- One excitation octupole</a:t>
            </a:r>
            <a:r>
              <a:rPr lang="en-US" dirty="0" smtClean="0"/>
              <a:t>, coupled to one </a:t>
            </a:r>
            <a:r>
              <a:rPr lang="en-US" dirty="0" smtClean="0"/>
              <a:t>excitation </a:t>
            </a:r>
            <a:r>
              <a:rPr lang="en-US" dirty="0" smtClean="0"/>
              <a:t>sextupole </a:t>
            </a:r>
            <a:r>
              <a:rPr lang="en-US" dirty="0"/>
              <a:t>located at </a:t>
            </a:r>
            <a:endParaRPr lang="en-US" dirty="0" smtClean="0"/>
          </a:p>
          <a:p>
            <a:r>
              <a:rPr lang="en-US" dirty="0" smtClean="0"/>
              <a:t>	   maximum </a:t>
            </a:r>
            <a:r>
              <a:rPr lang="en-US" dirty="0"/>
              <a:t>of </a:t>
            </a:r>
            <a:r>
              <a:rPr lang="en-US" dirty="0" smtClean="0"/>
              <a:t>h</a:t>
            </a:r>
            <a:r>
              <a:rPr lang="en-US" dirty="0" smtClean="0"/>
              <a:t>orizontal </a:t>
            </a:r>
            <a:r>
              <a:rPr lang="en-US" dirty="0"/>
              <a:t>b</a:t>
            </a:r>
            <a:r>
              <a:rPr lang="en-US" dirty="0" smtClean="0"/>
              <a:t>eta </a:t>
            </a:r>
            <a:r>
              <a:rPr lang="en-US" dirty="0"/>
              <a:t>function.</a:t>
            </a:r>
          </a:p>
          <a:p>
            <a:endParaRPr lang="en-US" dirty="0"/>
          </a:p>
          <a:p>
            <a:r>
              <a:rPr lang="en-US" dirty="0"/>
              <a:t>	- One correction octupole, to cancel the vertical </a:t>
            </a:r>
            <a:r>
              <a:rPr lang="en-US" dirty="0" smtClean="0"/>
              <a:t>coupling, located at </a:t>
            </a:r>
          </a:p>
          <a:p>
            <a:r>
              <a:rPr lang="en-US" dirty="0" smtClean="0"/>
              <a:t>	  maximum of vertical beta function</a:t>
            </a:r>
            <a:endParaRPr lang="en-US" dirty="0"/>
          </a:p>
        </p:txBody>
      </p:sp>
      <p:pic>
        <p:nvPicPr>
          <p:cNvPr id="9" name="Picture 8" descr="elements loc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352800"/>
            <a:ext cx="3733800" cy="2959395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rappedparticles_vs_octupolestreng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90600"/>
            <a:ext cx="2921508" cy="4182118"/>
          </a:xfrm>
          <a:prstGeom prst="rect">
            <a:avLst/>
          </a:prstGeom>
        </p:spPr>
      </p:pic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1371600" y="101600"/>
            <a:ext cx="5802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Magnetic elements </a:t>
            </a:r>
            <a:r>
              <a:rPr lang="en-US" sz="3200" dirty="0" err="1" smtClean="0">
                <a:latin typeface="Calibri" pitchFamily="34" charset="0"/>
              </a:rPr>
              <a:t>optimisation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trappedparticles_vs_sextupolestrengt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0" y="1066800"/>
            <a:ext cx="2724150" cy="400847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17" idx="1"/>
          </p:cNvCxnSpPr>
          <p:nvPr/>
        </p:nvCxnSpPr>
        <p:spPr>
          <a:xfrm rot="10800000" flipV="1">
            <a:off x="1981200" y="1723310"/>
            <a:ext cx="1143000" cy="2086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858000" y="4038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1600200"/>
            <a:ext cx="1911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Optimum value : K</a:t>
            </a:r>
            <a:r>
              <a:rPr lang="en-US" sz="1000" b="1" baseline="-25000" dirty="0" smtClean="0"/>
              <a:t>3</a:t>
            </a:r>
            <a:r>
              <a:rPr lang="en-US" sz="1000" b="1" dirty="0" smtClean="0"/>
              <a:t>l = 53 m</a:t>
            </a:r>
            <a:r>
              <a:rPr lang="en-US" sz="1000" b="1" baseline="30000" dirty="0" smtClean="0"/>
              <a:t>-3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73833" y="4267200"/>
            <a:ext cx="19463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Optimum value : K</a:t>
            </a:r>
            <a:r>
              <a:rPr lang="en-US" sz="1000" b="1" baseline="-25000" dirty="0" smtClean="0"/>
              <a:t>2</a:t>
            </a:r>
            <a:r>
              <a:rPr lang="en-US" sz="1000" b="1" dirty="0" smtClean="0"/>
              <a:t>l = 0.3 m</a:t>
            </a:r>
            <a:r>
              <a:rPr lang="en-US" sz="1000" b="1" baseline="30000" dirty="0" smtClean="0"/>
              <a:t>-2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32" y="5325070"/>
            <a:ext cx="6742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Optimum set of magnetic strength : 		K</a:t>
            </a:r>
            <a:r>
              <a:rPr lang="en-US" baseline="-25000" dirty="0" smtClean="0"/>
              <a:t>3</a:t>
            </a:r>
            <a:r>
              <a:rPr lang="en-US" dirty="0" smtClean="0"/>
              <a:t>l</a:t>
            </a:r>
            <a:r>
              <a:rPr lang="en-US" baseline="30000" dirty="0" smtClean="0"/>
              <a:t>ext</a:t>
            </a:r>
            <a:r>
              <a:rPr lang="en-US" dirty="0" smtClean="0"/>
              <a:t> = 60.53 m</a:t>
            </a:r>
            <a:r>
              <a:rPr lang="en-US" baseline="30000" dirty="0" smtClean="0"/>
              <a:t>-3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	</a:t>
            </a:r>
            <a:r>
              <a:rPr lang="en-US" dirty="0" smtClean="0"/>
              <a:t>(10000 crossing turns)</a:t>
            </a:r>
            <a:r>
              <a:rPr lang="en-US" dirty="0" smtClean="0"/>
              <a:t>		K</a:t>
            </a:r>
            <a:r>
              <a:rPr lang="en-US" baseline="-25000" dirty="0" smtClean="0"/>
              <a:t>3</a:t>
            </a:r>
            <a:r>
              <a:rPr lang="en-US" dirty="0" smtClean="0"/>
              <a:t>l</a:t>
            </a:r>
            <a:r>
              <a:rPr lang="en-US" baseline="30000" dirty="0" smtClean="0"/>
              <a:t>cor</a:t>
            </a:r>
            <a:r>
              <a:rPr lang="en-US" dirty="0" smtClean="0"/>
              <a:t> = -59.33 m</a:t>
            </a:r>
            <a:r>
              <a:rPr lang="en-US" baseline="30000" dirty="0" smtClean="0"/>
              <a:t>-3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					K</a:t>
            </a:r>
            <a:r>
              <a:rPr lang="en-US" baseline="-25000" dirty="0" smtClean="0"/>
              <a:t>2</a:t>
            </a:r>
            <a:r>
              <a:rPr lang="en-US" dirty="0" smtClean="0"/>
              <a:t>l</a:t>
            </a:r>
            <a:r>
              <a:rPr lang="en-US" baseline="30000" dirty="0" smtClean="0"/>
              <a:t>ext</a:t>
            </a:r>
            <a:r>
              <a:rPr lang="en-US" dirty="0" smtClean="0"/>
              <a:t> = 0.3 m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914400" y="101600"/>
            <a:ext cx="6600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</a:rPr>
              <a:t>Number of crossing turns </a:t>
            </a:r>
            <a:r>
              <a:rPr lang="en-US" sz="3200" dirty="0" err="1" smtClean="0">
                <a:latin typeface="Calibri" pitchFamily="34" charset="0"/>
              </a:rPr>
              <a:t>optimisation</a:t>
            </a:r>
            <a:endParaRPr lang="en-US" sz="32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capturevsturnsnumber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1013" y="1600200"/>
            <a:ext cx="4194987" cy="32819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066800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A higher number of crossing turns provides a more adiabatic capture and a better efficiency.</a:t>
            </a:r>
            <a:endParaRPr lang="en-US" sz="1200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334000"/>
            <a:ext cx="5686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Final choice of number of crossing turns will depend on extraction flat-top length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pltofinal_dp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276600"/>
            <a:ext cx="4354286" cy="3048000"/>
          </a:xfrm>
          <a:prstGeom prst="rect">
            <a:avLst/>
          </a:prstGeom>
        </p:spPr>
      </p:pic>
      <p:pic>
        <p:nvPicPr>
          <p:cNvPr id="22" name="Picture 21" descr="initial_p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990600"/>
            <a:ext cx="3156857" cy="2209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 descr="rampe t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05200"/>
            <a:ext cx="2238338" cy="3167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4432" y="152400"/>
            <a:ext cx="7521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Beam distribution in transverse phase space</a:t>
            </a:r>
            <a:endParaRPr lang="en-US" sz="3200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876300" y="3390900"/>
            <a:ext cx="6858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2667000"/>
            <a:ext cx="24384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38400" y="5181600"/>
            <a:ext cx="14478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 descr="endcapture_pl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990600"/>
            <a:ext cx="3048000" cy="213360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rot="5400000">
            <a:off x="6553200" y="4876800"/>
            <a:ext cx="2590800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47800" y="152400"/>
            <a:ext cx="5801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Capture process main parameters</a:t>
            </a:r>
            <a:endParaRPr lang="en-US" sz="3200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9600" y="5638800"/>
          <a:ext cx="6096000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Island1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Island2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Island3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Island4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2.04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5254823"/>
            <a:ext cx="5514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Beamlets and core emittances at the end of capture (</a:t>
            </a:r>
            <a:r>
              <a:rPr lang="en-US" sz="1400" dirty="0" err="1" smtClean="0"/>
              <a:t>mm.mrad</a:t>
            </a:r>
            <a:r>
              <a:rPr lang="en-US" sz="1400" dirty="0" smtClean="0"/>
              <a:t>, 1</a:t>
            </a:r>
            <a:r>
              <a:rPr lang="el-GR" sz="1400" dirty="0" smtClean="0"/>
              <a:t>σ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00" y="1082040"/>
          <a:ext cx="525780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6958"/>
                <a:gridCol w="1360842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Resonance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 err="1">
                          <a:latin typeface="Times New Roman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n-GB" sz="12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 = 11.75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Order of resonance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Capture time (ms/turns)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73152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180 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en-GB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40000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Extraction time (ms/turns)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90 / 20000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Excitation octupole integrated strength (m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60.5394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Correction octupole integrated strength (m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-59.3303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Sextupole integrated strength (m</a:t>
                      </a:r>
                      <a:r>
                        <a:rPr lang="en-GB" sz="12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>
                          <a:latin typeface="Times New Roman"/>
                          <a:ea typeface="Times New Roman"/>
                          <a:cs typeface="Times New Roman"/>
                        </a:rPr>
                        <a:t>Horizontal tune at the beginning/end of capture</a:t>
                      </a:r>
                      <a:endParaRPr lang="en-US" sz="120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11.75/11.749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Horizontal tune at the end of the process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GB" sz="1200" dirty="0">
                          <a:latin typeface="Times New Roman"/>
                          <a:ea typeface="Times New Roman"/>
                          <a:cs typeface="Times New Roman"/>
                        </a:rPr>
                        <a:t>11.746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US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Number of remaining particles in the core after</a:t>
                      </a:r>
                      <a:r>
                        <a:rPr lang="en-US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capture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5600" algn="l"/>
                          <a:tab pos="720090" algn="l"/>
                        </a:tabLst>
                      </a:pPr>
                      <a:r>
                        <a:rPr lang="en-US" sz="1200" dirty="0" smtClean="0">
                          <a:latin typeface="Palatino"/>
                          <a:ea typeface="Times New Roman"/>
                          <a:cs typeface="Times New Roman"/>
                        </a:rPr>
                        <a:t>20.5</a:t>
                      </a:r>
                      <a:endParaRPr lang="en-US" sz="1200" dirty="0">
                        <a:latin typeface="Palatino"/>
                        <a:ea typeface="Times New Roman"/>
                        <a:cs typeface="Times New Roman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467600" y="6581775"/>
            <a:ext cx="169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LIS </a:t>
            </a:r>
            <a:r>
              <a:rPr lang="en-US" sz="1200" dirty="0">
                <a:latin typeface="Calibri" pitchFamily="34" charset="0"/>
              </a:rPr>
              <a:t>meeting </a:t>
            </a:r>
            <a:r>
              <a:rPr lang="en-US" sz="1200" dirty="0" smtClean="0">
                <a:latin typeface="Calibri" pitchFamily="34" charset="0"/>
              </a:rPr>
              <a:t>17/01/2011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9074</TotalTime>
  <Words>899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alachaiz</dc:creator>
  <cp:lastModifiedBy>alachaiz</cp:lastModifiedBy>
  <cp:revision>607</cp:revision>
  <dcterms:created xsi:type="dcterms:W3CDTF">2010-09-02T13:28:12Z</dcterms:created>
  <dcterms:modified xsi:type="dcterms:W3CDTF">2011-01-17T12:51:27Z</dcterms:modified>
</cp:coreProperties>
</file>