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18" r:id="rId4"/>
    <p:sldId id="320" r:id="rId5"/>
    <p:sldId id="322" r:id="rId6"/>
    <p:sldId id="319" r:id="rId7"/>
    <p:sldId id="316" r:id="rId8"/>
    <p:sldId id="321" r:id="rId9"/>
    <p:sldId id="313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1" autoAdjust="0"/>
    <p:restoredTop sz="86443" autoAdjust="0"/>
  </p:normalViewPr>
  <p:slideViewPr>
    <p:cSldViewPr snapToGrid="0" snapToObjects="1"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AEB0-24EA-0E48-8996-EA95EBDA1F38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8787-74A6-3647-BAF3-4BD4BC806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297" y="102446"/>
            <a:ext cx="8642203" cy="73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97" y="1011616"/>
            <a:ext cx="8642204" cy="569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824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d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d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079625"/>
            <a:ext cx="8788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MD results for nominal SPS and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optics:</a:t>
            </a:r>
            <a:br>
              <a:rPr lang="en-US" dirty="0" smtClean="0"/>
            </a:br>
            <a:r>
              <a:rPr lang="en-US" dirty="0" smtClean="0"/>
              <a:t>Tune scans and Transverse </a:t>
            </a:r>
            <a:r>
              <a:rPr lang="en-US" dirty="0" err="1" smtClean="0"/>
              <a:t>emittances</a:t>
            </a:r>
            <a:r>
              <a:rPr lang="en-US" dirty="0" smtClean="0"/>
              <a:t> for single bunches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4064000"/>
            <a:ext cx="7645400" cy="2222500"/>
          </a:xfrm>
        </p:spPr>
        <p:txBody>
          <a:bodyPr/>
          <a:lstStyle/>
          <a:p>
            <a:r>
              <a:rPr lang="en-US" dirty="0" smtClean="0"/>
              <a:t>H. Bartosik, K. </a:t>
            </a:r>
            <a:r>
              <a:rPr lang="en-US" dirty="0" err="1" smtClean="0"/>
              <a:t>Cornelis</a:t>
            </a:r>
            <a:r>
              <a:rPr lang="en-US" dirty="0" smtClean="0"/>
              <a:t>, A. Guerrero, B. </a:t>
            </a:r>
            <a:r>
              <a:rPr lang="en-US" dirty="0" err="1" smtClean="0"/>
              <a:t>Mikulek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r>
              <a:rPr lang="en-US" dirty="0" smtClean="0"/>
              <a:t>, Y. </a:t>
            </a:r>
            <a:r>
              <a:rPr lang="en-US" dirty="0" err="1" smtClean="0"/>
              <a:t>Papaphilippou</a:t>
            </a:r>
            <a:r>
              <a:rPr lang="en-US" dirty="0" smtClean="0"/>
              <a:t>, B. </a:t>
            </a:r>
            <a:r>
              <a:rPr lang="en-US" dirty="0" err="1" smtClean="0"/>
              <a:t>Salvant</a:t>
            </a:r>
            <a:r>
              <a:rPr lang="en-US" dirty="0" smtClean="0"/>
              <a:t>, 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June 16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tune scan for nominal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1011617"/>
            <a:ext cx="8642204" cy="23284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Tune scan with high intensity small emittance single bunches</a:t>
            </a:r>
          </a:p>
          <a:p>
            <a:pPr lvl="1"/>
            <a:r>
              <a:rPr lang="en-US" dirty="0" smtClean="0"/>
              <a:t>“Space charge” tune scan with an intensity of about 2.5-3e11 </a:t>
            </a:r>
            <a:r>
              <a:rPr lang="en-US" dirty="0" err="1" smtClean="0"/>
              <a:t>p/b</a:t>
            </a:r>
            <a:r>
              <a:rPr lang="en-US" dirty="0" smtClean="0"/>
              <a:t> and injected </a:t>
            </a:r>
            <a:r>
              <a:rPr lang="en-US" dirty="0" err="1" smtClean="0"/>
              <a:t>emittances</a:t>
            </a:r>
            <a:r>
              <a:rPr lang="en-US" dirty="0" smtClean="0"/>
              <a:t> of about ε</a:t>
            </a:r>
            <a:r>
              <a:rPr lang="en-US" baseline="-25000" dirty="0" smtClean="0"/>
              <a:t>n</a:t>
            </a:r>
            <a:r>
              <a:rPr lang="en-US" dirty="0" smtClean="0"/>
              <a:t>~1.3-1.5μm</a:t>
            </a:r>
          </a:p>
          <a:p>
            <a:pPr lvl="1"/>
            <a:r>
              <a:rPr lang="en-US" dirty="0" smtClean="0"/>
              <a:t>Measuring the emittance at the end of flat bottom as function of injected emittance and the total losses </a:t>
            </a:r>
          </a:p>
          <a:p>
            <a:pPr lvl="1"/>
            <a:r>
              <a:rPr lang="en-US" dirty="0" smtClean="0"/>
              <a:t>First scan of vertical tune with a fixed horizontal tune of Q</a:t>
            </a:r>
            <a:r>
              <a:rPr lang="en-US" baseline="-25000" dirty="0" smtClean="0"/>
              <a:t>x</a:t>
            </a:r>
            <a:r>
              <a:rPr lang="en-US" dirty="0" smtClean="0"/>
              <a:t>~26.18 (to be continued …)</a:t>
            </a:r>
          </a:p>
          <a:p>
            <a:pPr lvl="1"/>
            <a:r>
              <a:rPr lang="en-US" dirty="0" smtClean="0"/>
              <a:t>Further scans for different horizontal tune settings </a:t>
            </a:r>
            <a:r>
              <a:rPr lang="en-US" smtClean="0"/>
              <a:t>will follow …</a:t>
            </a:r>
            <a:endParaRPr lang="en-US" dirty="0" smtClean="0"/>
          </a:p>
        </p:txBody>
      </p:sp>
      <p:pic>
        <p:nvPicPr>
          <p:cNvPr id="4" name="Picture 3" descr="untitl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297" y="3340100"/>
            <a:ext cx="4533109" cy="3409950"/>
          </a:xfrm>
          <a:prstGeom prst="rect">
            <a:avLst/>
          </a:prstGeom>
        </p:spPr>
      </p:pic>
      <p:pic>
        <p:nvPicPr>
          <p:cNvPr id="5" name="Picture 4" descr="untitled2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97400" y="3340100"/>
            <a:ext cx="4546599" cy="340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Tune scans – Method*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910016"/>
            <a:ext cx="9258299" cy="2772984"/>
          </a:xfrm>
        </p:spPr>
        <p:txBody>
          <a:bodyPr>
            <a:normAutofit fontScale="77500" lnSpcReduction="20000"/>
          </a:bodyPr>
          <a:lstStyle/>
          <a:p>
            <a:pPr lvl="1">
              <a:spcAft>
                <a:spcPts val="600"/>
              </a:spcAft>
            </a:pPr>
            <a:r>
              <a:rPr lang="en-US" dirty="0" smtClean="0"/>
              <a:t>Goal: study the resonance </a:t>
            </a:r>
            <a:r>
              <a:rPr lang="en-US" dirty="0" err="1" smtClean="0"/>
              <a:t>behaviour</a:t>
            </a:r>
            <a:r>
              <a:rPr lang="en-US" dirty="0" smtClean="0"/>
              <a:t> around the nominal the working points of the nominal SPS (Q26) and the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(Q20) optics on the injection plateau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Strength of individual resonance lines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identified from the beam loss rate</a:t>
            </a:r>
            <a:r>
              <a:rPr lang="en-US" dirty="0" smtClean="0"/>
              <a:t>, i.e. the derivative of the beam intensity at the moment of </a:t>
            </a:r>
            <a:r>
              <a:rPr lang="en-US" dirty="0" smtClean="0">
                <a:solidFill>
                  <a:srgbClr val="FF0000"/>
                </a:solidFill>
              </a:rPr>
              <a:t>crossing the resonance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Vertical tune is scanned from about 0.45 down to 0.05 during a period of 3s along the flat bottom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Low intensity 4-5e10 </a:t>
            </a:r>
            <a:r>
              <a:rPr lang="en-US" dirty="0" err="1" smtClean="0"/>
              <a:t>p/b</a:t>
            </a:r>
            <a:r>
              <a:rPr lang="en-US" dirty="0" smtClean="0"/>
              <a:t> single bunches with ε~1.2 </a:t>
            </a:r>
            <a:r>
              <a:rPr lang="en-US" dirty="0" err="1" smtClean="0"/>
              <a:t>μm</a:t>
            </a:r>
            <a:r>
              <a:rPr lang="en-US" dirty="0" smtClean="0"/>
              <a:t> (“single particle </a:t>
            </a:r>
            <a:r>
              <a:rPr lang="en-US" dirty="0" err="1" smtClean="0"/>
              <a:t>behaviour</a:t>
            </a:r>
            <a:r>
              <a:rPr lang="en-US" dirty="0" smtClean="0"/>
              <a:t>”) injected at nominal tunes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Horizontal tune is constant during the same period within a </a:t>
            </a:r>
            <a:r>
              <a:rPr lang="en-US" dirty="0" err="1" smtClean="0"/>
              <a:t>supercycle</a:t>
            </a:r>
            <a:r>
              <a:rPr lang="en-US" dirty="0" smtClean="0"/>
              <a:t> (scanned from cycle to cycle)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Tunes are continuously monitored using the BBQ and the beam intensity is recorded with the DC-BCT</a:t>
            </a: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7612" r="23890" b="20735"/>
          <a:stretch>
            <a:fillRect/>
          </a:stretch>
        </p:blipFill>
        <p:spPr>
          <a:xfrm>
            <a:off x="4584700" y="3452672"/>
            <a:ext cx="3911600" cy="3075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36515" t="12413" b="4866"/>
          <a:stretch>
            <a:fillRect/>
          </a:stretch>
        </p:blipFill>
        <p:spPr>
          <a:xfrm>
            <a:off x="896832" y="3454400"/>
            <a:ext cx="3136580" cy="307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37" y="6519446"/>
            <a:ext cx="87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similar method (with beams filling the vacuum pipe) previously applied by G. </a:t>
            </a:r>
            <a:r>
              <a:rPr lang="en-US" sz="1600" dirty="0" err="1" smtClean="0"/>
              <a:t>Franchetti</a:t>
            </a:r>
            <a:r>
              <a:rPr lang="en-US" sz="1600" dirty="0" smtClean="0"/>
              <a:t> et al. in the PS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Tune Scans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96" y="775924"/>
            <a:ext cx="8885703" cy="29677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Identified resonances in the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resonance Qx+2Qy is the strongest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skew </a:t>
            </a:r>
            <a:r>
              <a:rPr lang="en-US" dirty="0" err="1" smtClean="0"/>
              <a:t>sextupole</a:t>
            </a:r>
            <a:r>
              <a:rPr lang="en-US" dirty="0" smtClean="0"/>
              <a:t> resonance  2Qx+Qy quite strong !!??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Qx-2Qy, skew </a:t>
            </a:r>
            <a:r>
              <a:rPr lang="en-US" dirty="0" err="1" smtClean="0"/>
              <a:t>sextupole</a:t>
            </a:r>
            <a:r>
              <a:rPr lang="en-US" dirty="0" smtClean="0"/>
              <a:t> resonance at 3Qy and 2Qx+2Qy fourth order resonances visible</a:t>
            </a:r>
          </a:p>
          <a:p>
            <a:r>
              <a:rPr lang="en-US" dirty="0" smtClean="0"/>
              <a:t>Identified resonances in the nominal optics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resonance Qx+2Qy is the strongest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Coupling resonance (diagonal, either </a:t>
            </a:r>
            <a:r>
              <a:rPr lang="en-US" dirty="0" err="1" smtClean="0"/>
              <a:t>Qx-Qy</a:t>
            </a:r>
            <a:r>
              <a:rPr lang="en-US" dirty="0" smtClean="0"/>
              <a:t> or some higher order of this), Qx-2Qy normal </a:t>
            </a:r>
            <a:r>
              <a:rPr lang="en-US" dirty="0" err="1" smtClean="0"/>
              <a:t>sextupole</a:t>
            </a:r>
            <a:r>
              <a:rPr lang="en-US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skew </a:t>
            </a:r>
            <a:r>
              <a:rPr lang="en-US" dirty="0" err="1" smtClean="0"/>
              <a:t>sextupole</a:t>
            </a:r>
            <a:r>
              <a:rPr lang="en-US" dirty="0" smtClean="0"/>
              <a:t> resonance  2Qx+Qy weak compared to Q20 case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It seems that the stop-band width of the vertical integer is stronger than in Q20 optics</a:t>
            </a: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 descr="TuneScanLowGammaTOpticsWithTuneDiagram2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8297" y="3743664"/>
            <a:ext cx="4114800" cy="3095285"/>
          </a:xfrm>
          <a:prstGeom prst="rect">
            <a:avLst/>
          </a:prstGeom>
        </p:spPr>
      </p:pic>
      <p:pic>
        <p:nvPicPr>
          <p:cNvPr id="5" name="Picture 4" descr="TuneScanNominalOpticsWithTuneDiagram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73600" y="3794465"/>
            <a:ext cx="4047267" cy="30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- measurements from May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97" y="1011616"/>
            <a:ext cx="8642204" cy="24173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Measurement of single bunch </a:t>
            </a:r>
            <a:r>
              <a:rPr lang="en-US" dirty="0" err="1" smtClean="0"/>
              <a:t>emittances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scan with “reference” wire scanner BWS.519 at flat top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Long cycle (~10s injection plateau, ~10s acceleration)</a:t>
            </a:r>
          </a:p>
          <a:p>
            <a:pPr lvl="1"/>
            <a:r>
              <a:rPr lang="en-US" dirty="0" smtClean="0"/>
              <a:t>Losses along the cycle extracted from DC-BCT measurement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Bunch length at flat bottom increasing with intensity </a:t>
            </a:r>
          </a:p>
          <a:p>
            <a:pPr lvl="1"/>
            <a:r>
              <a:rPr lang="en-US" dirty="0" err="1" smtClean="0"/>
              <a:t>Τ</a:t>
            </a:r>
            <a:r>
              <a:rPr lang="en-US" dirty="0" smtClean="0"/>
              <a:t>=2.9ns @ 1.5e11 </a:t>
            </a:r>
            <a:r>
              <a:rPr lang="en-US" dirty="0" err="1" smtClean="0"/>
              <a:t>p/b</a:t>
            </a:r>
            <a:r>
              <a:rPr lang="en-US" dirty="0" smtClean="0"/>
              <a:t>, </a:t>
            </a:r>
            <a:r>
              <a:rPr lang="en-US" dirty="0" err="1" smtClean="0"/>
              <a:t>Τ</a:t>
            </a:r>
            <a:r>
              <a:rPr lang="en-US" dirty="0" smtClean="0"/>
              <a:t>=3.5ns @ 3e11 </a:t>
            </a:r>
            <a:r>
              <a:rPr lang="en-US" dirty="0" err="1" smtClean="0"/>
              <a:t>p/b</a:t>
            </a:r>
            <a:endParaRPr lang="en-US" dirty="0" smtClean="0"/>
          </a:p>
          <a:p>
            <a:r>
              <a:rPr lang="en-US" dirty="0" err="1" smtClean="0"/>
              <a:t>Emittances</a:t>
            </a:r>
            <a:r>
              <a:rPr lang="en-US" dirty="0" smtClean="0"/>
              <a:t> in PSB: ~ 1μm &lt; 1.5e11p / ~ 1.1μm @ 2e11p / ~ 1.3μm @ 3e11p</a:t>
            </a:r>
          </a:p>
          <a:p>
            <a:pPr lvl="1"/>
            <a:r>
              <a:rPr lang="en-US" dirty="0" smtClean="0"/>
              <a:t>Well adjusted beam parameters in the PSB!</a:t>
            </a:r>
          </a:p>
          <a:p>
            <a:pPr lvl="1"/>
            <a:endParaRPr lang="en-US" dirty="0"/>
          </a:p>
        </p:txBody>
      </p:sp>
      <p:pic>
        <p:nvPicPr>
          <p:cNvPr id="7" name="Picture 6" descr="HorizontalEmittance_vs_Intensity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3543300"/>
            <a:ext cx="4351867" cy="3263900"/>
          </a:xfrm>
          <a:prstGeom prst="rect">
            <a:avLst/>
          </a:prstGeom>
        </p:spPr>
      </p:pic>
      <p:pic>
        <p:nvPicPr>
          <p:cNvPr id="8" name="Picture 7" descr="VerticalEmittance_vs_Intensity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61334" y="3543300"/>
            <a:ext cx="4351867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compared to 2010 for nominal optics?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910017"/>
            <a:ext cx="8642204" cy="24244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dedicated measurements of emittance as function of intensity in 2010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2010, emittance blow-up in PS was necessary in order to reduce blow-up in the SPS nominal optics</a:t>
            </a:r>
          </a:p>
          <a:p>
            <a:pPr lvl="1"/>
            <a:r>
              <a:rPr lang="en-US" dirty="0" smtClean="0"/>
              <a:t>In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optics, no blow-up in PS was necessary</a:t>
            </a:r>
          </a:p>
          <a:p>
            <a:r>
              <a:rPr lang="en-US" dirty="0" smtClean="0"/>
              <a:t>Dedicated measurements in 2011</a:t>
            </a:r>
          </a:p>
          <a:p>
            <a:pPr lvl="1"/>
            <a:r>
              <a:rPr lang="en-US" dirty="0" smtClean="0"/>
              <a:t>2010 results for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 confirmed (or outreached)</a:t>
            </a:r>
          </a:p>
          <a:p>
            <a:pPr lvl="1"/>
            <a:r>
              <a:rPr lang="en-US" dirty="0" smtClean="0"/>
              <a:t>No additional blow-up in PS needed for nominal optics – in general beam is more stable </a:t>
            </a:r>
          </a:p>
          <a:p>
            <a:pPr lvl="1"/>
            <a:r>
              <a:rPr lang="en-US" dirty="0" smtClean="0"/>
              <a:t>First measurement of emittance for high intensity in nominal optics shows promising results - What is different in 2011? Why beam is so much more stable this year?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5774" y="3438525"/>
            <a:ext cx="4832648" cy="3195909"/>
            <a:chOff x="4295774" y="3387725"/>
            <a:chExt cx="4832648" cy="3195909"/>
          </a:xfrm>
        </p:grpSpPr>
        <p:sp>
          <p:nvSpPr>
            <p:cNvPr id="14" name="TextBox 13"/>
            <p:cNvSpPr txBox="1"/>
            <p:nvPr/>
          </p:nvSpPr>
          <p:spPr>
            <a:xfrm>
              <a:off x="4295774" y="3387725"/>
              <a:ext cx="483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Nominal SPS optics, end of flat bottom (26 </a:t>
              </a:r>
              <a:r>
                <a:rPr lang="en-US" dirty="0" err="1" smtClean="0">
                  <a:solidFill>
                    <a:srgbClr val="000090"/>
                  </a:solidFill>
                </a:rPr>
                <a:t>GeV/c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95774" y="3752857"/>
              <a:ext cx="4807731" cy="2830777"/>
              <a:chOff x="4295774" y="3752857"/>
              <a:chExt cx="4807731" cy="2830777"/>
            </a:xfrm>
          </p:grpSpPr>
          <p:pic>
            <p:nvPicPr>
              <p:cNvPr id="13" name="Picture 12" descr="image00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5774" y="3752857"/>
                <a:ext cx="4721226" cy="283077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177677" y="3783800"/>
                <a:ext cx="1925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B. </a:t>
                </a:r>
                <a:r>
                  <a:rPr lang="en-US" sz="1600" dirty="0" err="1" smtClean="0"/>
                  <a:t>Salvant</a:t>
                </a:r>
                <a:r>
                  <a:rPr lang="en-US" sz="1600" dirty="0" smtClean="0"/>
                  <a:t>, 26.5.2011</a:t>
                </a:r>
                <a:endParaRPr lang="en-US" sz="16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4300" y="3436035"/>
            <a:ext cx="4267200" cy="3146772"/>
            <a:chOff x="114300" y="3436035"/>
            <a:chExt cx="4267200" cy="3146772"/>
          </a:xfrm>
        </p:grpSpPr>
        <p:grpSp>
          <p:nvGrpSpPr>
            <p:cNvPr id="18" name="Group 17"/>
            <p:cNvGrpSpPr/>
            <p:nvPr/>
          </p:nvGrpSpPr>
          <p:grpSpPr>
            <a:xfrm>
              <a:off x="114300" y="3934857"/>
              <a:ext cx="4267200" cy="2647950"/>
              <a:chOff x="114300" y="3807857"/>
              <a:chExt cx="4267200" cy="26479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14300" y="3807857"/>
                <a:ext cx="4267200" cy="2647950"/>
                <a:chOff x="4495800" y="3124200"/>
                <a:chExt cx="4267200" cy="2647950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95800" y="3124200"/>
                  <a:ext cx="4175333" cy="2647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Oval 8"/>
                <p:cNvSpPr/>
                <p:nvPr/>
              </p:nvSpPr>
              <p:spPr>
                <a:xfrm>
                  <a:off x="6172200" y="4419600"/>
                  <a:ext cx="1371600" cy="685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46482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ahoma" pitchFamily="34" charset="0"/>
                      <a:cs typeface="Tahoma" pitchFamily="34" charset="0"/>
                    </a:rPr>
                    <a:t>low</a:t>
                  </a:r>
                  <a:r>
                    <a:rPr lang="en-US" dirty="0" smtClean="0"/>
                    <a:t> </a:t>
                  </a:r>
                  <a:r>
                    <a:rPr lang="el-GR" dirty="0" smtClean="0">
                      <a:latin typeface="Times New Roman"/>
                      <a:cs typeface="Times New Roman"/>
                    </a:rPr>
                    <a:t>γ</a:t>
                  </a:r>
                  <a:r>
                    <a:rPr lang="en-US" baseline="-25000" dirty="0" smtClean="0"/>
                    <a:t>t</a:t>
                  </a:r>
                  <a:endParaRPr lang="en-US" baseline="-250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0" y="4419600"/>
                  <a:ext cx="1143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ahoma" pitchFamily="34" charset="0"/>
                      <a:cs typeface="Tahoma" pitchFamily="34" charset="0"/>
                    </a:rPr>
                    <a:t>450 </a:t>
                  </a:r>
                  <a:r>
                    <a:rPr lang="en-US" sz="1400" dirty="0" err="1" smtClean="0">
                      <a:latin typeface="Tahoma" pitchFamily="34" charset="0"/>
                      <a:cs typeface="Tahoma" pitchFamily="34" charset="0"/>
                    </a:rPr>
                    <a:t>GeV</a:t>
                  </a:r>
                  <a:r>
                    <a:rPr lang="en-US" sz="1400" dirty="0" smtClean="0">
                      <a:latin typeface="Tahoma" pitchFamily="34" charset="0"/>
                      <a:cs typeface="Tahoma" pitchFamily="34" charset="0"/>
                    </a:rPr>
                    <a:t>/c</a:t>
                  </a:r>
                  <a:endParaRPr lang="en-US" sz="14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10800000">
                  <a:off x="7239000" y="4572000"/>
                  <a:ext cx="457200" cy="776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501439" y="3936200"/>
                <a:ext cx="3015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E. </a:t>
                </a:r>
                <a:r>
                  <a:rPr lang="en-US" sz="1600" dirty="0" err="1" smtClean="0"/>
                  <a:t>Shaposhnikova</a:t>
                </a:r>
                <a:r>
                  <a:rPr lang="en-US" sz="1600" dirty="0" smtClean="0"/>
                  <a:t>, Chamonix 2011</a:t>
                </a:r>
                <a:endParaRPr lang="en-US" sz="16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69739" y="3436035"/>
              <a:ext cx="287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</a:rPr>
                <a:t>Emittances</a:t>
              </a:r>
              <a:r>
                <a:rPr lang="en-US" dirty="0" smtClean="0">
                  <a:solidFill>
                    <a:srgbClr val="000090"/>
                  </a:solidFill>
                </a:rPr>
                <a:t> measured 2010,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intensity corrected for losses 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transverse emittance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Previous results interesting, but question remains where the blow-up occurs</a:t>
            </a:r>
          </a:p>
          <a:p>
            <a:pPr lvl="1"/>
            <a:r>
              <a:rPr lang="en-US" dirty="0" smtClean="0"/>
              <a:t>In particular the injected beam parameters were no well known</a:t>
            </a:r>
          </a:p>
          <a:p>
            <a:r>
              <a:rPr lang="en-US" dirty="0" smtClean="0"/>
              <a:t>What is the situation in the nominal optics?</a:t>
            </a:r>
          </a:p>
          <a:p>
            <a:r>
              <a:rPr lang="en-US" dirty="0" smtClean="0"/>
              <a:t>In the last weeks, big effort by BI and OP groups to qualify emittance measurements and cross calibrate wire scanners</a:t>
            </a:r>
          </a:p>
          <a:p>
            <a:pPr lvl="1"/>
            <a:r>
              <a:rPr lang="en-US" dirty="0" smtClean="0"/>
              <a:t>PS wire scanner application was corrected (wrong value of </a:t>
            </a:r>
            <a:r>
              <a:rPr lang="en-US" dirty="0" err="1" smtClean="0"/>
              <a:t>β</a:t>
            </a:r>
            <a:r>
              <a:rPr lang="en-US" dirty="0" smtClean="0"/>
              <a:t>-function for emittance calculations) </a:t>
            </a:r>
            <a:r>
              <a:rPr lang="en-US" dirty="0" smtClean="0">
                <a:sym typeface="Wingdings"/>
              </a:rPr>
              <a:t>and calibrated with local orbit bumps</a:t>
            </a:r>
          </a:p>
          <a:p>
            <a:pPr lvl="1"/>
            <a:r>
              <a:rPr lang="en-US" dirty="0" smtClean="0">
                <a:sym typeface="Wingdings"/>
              </a:rPr>
              <a:t>emittance measurements in PS can be used now to study blow-up in SPS</a:t>
            </a:r>
          </a:p>
          <a:p>
            <a:pPr lvl="0">
              <a:defRPr/>
            </a:pPr>
            <a:r>
              <a:rPr lang="en-US" dirty="0" smtClean="0">
                <a:solidFill>
                  <a:srgbClr val="FF0000"/>
                </a:solidFill>
              </a:rPr>
              <a:t>Present studies on short cycle with 3.5s flat bottom, no acceleration</a:t>
            </a:r>
          </a:p>
          <a:p>
            <a:pPr lvl="1">
              <a:defRPr/>
            </a:pPr>
            <a:r>
              <a:rPr lang="en-US" dirty="0" smtClean="0"/>
              <a:t>Stable beam conditions by adequate adjustment of chromaticity (for Q26)</a:t>
            </a:r>
          </a:p>
          <a:p>
            <a:pPr lvl="0">
              <a:defRPr/>
            </a:pPr>
            <a:r>
              <a:rPr lang="en-US" dirty="0" smtClean="0"/>
              <a:t>Measurements of emittance and intensity at the end of flat bottom</a:t>
            </a:r>
          </a:p>
          <a:p>
            <a:pPr lvl="1">
              <a:defRPr/>
            </a:pPr>
            <a:r>
              <a:rPr lang="en-US" dirty="0" smtClean="0"/>
              <a:t>Biggest effect of emittance blow-up due to space charge expected at flat bottom (biggest space charge tune spread)</a:t>
            </a:r>
          </a:p>
          <a:p>
            <a:pPr lvl="1">
              <a:defRPr/>
            </a:pPr>
            <a:r>
              <a:rPr lang="en-US" dirty="0" smtClean="0"/>
              <a:t>Since there is no acceleration in this cycle, losses due to </a:t>
            </a:r>
            <a:r>
              <a:rPr lang="en-US" dirty="0" err="1" smtClean="0"/>
              <a:t>uncaptured</a:t>
            </a:r>
            <a:r>
              <a:rPr lang="en-US" dirty="0" smtClean="0"/>
              <a:t> beam not taken into account</a:t>
            </a:r>
          </a:p>
          <a:p>
            <a:pPr lvl="1">
              <a:defRPr/>
            </a:pPr>
            <a:r>
              <a:rPr lang="en-US" dirty="0" smtClean="0"/>
              <a:t>Nominal SPS fractional tunes (20.13, 20.18)/(26.13, 26.18)</a:t>
            </a:r>
          </a:p>
          <a:p>
            <a:pPr lvl="1">
              <a:defRPr/>
            </a:pPr>
            <a:r>
              <a:rPr lang="en-US" dirty="0" smtClean="0"/>
              <a:t>Only “In-Scans” are considered; most measurements done in vertical plane (horizontal gave similar results for a few test samples)</a:t>
            </a:r>
          </a:p>
          <a:p>
            <a:pPr lvl="1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– Vertical emittance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96" y="1024316"/>
            <a:ext cx="8885703" cy="206178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 descr="Q20-Emittances_14.6.2011_2turnPS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3845" y="3314700"/>
            <a:ext cx="4482458" cy="3371850"/>
          </a:xfrm>
          <a:prstGeom prst="rect">
            <a:avLst/>
          </a:prstGeom>
        </p:spPr>
      </p:pic>
      <p:pic>
        <p:nvPicPr>
          <p:cNvPr id="5" name="Picture 4" descr="Q26-Emittances_10.6.2011_2turnPS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65502" y="3378200"/>
            <a:ext cx="4398044" cy="3308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496" y="1024316"/>
            <a:ext cx="8974604" cy="2125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MD4 beam in PSB with 2 turns injected (slightly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bigger </a:t>
            </a:r>
            <a:r>
              <a:rPr lang="en-US" sz="2400" dirty="0" smtClean="0"/>
              <a:t>transverse </a:t>
            </a:r>
            <a:r>
              <a:rPr lang="en-US" sz="2400" dirty="0" err="1" smtClean="0"/>
              <a:t>emittances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1.1-1.5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depending on intensity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exaclty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conditions for beam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in the MD on 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May</a:t>
            </a:r>
          </a:p>
          <a:p>
            <a:pPr marL="342900" lvl="0" indent="-342900">
              <a:spcBef>
                <a:spcPts val="1824"/>
              </a:spcBef>
              <a:buFont typeface="Arial"/>
              <a:buChar char="•"/>
              <a:defRPr/>
            </a:pPr>
            <a:r>
              <a:rPr kumimoji="0" lang="en-US" sz="2353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RF-voltage </a:t>
            </a:r>
            <a:r>
              <a:rPr lang="en-US" sz="2400" dirty="0" smtClean="0"/>
              <a:t>settings were varied with no sizeable influence on emittance</a:t>
            </a:r>
            <a:endParaRPr lang="en-US" sz="2400" b="1" dirty="0" smtClean="0"/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 smtClean="0"/>
              <a:t>Here Q20: 3.9 MV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Q26: 2 MV</a:t>
            </a:r>
            <a:endParaRPr kumimoji="0" lang="en-US" sz="235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Q20 – Vertical emittance in PS and SPS</a:t>
            </a:r>
            <a:endParaRPr lang="en-US" dirty="0"/>
          </a:p>
        </p:txBody>
      </p:sp>
      <p:pic>
        <p:nvPicPr>
          <p:cNvPr id="6" name="Picture 5" descr="Q20-Emittances_15.6.2011_1.1turnPS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8598" y="3414825"/>
            <a:ext cx="4506234" cy="3379676"/>
          </a:xfrm>
          <a:prstGeom prst="rect">
            <a:avLst/>
          </a:prstGeom>
        </p:spPr>
      </p:pic>
      <p:pic>
        <p:nvPicPr>
          <p:cNvPr id="8" name="Picture 7" descr="Q20-RelativeEmittances_15.6.2011_1.1turnPS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33968" y="3414826"/>
            <a:ext cx="4506232" cy="33796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1796" y="1176716"/>
            <a:ext cx="8885703" cy="206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0997" y="1011617"/>
            <a:ext cx="8642204" cy="2226883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 smtClean="0"/>
              <a:t>MD4 beam in PSB with 1.1 turns injected (slightly smaller transverse </a:t>
            </a:r>
            <a:r>
              <a:rPr lang="en-US" dirty="0" err="1" smtClean="0"/>
              <a:t>emittances</a:t>
            </a:r>
            <a:r>
              <a:rPr lang="en-US" dirty="0" smtClean="0"/>
              <a:t>)</a:t>
            </a:r>
          </a:p>
          <a:p>
            <a:pPr lvl="0">
              <a:defRPr/>
            </a:pPr>
            <a:r>
              <a:rPr lang="en-US" dirty="0" smtClean="0"/>
              <a:t>Simultaneous measurements of vertical emittance in PS and SPS</a:t>
            </a:r>
          </a:p>
          <a:p>
            <a:pPr lvl="1"/>
            <a:r>
              <a:rPr lang="en-US" dirty="0" smtClean="0"/>
              <a:t>At extraction (just before bunch rotation) in PS using PS-65.V</a:t>
            </a:r>
          </a:p>
          <a:p>
            <a:pPr lvl="1"/>
            <a:r>
              <a:rPr lang="en-US" dirty="0" smtClean="0"/>
              <a:t>At end of flat bottom using SPS-BWS.519</a:t>
            </a:r>
          </a:p>
          <a:p>
            <a:pPr lvl="1"/>
            <a:r>
              <a:rPr lang="en-US" dirty="0" smtClean="0"/>
              <a:t>Here RF-voltage of 5.75 MV in SPS</a:t>
            </a:r>
          </a:p>
          <a:p>
            <a:r>
              <a:rPr lang="en-US" dirty="0" smtClean="0"/>
              <a:t>If calibration of </a:t>
            </a:r>
            <a:r>
              <a:rPr lang="en-US" dirty="0" err="1" smtClean="0"/>
              <a:t>wirescanners</a:t>
            </a:r>
            <a:r>
              <a:rPr lang="en-US" dirty="0" smtClean="0"/>
              <a:t> between machine is believed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emittance blow-up for intensities above 1.5e11 </a:t>
            </a:r>
            <a:r>
              <a:rPr lang="en-US" dirty="0" err="1" smtClean="0">
                <a:sym typeface="Wingdings"/>
              </a:rPr>
              <a:t>p/b</a:t>
            </a:r>
            <a:r>
              <a:rPr lang="en-US" dirty="0" smtClean="0">
                <a:sym typeface="Wingdings"/>
              </a:rPr>
              <a:t> with peak values of 25% at 3e11 </a:t>
            </a:r>
            <a:r>
              <a:rPr lang="en-US" dirty="0" err="1" smtClean="0">
                <a:sym typeface="Wingdings"/>
              </a:rPr>
              <a:t>p/b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from the SPS DC-BCT</a:t>
            </a:r>
            <a:endParaRPr lang="en-US" dirty="0"/>
          </a:p>
        </p:txBody>
      </p:sp>
      <p:pic>
        <p:nvPicPr>
          <p:cNvPr id="4" name="Picture 3" descr="IntensityQ26_2turnsPSB_10.6.201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8959" y="3302000"/>
            <a:ext cx="4499342" cy="3384550"/>
          </a:xfrm>
          <a:prstGeom prst="rect">
            <a:avLst/>
          </a:prstGeom>
        </p:spPr>
      </p:pic>
      <p:pic>
        <p:nvPicPr>
          <p:cNvPr id="5" name="Picture 4" descr="IntensityQ20_1.1turnsPSB_15.6.201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9397" y="3251200"/>
            <a:ext cx="4566874" cy="3435350"/>
          </a:xfrm>
          <a:prstGeom prst="rect">
            <a:avLst/>
          </a:prstGeom>
        </p:spPr>
      </p:pic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70997" y="871917"/>
            <a:ext cx="8642204" cy="2226883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</a:t>
            </a:r>
          </a:p>
          <a:p>
            <a:pPr lvl="1">
              <a:defRPr/>
            </a:pPr>
            <a:r>
              <a:rPr lang="en-US" dirty="0" smtClean="0"/>
              <a:t>Low losses (up to 4% for 3e11 </a:t>
            </a:r>
            <a:r>
              <a:rPr lang="en-US" dirty="0" err="1" smtClean="0"/>
              <a:t>p/b</a:t>
            </a:r>
            <a:r>
              <a:rPr lang="en-US" dirty="0" smtClean="0"/>
              <a:t>) from injection to end of flat bottom</a:t>
            </a:r>
          </a:p>
          <a:p>
            <a:pPr lvl="1">
              <a:defRPr/>
            </a:pPr>
            <a:r>
              <a:rPr lang="en-US" dirty="0" smtClean="0"/>
              <a:t>Fat intensity profiles even for high intensity but losses at injection increase</a:t>
            </a:r>
          </a:p>
          <a:p>
            <a:pPr lvl="1">
              <a:defRPr/>
            </a:pPr>
            <a:r>
              <a:rPr lang="en-US" dirty="0" smtClean="0"/>
              <a:t>Analysis of losses consistent with small emittance blow-up observation</a:t>
            </a:r>
          </a:p>
          <a:p>
            <a:r>
              <a:rPr lang="en-US" dirty="0" smtClean="0"/>
              <a:t>Nominal optics</a:t>
            </a:r>
          </a:p>
          <a:p>
            <a:pPr lvl="1"/>
            <a:r>
              <a:rPr lang="en-US" dirty="0" smtClean="0"/>
              <a:t>Significantly increasing losses for intensities above 2.5e11 </a:t>
            </a:r>
            <a:r>
              <a:rPr lang="en-US" dirty="0" err="1" smtClean="0"/>
              <a:t>p/b</a:t>
            </a:r>
            <a:r>
              <a:rPr lang="en-US" dirty="0" smtClean="0"/>
              <a:t> up to 10%</a:t>
            </a:r>
          </a:p>
          <a:p>
            <a:pPr lvl="1"/>
            <a:r>
              <a:rPr lang="en-US" dirty="0" smtClean="0"/>
              <a:t>Losses at injection and along the flat bottom for high intensities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60346</TotalTime>
  <Words>1002</Words>
  <Application>Microsoft Office PowerPoint</Application>
  <PresentationFormat>On-screen Show (4:3)</PresentationFormat>
  <Paragraphs>106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Recent MD results for nominal SPS and low γt optics: Tune scans and Transverse emittances for single bunches</vt:lpstr>
      <vt:lpstr>Tune scans – Method*</vt:lpstr>
      <vt:lpstr>Tune Scans - Results</vt:lpstr>
      <vt:lpstr>Recap - measurements from May 10th </vt:lpstr>
      <vt:lpstr>Difference compared to 2010 for nominal optics?</vt:lpstr>
      <vt:lpstr>Latest transverse emittance studies</vt:lpstr>
      <vt:lpstr>Results – Vertical emittance</vt:lpstr>
      <vt:lpstr>Results Q20 – Vertical emittance in PS and SPS</vt:lpstr>
      <vt:lpstr>Losses from the SPS DC-BCT</vt:lpstr>
      <vt:lpstr>High intensity tune scan for nominal optics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Hannes Bartosik</dc:creator>
  <cp:lastModifiedBy>arduini</cp:lastModifiedBy>
  <cp:revision>320</cp:revision>
  <cp:lastPrinted>2011-03-24T15:52:32Z</cp:lastPrinted>
  <dcterms:created xsi:type="dcterms:W3CDTF">2011-06-17T06:12:34Z</dcterms:created>
  <dcterms:modified xsi:type="dcterms:W3CDTF">2011-06-17T21:24:04Z</dcterms:modified>
</cp:coreProperties>
</file>