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80" r:id="rId4"/>
    <p:sldId id="279" r:id="rId5"/>
    <p:sldId id="284" r:id="rId6"/>
    <p:sldId id="285" r:id="rId7"/>
    <p:sldId id="281" r:id="rId8"/>
    <p:sldId id="282" r:id="rId9"/>
    <p:sldId id="283" r:id="rId10"/>
    <p:sldId id="286" r:id="rId11"/>
    <p:sldId id="287" r:id="rId12"/>
    <p:sldId id="292" r:id="rId13"/>
    <p:sldId id="289" r:id="rId14"/>
    <p:sldId id="293" r:id="rId15"/>
    <p:sldId id="291" r:id="rId16"/>
    <p:sldId id="288" r:id="rId17"/>
    <p:sldId id="294" r:id="rId18"/>
    <p:sldId id="300" r:id="rId19"/>
    <p:sldId id="296" r:id="rId20"/>
    <p:sldId id="302" r:id="rId21"/>
    <p:sldId id="295" r:id="rId22"/>
    <p:sldId id="290" r:id="rId23"/>
    <p:sldId id="304" r:id="rId24"/>
    <p:sldId id="301" r:id="rId25"/>
    <p:sldId id="30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27F4"/>
    <a:srgbClr val="404040"/>
    <a:srgbClr val="D3D3D3"/>
    <a:srgbClr val="6C573B"/>
    <a:srgbClr val="4F81BD"/>
    <a:srgbClr val="6F9AC0"/>
    <a:srgbClr val="FFFFFF"/>
    <a:srgbClr val="CC00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AFE8-2883-E14E-89B8-2C985116EA40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7BC5-9308-A14F-BEF1-5CE2C0D99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29DF-01FA-C14F-BB02-A77B11AF7702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2C2-BA19-6B44-A89B-4ABC4D1F9C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868339" cy="68390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5885174"/>
          </a:xfrm>
        </p:spPr>
        <p:txBody>
          <a:bodyPr/>
          <a:lstStyle>
            <a:lvl1pPr marL="252000" indent="-270000">
              <a:buSzPct val="110000"/>
              <a:buFont typeface="Arial"/>
              <a:buChar char="•"/>
              <a:defRPr sz="2100" b="1"/>
            </a:lvl1pPr>
            <a:lvl2pPr>
              <a:defRPr sz="1700"/>
            </a:lvl2pPr>
            <a:lvl3pPr>
              <a:defRPr sz="17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85383" y="5334000"/>
            <a:ext cx="357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6ABB1-2DDD-A64C-A3C4-D6696A2CC5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3134" y="6543675"/>
            <a:ext cx="397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11CECD66-7484-F64A-9FF0-02A8AB1518F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rot="10800000" flipV="1">
            <a:off x="215900" y="634999"/>
            <a:ext cx="8728638" cy="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554364" y="1238267"/>
            <a:ext cx="1314979" cy="2062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-2187111" y="3838114"/>
            <a:ext cx="4580469" cy="2062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6934" y="6492875"/>
            <a:ext cx="223183" cy="365125"/>
          </a:xfrm>
          <a:prstGeom prst="rect">
            <a:avLst/>
          </a:prstGeom>
        </p:spPr>
        <p:txBody>
          <a:bodyPr/>
          <a:lstStyle/>
          <a:p>
            <a:fld id="{6D56ABB1-2DDD-A64C-A3C4-D6696A2CC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245" y="0"/>
            <a:ext cx="8738294" cy="683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245" y="683901"/>
            <a:ext cx="8738294" cy="567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400"/>
        </a:spcAft>
        <a:buFont typeface="Arial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61600" indent="-284400" algn="l" defTabSz="457200" rtl="0" eaLnBrk="1" latinLnBrk="0" hangingPunct="1">
        <a:spcBef>
          <a:spcPts val="400"/>
        </a:spcBef>
        <a:spcAft>
          <a:spcPts val="400"/>
        </a:spcAft>
        <a:buFont typeface="Arial"/>
        <a:buChar char="–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84800" indent="-228600" algn="l" defTabSz="457200" rtl="0" eaLnBrk="1" latinLnBrk="0" hangingPunct="1">
        <a:spcBef>
          <a:spcPts val="0"/>
        </a:spcBef>
        <a:spcAft>
          <a:spcPts val="200"/>
        </a:spcAft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6" Type="http://schemas.openxmlformats.org/officeDocument/2006/relationships/image" Target="../media/image37.pd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5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df"/><Relationship Id="rId3" Type="http://schemas.openxmlformats.org/officeDocument/2006/relationships/image" Target="../media/image54.png"/><Relationship Id="rId5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df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Relationship Id="rId9" Type="http://schemas.openxmlformats.org/officeDocument/2006/relationships/image" Target="../media/image64.png"/><Relationship Id="rId3" Type="http://schemas.openxmlformats.org/officeDocument/2006/relationships/image" Target="../media/image58.png"/><Relationship Id="rId6" Type="http://schemas.openxmlformats.org/officeDocument/2006/relationships/image" Target="../media/image61.pd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5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5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6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and present status of studies on SPS Q20 optics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Bartosik, Y. </a:t>
            </a:r>
            <a:r>
              <a:rPr lang="en-US" dirty="0" err="1" smtClean="0"/>
              <a:t>Papaphilippou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 meeting, 5.12.2012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optics (Q26) – single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5" y="3712793"/>
            <a:ext cx="8738294" cy="3145207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 during preparation for LHC high pile up single bunch MD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ξ</a:t>
            </a:r>
            <a:r>
              <a:rPr lang="en-US" baseline="-25000" dirty="0" err="1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 ~0.25 as optimal value to reach around 2.5x10</a:t>
            </a:r>
            <a:r>
              <a:rPr lang="en-US" baseline="30000" dirty="0" smtClean="0">
                <a:latin typeface="Calibri"/>
                <a:cs typeface="Calibri"/>
              </a:rPr>
              <a:t>11</a:t>
            </a:r>
            <a:r>
              <a:rPr lang="en-US" dirty="0" smtClean="0">
                <a:latin typeface="Calibri"/>
                <a:cs typeface="Calibri"/>
              </a:rPr>
              <a:t>p/b with small emittance (total losses around 15%)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Slightly higher intensity (2.8x10</a:t>
            </a:r>
            <a:r>
              <a:rPr lang="en-US" baseline="30000" dirty="0" smtClean="0">
                <a:latin typeface="Calibri"/>
                <a:cs typeface="Calibri"/>
              </a:rPr>
              <a:t>11</a:t>
            </a:r>
            <a:r>
              <a:rPr lang="en-US" dirty="0" smtClean="0">
                <a:latin typeface="Calibri"/>
                <a:cs typeface="Calibri"/>
              </a:rPr>
              <a:t>p/b) can be reached with chromaticity of ξ</a:t>
            </a:r>
            <a:r>
              <a:rPr lang="en-US" baseline="-25000" dirty="0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~0.4 however with emittance blowup (data not shown)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Smaller chromaticity (ξ</a:t>
            </a:r>
            <a:r>
              <a:rPr lang="en-US" baseline="-25000" dirty="0" smtClean="0">
                <a:latin typeface="Calibri"/>
                <a:cs typeface="Calibri"/>
              </a:rPr>
              <a:t>y</a:t>
            </a:r>
            <a:r>
              <a:rPr lang="en-US" dirty="0" smtClean="0">
                <a:latin typeface="Calibri"/>
                <a:cs typeface="Calibri"/>
              </a:rPr>
              <a:t>~0.1) leads to significant losses at injection due to TMCI (data not shown)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Hard to reach more than </a:t>
            </a:r>
            <a:r>
              <a:rPr lang="en-US" dirty="0" smtClean="0">
                <a:cs typeface="Calibri"/>
              </a:rPr>
              <a:t>2.5x10</a:t>
            </a:r>
            <a:r>
              <a:rPr lang="en-US" baseline="30000" dirty="0" smtClean="0">
                <a:cs typeface="Calibri"/>
              </a:rPr>
              <a:t>11</a:t>
            </a:r>
            <a:r>
              <a:rPr lang="en-US" dirty="0" smtClean="0">
                <a:cs typeface="Calibri"/>
              </a:rPr>
              <a:t>p/b at end of cycle due to losses at injection, even for high chromaticity</a:t>
            </a:r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PSextractedEmittanc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1809" y="901700"/>
            <a:ext cx="3833804" cy="25824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006897" y="2311460"/>
            <a:ext cx="721618" cy="1588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Q26EmittanceVsIntensity_2011.06.2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98903" y="814946"/>
            <a:ext cx="3962594" cy="26692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 (Q20) – single bunches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991" y="3644160"/>
            <a:ext cx="4867648" cy="3175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bunch </a:t>
            </a:r>
            <a:r>
              <a:rPr lang="en-US" dirty="0" err="1" smtClean="0"/>
              <a:t>emittances</a:t>
            </a:r>
            <a:r>
              <a:rPr lang="en-US" dirty="0" smtClean="0"/>
              <a:t> vs. intensity</a:t>
            </a:r>
          </a:p>
          <a:p>
            <a:pPr lvl="1"/>
            <a:r>
              <a:rPr lang="en-US" dirty="0" smtClean="0"/>
              <a:t>Injected up to 3.3x10</a:t>
            </a:r>
            <a:r>
              <a:rPr lang="en-US" baseline="30000" dirty="0" smtClean="0"/>
              <a:t>11</a:t>
            </a:r>
            <a:r>
              <a:rPr lang="en-US" dirty="0" smtClean="0"/>
              <a:t>p/b and accelerated to flat top using nominal LHC magnetic cycle (long FB, slow ramp) and </a:t>
            </a:r>
            <a:r>
              <a:rPr lang="en-US" dirty="0" smtClean="0">
                <a:solidFill>
                  <a:srgbClr val="FF0000"/>
                </a:solidFill>
              </a:rPr>
              <a:t>low chromaticity </a:t>
            </a:r>
            <a:r>
              <a:rPr lang="en-US" b="1" dirty="0" smtClean="0">
                <a:solidFill>
                  <a:srgbClr val="FF0000"/>
                </a:solidFill>
              </a:rPr>
              <a:t>(ξ</a:t>
            </a:r>
            <a:r>
              <a:rPr lang="en-US" b="1" baseline="-25000" dirty="0" smtClean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~0.1)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Working point readjusted to 20.13/20.18 for each intensity</a:t>
            </a:r>
          </a:p>
          <a:p>
            <a:r>
              <a:rPr lang="en-US" dirty="0" smtClean="0"/>
              <a:t>Linear increase of emittance with intensity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Losses </a:t>
            </a:r>
            <a:r>
              <a:rPr lang="en-US" dirty="0" smtClean="0">
                <a:sym typeface="Wingdings"/>
              </a:rPr>
              <a:t>at injection and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along flat bottom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increasing for intensity above 2x10</a:t>
            </a:r>
            <a:r>
              <a:rPr lang="en-US" baseline="30000" dirty="0" smtClean="0"/>
              <a:t>11</a:t>
            </a:r>
            <a:r>
              <a:rPr lang="en-US" dirty="0" smtClean="0"/>
              <a:t>p/b </a:t>
            </a:r>
            <a:r>
              <a:rPr lang="en-US" dirty="0" smtClean="0">
                <a:sym typeface="Wingdings"/>
              </a:rPr>
              <a:t>(space charge? (ΔQ</a:t>
            </a:r>
            <a:r>
              <a:rPr lang="en-US" baseline="-25000" dirty="0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~0.15), working point optimization for high intensity?)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Q20HorizontalEmittance_vs_Intens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700" y="806392"/>
            <a:ext cx="3975291" cy="2677800"/>
          </a:xfrm>
          <a:prstGeom prst="rect">
            <a:avLst/>
          </a:prstGeom>
        </p:spPr>
      </p:pic>
      <p:pic>
        <p:nvPicPr>
          <p:cNvPr id="6" name="Picture 5" descr="TypicalIntensityAlongCycl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4490" y="3838433"/>
            <a:ext cx="3432310" cy="2581895"/>
          </a:xfrm>
          <a:prstGeom prst="rect">
            <a:avLst/>
          </a:prstGeom>
        </p:spPr>
      </p:pic>
      <p:pic>
        <p:nvPicPr>
          <p:cNvPr id="7" name="Picture 6" descr="Q20VerticalEmittance_vs_Intens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99000" y="814946"/>
            <a:ext cx="3962593" cy="26692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8696" y="1562100"/>
            <a:ext cx="1196042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SPS - Q20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396" y="1562100"/>
            <a:ext cx="1196042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SPS - Q20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session with 25ns beam – November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5164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Injected Intensities around 1.2x10</a:t>
            </a:r>
            <a:r>
              <a:rPr lang="en-US" baseline="30000" dirty="0" smtClean="0"/>
              <a:t>11</a:t>
            </a:r>
            <a:r>
              <a:rPr lang="en-US" dirty="0" smtClean="0"/>
              <a:t>p/b </a:t>
            </a:r>
          </a:p>
          <a:p>
            <a:pPr lvl="1"/>
            <a:r>
              <a:rPr lang="en-US" dirty="0" smtClean="0"/>
              <a:t>Setup and measurements on 25ns beam in Q20 and Q26 optics</a:t>
            </a:r>
          </a:p>
          <a:p>
            <a:pPr lvl="1"/>
            <a:r>
              <a:rPr lang="en-US" dirty="0" smtClean="0"/>
              <a:t>Slightly higher intensity in Q20 at flat top (Injected intensities the same) </a:t>
            </a:r>
          </a:p>
          <a:p>
            <a:pPr lvl="1"/>
            <a:r>
              <a:rPr lang="en-US" dirty="0" smtClean="0"/>
              <a:t>Higher chromaticity in Q26 may be needed for improving transmission</a:t>
            </a:r>
          </a:p>
          <a:p>
            <a:pPr lvl="1"/>
            <a:r>
              <a:rPr lang="en-US" dirty="0" smtClean="0"/>
              <a:t>Went up to 2 batches at most</a:t>
            </a:r>
          </a:p>
          <a:p>
            <a:r>
              <a:rPr lang="en-US" dirty="0" smtClean="0"/>
              <a:t>Other MD studies during the same session</a:t>
            </a:r>
          </a:p>
          <a:p>
            <a:pPr lvl="1"/>
            <a:r>
              <a:rPr lang="en-US" dirty="0" smtClean="0">
                <a:sym typeface="Wingdings"/>
              </a:rPr>
              <a:t>E-</a:t>
            </a:r>
            <a:r>
              <a:rPr lang="en-US" dirty="0" err="1" smtClean="0">
                <a:sym typeface="Wingdings"/>
              </a:rPr>
              <a:t>clouid</a:t>
            </a:r>
            <a:r>
              <a:rPr lang="en-US" dirty="0" smtClean="0">
                <a:sym typeface="Wingdings"/>
              </a:rPr>
              <a:t> measurements </a:t>
            </a:r>
            <a:r>
              <a:rPr lang="en-US" dirty="0" smtClean="0"/>
              <a:t>(M. </a:t>
            </a:r>
            <a:r>
              <a:rPr lang="en-US" dirty="0" err="1" smtClean="0"/>
              <a:t>Taborelli</a:t>
            </a:r>
            <a:r>
              <a:rPr lang="en-US" dirty="0" smtClean="0"/>
              <a:t>), Studies on transmission from PS to SPS with 25ns beam in Q26 optics (T. </a:t>
            </a:r>
            <a:r>
              <a:rPr lang="en-US" dirty="0" err="1" smtClean="0"/>
              <a:t>Bohl</a:t>
            </a:r>
            <a:r>
              <a:rPr lang="en-US" dirty="0" smtClean="0"/>
              <a:t>, H. </a:t>
            </a:r>
            <a:r>
              <a:rPr lang="en-US" dirty="0" err="1" smtClean="0"/>
              <a:t>Damerau</a:t>
            </a:r>
            <a:r>
              <a:rPr lang="en-US" dirty="0" smtClean="0"/>
              <a:t>)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200400"/>
            <a:ext cx="4338764" cy="3618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6" y="3200400"/>
            <a:ext cx="4338763" cy="3618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6483" y="3927445"/>
            <a:ext cx="100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Q26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88447" y="3927445"/>
            <a:ext cx="1009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Q20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emittance - 25ns beam (1 batch)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2607" t="15549" r="39717" b="11387"/>
          <a:stretch>
            <a:fillRect/>
          </a:stretch>
        </p:blipFill>
        <p:spPr>
          <a:xfrm>
            <a:off x="317500" y="3200400"/>
            <a:ext cx="2695455" cy="3549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2213" t="15665" r="39639" b="11387"/>
          <a:stretch>
            <a:fillRect/>
          </a:stretch>
        </p:blipFill>
        <p:spPr>
          <a:xfrm>
            <a:off x="2327154" y="3200400"/>
            <a:ext cx="2733473" cy="354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22292" t="17880" r="39639" b="14545"/>
          <a:stretch>
            <a:fillRect/>
          </a:stretch>
        </p:blipFill>
        <p:spPr>
          <a:xfrm>
            <a:off x="4293925" y="812800"/>
            <a:ext cx="2727203" cy="3549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22135" t="17880" r="39848" b="14561"/>
          <a:stretch>
            <a:fillRect/>
          </a:stretch>
        </p:blipFill>
        <p:spPr>
          <a:xfrm>
            <a:off x="6279592" y="812800"/>
            <a:ext cx="2742731" cy="3556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0" y="14224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Q20: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~2.9μm and ε</a:t>
            </a:r>
            <a:r>
              <a:rPr lang="en-US" baseline="-25000" dirty="0" smtClean="0"/>
              <a:t>y</a:t>
            </a:r>
            <a:r>
              <a:rPr lang="en-US" dirty="0" smtClean="0"/>
              <a:t>~2.4μm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68700" y="1639888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11195" y="5118100"/>
            <a:ext cx="341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Q26: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~2.8μm and ε</a:t>
            </a:r>
            <a:r>
              <a:rPr lang="en-US" baseline="-25000" dirty="0" smtClean="0"/>
              <a:t>y</a:t>
            </a:r>
            <a:r>
              <a:rPr lang="en-US" dirty="0" smtClean="0"/>
              <a:t>~2.6μm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60860" y="5319712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emittance - 25ns beam (2 batches)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22400"/>
            <a:ext cx="341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Q20: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~3μm and ε</a:t>
            </a:r>
            <a:r>
              <a:rPr lang="en-US" baseline="-25000" dirty="0" smtClean="0"/>
              <a:t>y</a:t>
            </a:r>
            <a:r>
              <a:rPr lang="en-US" dirty="0" smtClean="0"/>
              <a:t>~2.6μ (only a few measurements …)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68700" y="1639888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73095" y="5118100"/>
            <a:ext cx="341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Q26: Measurements with WS.416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ε</a:t>
            </a:r>
            <a:r>
              <a:rPr lang="en-US" baseline="-25000" dirty="0" smtClean="0"/>
              <a:t>x</a:t>
            </a:r>
            <a:r>
              <a:rPr lang="en-US" dirty="0" smtClean="0"/>
              <a:t>~2.7μm and ε</a:t>
            </a:r>
            <a:r>
              <a:rPr lang="en-US" baseline="-25000" dirty="0" smtClean="0"/>
              <a:t>y</a:t>
            </a:r>
            <a:r>
              <a:rPr lang="en-US" dirty="0" smtClean="0"/>
              <a:t>~2.7μm (only a few measurements …)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160860" y="5319712"/>
            <a:ext cx="636325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22334" t="15711" r="39717" b="10809"/>
          <a:stretch>
            <a:fillRect/>
          </a:stretch>
        </p:blipFill>
        <p:spPr>
          <a:xfrm>
            <a:off x="304800" y="3200400"/>
            <a:ext cx="2712612" cy="3566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l="22182" t="15688" r="39763" b="11318"/>
          <a:stretch>
            <a:fillRect/>
          </a:stretch>
        </p:blipFill>
        <p:spPr>
          <a:xfrm>
            <a:off x="2413021" y="3200401"/>
            <a:ext cx="2730480" cy="355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22050" t="15624" r="39913" b="11127"/>
          <a:stretch>
            <a:fillRect/>
          </a:stretch>
        </p:blipFill>
        <p:spPr>
          <a:xfrm>
            <a:off x="4279608" y="812801"/>
            <a:ext cx="2732973" cy="3556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 l="22404" t="15896" r="40019" b="11301"/>
          <a:stretch>
            <a:fillRect/>
          </a:stretch>
        </p:blipFill>
        <p:spPr>
          <a:xfrm>
            <a:off x="6400292" y="812801"/>
            <a:ext cx="2709346" cy="35473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stability – 25ns beam (1.2x10</a:t>
            </a:r>
            <a:r>
              <a:rPr lang="en-US" baseline="30000" dirty="0" smtClean="0"/>
              <a:t>11</a:t>
            </a:r>
            <a:r>
              <a:rPr lang="en-US" dirty="0" smtClean="0"/>
              <a:t>p/b)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8212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Comparing stability for 1 batch of 72 bunches with 1.2x10</a:t>
            </a:r>
            <a:r>
              <a:rPr lang="en-US" baseline="30000" dirty="0" smtClean="0"/>
              <a:t>11</a:t>
            </a:r>
            <a:r>
              <a:rPr lang="en-US" dirty="0" smtClean="0"/>
              <a:t>p/b injected</a:t>
            </a:r>
          </a:p>
          <a:p>
            <a:pPr lvl="1"/>
            <a:r>
              <a:rPr lang="en-US" dirty="0" smtClean="0"/>
              <a:t>Voltage program for constant bucket area of 0.65eVs, 7MV on flat top and 1.8MV (5.25MV) on flat bottom for Q26 (Q20)</a:t>
            </a:r>
          </a:p>
          <a:p>
            <a:pPr lvl="1"/>
            <a:r>
              <a:rPr lang="en-US" dirty="0" smtClean="0"/>
              <a:t>Beam is unstable in Q26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controlled 								     longitudinal emittance blow-up needed</a:t>
            </a:r>
          </a:p>
          <a:p>
            <a:pPr lvl="1"/>
            <a:r>
              <a:rPr lang="en-US" dirty="0" smtClean="0">
                <a:sym typeface="Wingdings"/>
              </a:rPr>
              <a:t>Beam stable in Q20 (some bunches show 							         increased dipole oscillations)</a:t>
            </a:r>
          </a:p>
          <a:p>
            <a:pPr lvl="1"/>
            <a:r>
              <a:rPr lang="en-US" dirty="0" smtClean="0">
                <a:sym typeface="Wingdings"/>
              </a:rPr>
              <a:t>RF-settings remain to be optimized for</a:t>
            </a:r>
            <a:r>
              <a:rPr lang="en-US" dirty="0" smtClean="0">
                <a:sym typeface="Wingdings"/>
              </a:rPr>
              <a:t> 									       more batches (in Q20)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C:\MatlabFiles\MD_2011_11_07_analysis\analysis_25ns\MD265_bunchLengthAlong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3467100"/>
            <a:ext cx="4479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MatlabFiles\MD_2011_11_07_analysis\analysis_25ns\MD265_dipoleOscil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939" y="1879602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MatlabFiles\MD_2011_11_07_analysis\analysis_25ns\MD265_quadOscil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1879602"/>
            <a:ext cx="2133599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5" descr="C:\MatlabFiles\MD_2011_11_07_analysis\analysis_25ns\MD277_bunchLengthAlongCyc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175" y="3467100"/>
            <a:ext cx="44799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3585" y="5850354"/>
            <a:ext cx="194714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Q26 – nominal optics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3299" y="5850354"/>
            <a:ext cx="1754340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Q20 – low </a:t>
            </a:r>
            <a:r>
              <a:rPr lang="en-US" sz="1600" dirty="0" err="1" smtClean="0">
                <a:solidFill>
                  <a:schemeClr val="bg1"/>
                </a:solidFill>
              </a:rPr>
              <a:t>γ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 optics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2499" y="1714500"/>
            <a:ext cx="4343401" cy="5105400"/>
          </a:xfrm>
          <a:prstGeom prst="rect">
            <a:avLst/>
          </a:prstGeom>
          <a:noFill/>
          <a:ln w="15875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 session with 50ns beam – November 9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910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Comparing longitudinal stability with around 1.5x10</a:t>
            </a:r>
            <a:r>
              <a:rPr lang="en-US" baseline="30000" dirty="0" smtClean="0"/>
              <a:t>11</a:t>
            </a:r>
            <a:r>
              <a:rPr lang="en-US" dirty="0" smtClean="0"/>
              <a:t>p/b at flat top (without longitudinal emittance blow-up)</a:t>
            </a:r>
          </a:p>
          <a:p>
            <a:pPr lvl="1"/>
            <a:r>
              <a:rPr lang="en-US" dirty="0" smtClean="0"/>
              <a:t>Extracted intensity systematically higher in Q20 due to better “injection efficiency” (ratio between first intensity seen on SPS-BCT and intensity extracted from PS)</a:t>
            </a:r>
          </a:p>
          <a:p>
            <a:pPr lvl="1"/>
            <a:r>
              <a:rPr lang="en-US" dirty="0" smtClean="0"/>
              <a:t>Transmission in nominal optics may be improved by optimizing chromaticity (zero chromaticity value probably different than usual due to preceding MD1 cycle)</a:t>
            </a:r>
          </a:p>
          <a:p>
            <a:r>
              <a:rPr lang="en-US" dirty="0" smtClean="0"/>
              <a:t>Increased intensity to around 1.9x10</a:t>
            </a:r>
            <a:r>
              <a:rPr lang="en-US" baseline="30000" dirty="0" smtClean="0"/>
              <a:t>11</a:t>
            </a:r>
            <a:r>
              <a:rPr lang="en-US" dirty="0" smtClean="0"/>
              <a:t>p/b injected</a:t>
            </a:r>
          </a:p>
          <a:p>
            <a:pPr lvl="1"/>
            <a:r>
              <a:rPr lang="en-US" dirty="0" smtClean="0"/>
              <a:t>Maximum intensity at flat top reached in Q20 optics around 1.7x10</a:t>
            </a:r>
            <a:r>
              <a:rPr lang="en-US" baseline="30000" dirty="0" smtClean="0"/>
              <a:t>11</a:t>
            </a:r>
            <a:r>
              <a:rPr lang="en-US" dirty="0" smtClean="0"/>
              <a:t>p/b (however longitudinally unstable, longitudinal emittance blow-up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52014" y="3632200"/>
            <a:ext cx="4292523" cy="3228974"/>
          </a:xfrm>
          <a:prstGeom prst="rect">
            <a:avLst/>
          </a:prstGeom>
        </p:spPr>
      </p:pic>
      <p:pic>
        <p:nvPicPr>
          <p:cNvPr id="6" name="Picture 5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69488" y="3632200"/>
            <a:ext cx="4292523" cy="3228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8200" y="5562600"/>
            <a:ext cx="194714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Q26 – nominal optics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814" y="5562600"/>
            <a:ext cx="1754340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Q20 – low </a:t>
            </a:r>
            <a:r>
              <a:rPr lang="en-US" sz="1600" dirty="0" err="1" smtClean="0">
                <a:solidFill>
                  <a:schemeClr val="bg1"/>
                </a:solidFill>
              </a:rPr>
              <a:t>γ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 optics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5513210"/>
            <a:ext cx="8738294" cy="1344789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>
                <a:sym typeface="Wingdings"/>
              </a:rPr>
              <a:t>Clearly </a:t>
            </a:r>
            <a:r>
              <a:rPr lang="en-US" dirty="0" smtClean="0">
                <a:solidFill>
                  <a:srgbClr val="FF0000"/>
                </a:solidFill>
              </a:rPr>
              <a:t>better “injection efficiency” </a:t>
            </a:r>
            <a:r>
              <a:rPr lang="en-US" dirty="0" smtClean="0"/>
              <a:t>(ratio between first intensity seen on SPS-BCT and intensity extracted from PS) </a:t>
            </a:r>
            <a:r>
              <a:rPr lang="en-US" dirty="0" smtClean="0">
                <a:solidFill>
                  <a:srgbClr val="FF0000"/>
                </a:solidFill>
              </a:rPr>
              <a:t>in Q20 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hromaticity settings not optimal in Q26 or indication for TMCI?</a:t>
            </a:r>
          </a:p>
          <a:p>
            <a:pPr lvl="1"/>
            <a:r>
              <a:rPr lang="en-US" dirty="0" smtClean="0">
                <a:sym typeface="Wingdings"/>
              </a:rPr>
              <a:t>Injection efficiency worse for later batches in both optics – optimization needed</a:t>
            </a:r>
          </a:p>
          <a:p>
            <a:pPr lvl="1"/>
            <a:r>
              <a:rPr lang="en-US" dirty="0" smtClean="0">
                <a:sym typeface="Wingdings"/>
              </a:rPr>
              <a:t>Transmission calculated only from SPS-BCT overestimated (losses within first 10ms not seen)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9720" y="3146072"/>
            <a:ext cx="4251960" cy="2362200"/>
          </a:xfrm>
          <a:prstGeom prst="rect">
            <a:avLst/>
          </a:prstGeom>
        </p:spPr>
      </p:pic>
      <p:pic>
        <p:nvPicPr>
          <p:cNvPr id="6" name="Picture 5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93923" y="3146072"/>
            <a:ext cx="4260850" cy="23671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9720" y="736600"/>
            <a:ext cx="4251959" cy="2362200"/>
            <a:chOff x="439420" y="762000"/>
            <a:chExt cx="4251959" cy="2362200"/>
          </a:xfrm>
        </p:grpSpPr>
        <p:pic>
          <p:nvPicPr>
            <p:cNvPr id="8" name="Picture 7" descr="untitled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39420" y="762000"/>
              <a:ext cx="4251959" cy="2362200"/>
            </a:xfrm>
            <a:prstGeom prst="rect">
              <a:avLst/>
            </a:prstGeom>
          </p:spPr>
        </p:pic>
        <p:grpSp>
          <p:nvGrpSpPr>
            <p:cNvPr id="9" name="Group 33"/>
            <p:cNvGrpSpPr/>
            <p:nvPr/>
          </p:nvGrpSpPr>
          <p:grpSpPr>
            <a:xfrm>
              <a:off x="1230290" y="1318402"/>
              <a:ext cx="3136562" cy="1011945"/>
              <a:chOff x="1231900" y="1452222"/>
              <a:chExt cx="3136562" cy="101194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231900" y="1477412"/>
                <a:ext cx="17526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959099" y="1843081"/>
                <a:ext cx="359834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623735" y="2179379"/>
                <a:ext cx="2540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320239" y="1452222"/>
                <a:ext cx="15399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 batch, 1.55x10</a:t>
                </a:r>
                <a:r>
                  <a:rPr lang="en-US" sz="1200" baseline="30000" dirty="0" smtClean="0"/>
                  <a:t>11</a:t>
                </a:r>
                <a:r>
                  <a:rPr lang="en-US" sz="1200" dirty="0" smtClean="0"/>
                  <a:t>p/b 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24000" y="1833174"/>
                <a:ext cx="1847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/>
                  <a:t>1 batch, 1.95x10</a:t>
                </a:r>
                <a:r>
                  <a:rPr lang="en-US" sz="1200" baseline="30000" dirty="0" smtClean="0"/>
                  <a:t>11</a:t>
                </a:r>
                <a:r>
                  <a:rPr lang="en-US" sz="1200" dirty="0" smtClean="0"/>
                  <a:t>p/b 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73867" y="2187168"/>
                <a:ext cx="17945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4 batches, 1.95x10</a:t>
                </a:r>
                <a:r>
                  <a:rPr lang="en-US" sz="1200" baseline="30000" dirty="0" smtClean="0"/>
                  <a:t>11</a:t>
                </a:r>
                <a:r>
                  <a:rPr lang="en-US" sz="1200" dirty="0" smtClean="0"/>
                  <a:t>p/b </a:t>
                </a:r>
                <a:endParaRPr lang="en-US" sz="12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675885" y="736600"/>
            <a:ext cx="4269751" cy="2362200"/>
            <a:chOff x="4815585" y="762000"/>
            <a:chExt cx="4269751" cy="2362200"/>
          </a:xfrm>
        </p:grpSpPr>
        <p:pic>
          <p:nvPicPr>
            <p:cNvPr id="17" name="Picture 6" descr="untitled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815585" y="762000"/>
              <a:ext cx="4269751" cy="2362200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617633" y="1210526"/>
              <a:ext cx="1628319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14439" y="1193803"/>
              <a:ext cx="15399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 batch, 1.55x10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254419" y="1550988"/>
              <a:ext cx="21262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58614" y="1558429"/>
              <a:ext cx="189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 batches, 1.55x10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7733" y="1901702"/>
              <a:ext cx="15520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1 batch, 1.95x10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467039" y="1890701"/>
              <a:ext cx="370375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17734" y="2249477"/>
              <a:ext cx="19261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4 </a:t>
              </a:r>
              <a:r>
                <a:rPr lang="en-US" sz="1200" dirty="0" err="1" smtClean="0"/>
                <a:t>batchES</a:t>
              </a:r>
              <a:r>
                <a:rPr lang="en-US" sz="1200" dirty="0" smtClean="0"/>
                <a:t>, 1.95x10</a:t>
              </a:r>
              <a:r>
                <a:rPr lang="en-US" sz="1200" baseline="30000" dirty="0" smtClean="0"/>
                <a:t>11</a:t>
              </a:r>
              <a:r>
                <a:rPr lang="en-US" sz="1200" dirty="0" smtClean="0"/>
                <a:t>p/b </a:t>
              </a:r>
              <a:endParaRPr lang="en-US" sz="12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795079" y="2238476"/>
              <a:ext cx="36678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891944" y="1683861"/>
            <a:ext cx="573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944" y="4364304"/>
            <a:ext cx="5739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Q26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7754" y="1673954"/>
            <a:ext cx="573970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7754" y="4364304"/>
            <a:ext cx="573970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Q20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emittance – 50ns 1.5x10</a:t>
            </a:r>
            <a:r>
              <a:rPr lang="en-US" baseline="30000" dirty="0" smtClean="0"/>
              <a:t>11</a:t>
            </a:r>
            <a:r>
              <a:rPr lang="en-US" dirty="0" smtClean="0"/>
              <a:t>p/b (450GeV)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2161" t="13646" r="39922" b="23757"/>
          <a:stretch>
            <a:fillRect/>
          </a:stretch>
        </p:blipFill>
        <p:spPr>
          <a:xfrm>
            <a:off x="304800" y="3363217"/>
            <a:ext cx="2654300" cy="3443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2214" t="13519" r="39974" b="23857"/>
          <a:stretch>
            <a:fillRect/>
          </a:stretch>
        </p:blipFill>
        <p:spPr>
          <a:xfrm>
            <a:off x="2451100" y="3368753"/>
            <a:ext cx="2641600" cy="3438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8949" y="4445000"/>
            <a:ext cx="3425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Q26: WS.416</a:t>
            </a:r>
            <a:endParaRPr lang="en-US" sz="1700" dirty="0" smtClean="0">
              <a:sym typeface="Wingdings"/>
            </a:endParaRPr>
          </a:p>
          <a:p>
            <a:r>
              <a:rPr lang="en-US" sz="1700" dirty="0" smtClean="0"/>
              <a:t>ε</a:t>
            </a:r>
            <a:r>
              <a:rPr lang="en-US" sz="1700" baseline="-25000" dirty="0" smtClean="0"/>
              <a:t>x</a:t>
            </a:r>
            <a:r>
              <a:rPr lang="en-US" sz="1700" dirty="0" smtClean="0"/>
              <a:t>~1.6μm/ε</a:t>
            </a:r>
            <a:r>
              <a:rPr lang="en-US" sz="1700" baseline="-25000" dirty="0" smtClean="0"/>
              <a:t>y</a:t>
            </a:r>
            <a:r>
              <a:rPr lang="en-US" sz="1700" dirty="0" smtClean="0"/>
              <a:t>~1.7μm</a:t>
            </a:r>
          </a:p>
          <a:p>
            <a:r>
              <a:rPr lang="en-US" sz="1700" dirty="0" smtClean="0"/>
              <a:t>… on average (spread ±0.2μm)</a:t>
            </a:r>
          </a:p>
          <a:p>
            <a:endParaRPr lang="en-US" sz="17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21833" t="13000" r="40110" b="23998"/>
          <a:stretch>
            <a:fillRect/>
          </a:stretch>
        </p:blipFill>
        <p:spPr>
          <a:xfrm>
            <a:off x="6304350" y="823601"/>
            <a:ext cx="2646850" cy="3439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21058" t="12792" r="40211" b="3729"/>
          <a:stretch>
            <a:fillRect/>
          </a:stretch>
        </p:blipFill>
        <p:spPr>
          <a:xfrm>
            <a:off x="4271377" y="823601"/>
            <a:ext cx="2032973" cy="34393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>
            <a:off x="5092701" y="4925287"/>
            <a:ext cx="626249" cy="231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9700" y="850900"/>
            <a:ext cx="34588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00" dirty="0" smtClean="0"/>
              <a:t>Q20: WS.416</a:t>
            </a:r>
            <a:endParaRPr lang="en-US" sz="1700" dirty="0" smtClean="0">
              <a:sym typeface="Wingdings"/>
            </a:endParaRPr>
          </a:p>
          <a:p>
            <a:pPr algn="r"/>
            <a:r>
              <a:rPr lang="en-US" sz="1700" dirty="0" smtClean="0"/>
              <a:t>ε</a:t>
            </a:r>
            <a:r>
              <a:rPr lang="en-US" sz="1700" baseline="-25000" dirty="0" smtClean="0"/>
              <a:t>x</a:t>
            </a:r>
            <a:r>
              <a:rPr lang="en-US" sz="1700" dirty="0" smtClean="0"/>
              <a:t>~1.6μm/ε</a:t>
            </a:r>
            <a:r>
              <a:rPr lang="en-US" sz="1700" baseline="-25000" dirty="0" smtClean="0"/>
              <a:t>y</a:t>
            </a:r>
            <a:r>
              <a:rPr lang="en-US" sz="1700" dirty="0" smtClean="0"/>
              <a:t>~1.8μm</a:t>
            </a:r>
          </a:p>
          <a:p>
            <a:pPr algn="r"/>
            <a:r>
              <a:rPr lang="en-US" sz="1700" dirty="0" smtClean="0"/>
              <a:t>… on average (spread ±0.3μm)</a:t>
            </a:r>
          </a:p>
          <a:p>
            <a:pPr algn="r"/>
            <a:endParaRPr lang="en-US" sz="1700" dirty="0" smtClean="0"/>
          </a:p>
          <a:p>
            <a:r>
              <a:rPr lang="en-US" sz="1700" dirty="0" smtClean="0"/>
              <a:t>Bigger spread in measurements (and larger average) with WS.519 due to small number of data points along the beam profile at high energy …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73150" y="1308100"/>
            <a:ext cx="698227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0" y="5634577"/>
            <a:ext cx="29314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Many measurements were taken (are still being looked at together with A. Guerrero)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stability – 50ns beam (1.5x10</a:t>
            </a:r>
            <a:r>
              <a:rPr lang="en-US" baseline="30000" dirty="0" smtClean="0"/>
              <a:t>11</a:t>
            </a:r>
            <a:r>
              <a:rPr lang="en-US" dirty="0" smtClean="0"/>
              <a:t>p/b)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7800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Comparing longitudinal stability of 1 batch in </a:t>
            </a:r>
            <a:r>
              <a:rPr lang="en-US" dirty="0" smtClean="0">
                <a:solidFill>
                  <a:srgbClr val="FF0000"/>
                </a:solidFill>
              </a:rPr>
              <a:t>single RF system (200MHz)</a:t>
            </a:r>
          </a:p>
          <a:p>
            <a:pPr lvl="1"/>
            <a:r>
              <a:rPr lang="en-US" dirty="0" smtClean="0"/>
              <a:t>Voltage program “comparable” between the two optics – injection with 2MV (5.6MV) in Q26 (Q20) and constant bucket area of 0.6eVs in both cycles along the ramp</a:t>
            </a:r>
          </a:p>
          <a:p>
            <a:pPr lvl="1"/>
            <a:r>
              <a:rPr lang="en-US" dirty="0" smtClean="0"/>
              <a:t>Longitudinal damper gain of 15db (10db) in Q26 (Q20) optics – smaller gain works better in Q20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Beam becomes unstable in Q26 optics for lower energy compared to Q20 </a:t>
            </a:r>
            <a:r>
              <a:rPr lang="en-US" dirty="0" smtClean="0"/>
              <a:t>(as expected, since </a:t>
            </a:r>
            <a:r>
              <a:rPr lang="en-US" dirty="0" smtClean="0">
                <a:solidFill>
                  <a:srgbClr val="FF0000"/>
                </a:solidFill>
              </a:rPr>
              <a:t>threshold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decreasing with energy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proportional to slip factor 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smtClean="0"/>
              <a:t>) resulting in large spread of bunch length along the batch</a:t>
            </a:r>
          </a:p>
          <a:p>
            <a:pPr lvl="1"/>
            <a:r>
              <a:rPr lang="en-US" dirty="0" smtClean="0"/>
              <a:t>Usual measures: 800MHz Landau cavity + longitudinal emittance blow-up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 descr="C:\MatlabFiles\MD_2011_11_07_analysis\MD175_bunchLengthAlong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0" y="3463925"/>
            <a:ext cx="441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MatlabFiles\MD_2011_11_07_analysis\MD150_bunchLengthAlongCyc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3463925"/>
            <a:ext cx="44442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lower transition energy in SPS (a small recap)</a:t>
            </a:r>
          </a:p>
          <a:p>
            <a:r>
              <a:rPr lang="en-US" dirty="0" smtClean="0"/>
              <a:t>Implications of lower transition energy</a:t>
            </a:r>
          </a:p>
          <a:p>
            <a:r>
              <a:rPr lang="en-US" dirty="0" smtClean="0"/>
              <a:t>Impact of injection dogleg </a:t>
            </a:r>
          </a:p>
          <a:p>
            <a:r>
              <a:rPr lang="en-US" dirty="0" smtClean="0"/>
              <a:t>Single bunch studies and threshold for transverse mode coupling</a:t>
            </a:r>
          </a:p>
          <a:p>
            <a:r>
              <a:rPr lang="en-US" dirty="0" smtClean="0"/>
              <a:t>Recent MD results for 25ns beam</a:t>
            </a:r>
          </a:p>
          <a:p>
            <a:r>
              <a:rPr lang="en-US" dirty="0" smtClean="0"/>
              <a:t>Recent MD results for 50ns beam</a:t>
            </a:r>
          </a:p>
          <a:p>
            <a:r>
              <a:rPr lang="en-US" dirty="0" smtClean="0"/>
              <a:t>First impressions of lower transition energy for ions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stability – 50ns beam (1.5x10</a:t>
            </a:r>
            <a:r>
              <a:rPr lang="en-US" baseline="30000" dirty="0" smtClean="0"/>
              <a:t>11</a:t>
            </a:r>
            <a:r>
              <a:rPr lang="en-US" dirty="0" smtClean="0"/>
              <a:t>p/b)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4037447"/>
            <a:ext cx="8738294" cy="28205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Comparing longitudinal stability of 1 batch in </a:t>
            </a:r>
            <a:r>
              <a:rPr lang="en-US" dirty="0" smtClean="0">
                <a:solidFill>
                  <a:srgbClr val="FF0000"/>
                </a:solidFill>
              </a:rPr>
              <a:t>double RF system </a:t>
            </a:r>
          </a:p>
          <a:p>
            <a:pPr lvl="1"/>
            <a:r>
              <a:rPr lang="en-US" dirty="0" smtClean="0"/>
              <a:t>Best settings found during the MD for Q20 optics (injection at 2.5MV and keeping 4.5MV along flat bottom, voltage of 800MHz cavity V</a:t>
            </a:r>
            <a:r>
              <a:rPr lang="en-US" baseline="-25000" dirty="0" smtClean="0"/>
              <a:t>800</a:t>
            </a:r>
            <a:r>
              <a:rPr lang="en-US" dirty="0" smtClean="0"/>
              <a:t>=0.15V</a:t>
            </a:r>
            <a:r>
              <a:rPr lang="en-US" baseline="-25000" dirty="0" smtClean="0"/>
              <a:t>200</a:t>
            </a:r>
            <a:r>
              <a:rPr lang="en-US" dirty="0" smtClean="0"/>
              <a:t>) – nominal setting for Q26 but with increased voltage in 800MHz (V</a:t>
            </a:r>
            <a:r>
              <a:rPr lang="en-US" baseline="-25000" dirty="0" smtClean="0"/>
              <a:t>800</a:t>
            </a:r>
            <a:r>
              <a:rPr lang="en-US" dirty="0" smtClean="0"/>
              <a:t>=0.15V</a:t>
            </a:r>
            <a:r>
              <a:rPr lang="en-US" baseline="-25000" dirty="0" smtClean="0"/>
              <a:t>200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Without longitudinal emittance blow-up </a:t>
            </a:r>
            <a:r>
              <a:rPr lang="en-US" dirty="0" smtClean="0"/>
              <a:t>(used in routine operation for stabilizing beam)</a:t>
            </a:r>
          </a:p>
          <a:p>
            <a:pPr lvl="1"/>
            <a:r>
              <a:rPr lang="en-US" dirty="0" smtClean="0"/>
              <a:t>Unstable during ramp in Q26 for this intensity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emittance blow-up needed</a:t>
            </a:r>
            <a:endParaRPr lang="en-US" dirty="0" smtClean="0"/>
          </a:p>
          <a:p>
            <a:pPr lvl="1"/>
            <a:r>
              <a:rPr lang="en-US" dirty="0" smtClean="0"/>
              <a:t>Stable in Q20 for this intensity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emittance blow-up needed for higher intensities, not presented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Longer bunches at extraction in Q20 due to limited RF-voltage (however blow-up needed in nominal optics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bunch length with stable settings will be comparable</a:t>
            </a:r>
            <a:r>
              <a:rPr lang="en-US" dirty="0" smtClean="0"/>
              <a:t>)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12" descr="C:\MatlabFiles\MD_2011_11_07_analysis\MD130_bunchLengthAlong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787402"/>
            <a:ext cx="3804487" cy="292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0758" y="2749609"/>
            <a:ext cx="73884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Q26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C:\MatlabFiles\MD_2011_11_07_analysis\MD261_bunchLengthAlongCyc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787402"/>
            <a:ext cx="3829194" cy="292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0958" y="2749609"/>
            <a:ext cx="738842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Q20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0782" y="3714283"/>
            <a:ext cx="2133918" cy="3231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Courtesy T. </a:t>
            </a:r>
            <a:r>
              <a:rPr lang="en-US" sz="1500" dirty="0" err="1" smtClean="0"/>
              <a:t>Argyropoulos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stability – 50ns beam (1.5x10</a:t>
            </a:r>
            <a:r>
              <a:rPr lang="en-US" baseline="30000" dirty="0" smtClean="0"/>
              <a:t>11</a:t>
            </a:r>
            <a:r>
              <a:rPr lang="en-US" dirty="0" smtClean="0"/>
              <a:t>p/b)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5" descr="C:\MatlabFiles\MD_2011_11_07_analysis\MD130_dipoleOscilF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073092"/>
            <a:ext cx="2912532" cy="2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MatlabFiles\MD_2011_11_07_analysis\MD130_quadOscil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968693"/>
            <a:ext cx="2912532" cy="2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3058" y="3421560"/>
            <a:ext cx="227554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Q26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3" descr="C:\MatlabFiles\MD_2011_11_07_analysis\MD261_quadOscilF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968693"/>
            <a:ext cx="2912532" cy="2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MatlabFiles\MD_2011_11_07_analysis\MD261_dipoleOscilF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073092"/>
            <a:ext cx="2912532" cy="2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37858" y="3421560"/>
            <a:ext cx="2275542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Q20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863" y="6254692"/>
            <a:ext cx="2133918" cy="3231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Courtesy T. </a:t>
            </a:r>
            <a:r>
              <a:rPr lang="en-US" sz="1500" dirty="0" err="1" smtClean="0"/>
              <a:t>Argyropoulos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1225" y="1292135"/>
            <a:ext cx="1528183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Only small dipole </a:t>
            </a:r>
          </a:p>
          <a:p>
            <a:pPr algn="ctr"/>
            <a:r>
              <a:rPr lang="en-US" sz="1500" dirty="0" smtClean="0"/>
              <a:t>oscillations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2589" y="4711700"/>
            <a:ext cx="1336480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no </a:t>
            </a:r>
            <a:r>
              <a:rPr lang="en-US" sz="1500" dirty="0" err="1" smtClean="0"/>
              <a:t>quadrupole</a:t>
            </a:r>
            <a:r>
              <a:rPr lang="en-US" sz="1500" dirty="0" smtClean="0"/>
              <a:t> </a:t>
            </a:r>
          </a:p>
          <a:p>
            <a:pPr algn="ctr"/>
            <a:r>
              <a:rPr lang="en-US" sz="1500" dirty="0" smtClean="0"/>
              <a:t>oscillations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20375" y="4762500"/>
            <a:ext cx="1090488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 smtClean="0"/>
              <a:t>quadrupole</a:t>
            </a:r>
            <a:r>
              <a:rPr lang="en-US" sz="1500" dirty="0" smtClean="0"/>
              <a:t> </a:t>
            </a:r>
          </a:p>
          <a:p>
            <a:pPr algn="ctr"/>
            <a:r>
              <a:rPr lang="en-US" sz="1500" dirty="0" smtClean="0"/>
              <a:t>oscillations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754163" y="1292135"/>
            <a:ext cx="1056700" cy="55399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big dipole </a:t>
            </a:r>
          </a:p>
          <a:p>
            <a:pPr algn="ctr"/>
            <a:r>
              <a:rPr lang="en-US" sz="1500" dirty="0" smtClean="0"/>
              <a:t>oscillations</a:t>
            </a:r>
            <a:endParaRPr lang="en-US" sz="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734701"/>
            <a:ext cx="3429000" cy="62502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50ns beam at flat top 	      (</a:t>
            </a:r>
            <a:r>
              <a:rPr lang="en-US" dirty="0" smtClean="0">
                <a:solidFill>
                  <a:srgbClr val="FF0000"/>
                </a:solidFill>
              </a:rPr>
              <a:t>1 batch, 1.5x10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p/b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Without controlled emittance blow-up</a:t>
            </a:r>
          </a:p>
          <a:p>
            <a:pPr lvl="1"/>
            <a:r>
              <a:rPr lang="en-US" dirty="0" smtClean="0"/>
              <a:t>800MHz cavity (V</a:t>
            </a:r>
            <a:r>
              <a:rPr lang="en-US" baseline="-25000" dirty="0" smtClean="0"/>
              <a:t>800</a:t>
            </a:r>
            <a:r>
              <a:rPr lang="en-US" dirty="0" smtClean="0"/>
              <a:t>=0.15V</a:t>
            </a:r>
            <a:r>
              <a:rPr lang="en-US" baseline="-25000" dirty="0" smtClean="0"/>
              <a:t>200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Unstable in Q26  </a:t>
            </a:r>
          </a:p>
          <a:p>
            <a:pPr lvl="1"/>
            <a:r>
              <a:rPr lang="en-US" dirty="0" smtClean="0"/>
              <a:t>Phase oscillations - dipole instability </a:t>
            </a:r>
          </a:p>
          <a:p>
            <a:pPr lvl="1"/>
            <a:r>
              <a:rPr lang="en-US" dirty="0" smtClean="0">
                <a:sym typeface="Wingdings"/>
              </a:rPr>
              <a:t>Bunch length oscillations – </a:t>
            </a:r>
            <a:r>
              <a:rPr lang="en-US" dirty="0" err="1" smtClean="0">
                <a:sym typeface="Wingdings"/>
              </a:rPr>
              <a:t>quadrupole</a:t>
            </a:r>
            <a:r>
              <a:rPr lang="en-US" dirty="0" smtClean="0">
                <a:sym typeface="Wingdings"/>
              </a:rPr>
              <a:t> instability</a:t>
            </a:r>
          </a:p>
          <a:p>
            <a:r>
              <a:rPr lang="en-US" dirty="0" smtClean="0"/>
              <a:t>Stable in Q20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Small bunch length (emittance) - compatible with LHC bucket</a:t>
            </a:r>
          </a:p>
          <a:p>
            <a:pPr lvl="1"/>
            <a:r>
              <a:rPr lang="en-US" dirty="0" smtClean="0">
                <a:sym typeface="Wingdings"/>
              </a:rPr>
              <a:t>Emittance sufficient for beam stability in SPS but could be too small for LHC (IBS, stability)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Margin left for emittance blow-up</a:t>
            </a:r>
            <a:r>
              <a:rPr lang="en-US" dirty="0" smtClean="0">
                <a:sym typeface="Wingdings"/>
              </a:rPr>
              <a:t> for higher intensity or if needed for stability in LHC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to test Q20 optics for LHC ion beam (</a:t>
            </a:r>
            <a:r>
              <a:rPr lang="en-US" dirty="0" err="1" smtClean="0"/>
              <a:t>Yannis</a:t>
            </a:r>
            <a:r>
              <a:rPr lang="en-US" dirty="0" smtClean="0"/>
              <a:t>, </a:t>
            </a:r>
            <a:r>
              <a:rPr lang="en-US" dirty="0" err="1" smtClean="0"/>
              <a:t>Django</a:t>
            </a:r>
            <a:r>
              <a:rPr lang="en-US" dirty="0" smtClean="0"/>
              <a:t>, </a:t>
            </a:r>
            <a:r>
              <a:rPr lang="en-US" dirty="0" err="1" smtClean="0"/>
              <a:t>Gianluigi</a:t>
            </a:r>
            <a:r>
              <a:rPr lang="en-US" dirty="0" smtClean="0"/>
              <a:t>, </a:t>
            </a:r>
            <a:r>
              <a:rPr lang="en-US" dirty="0" err="1" smtClean="0"/>
              <a:t>Karel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LHC ion beam suffers from strong particle loss due to </a:t>
            </a:r>
          </a:p>
          <a:p>
            <a:pPr lvl="2"/>
            <a:r>
              <a:rPr lang="en-US" dirty="0" smtClean="0"/>
              <a:t>intra beam scattering?</a:t>
            </a:r>
          </a:p>
          <a:p>
            <a:pPr lvl="2"/>
            <a:r>
              <a:rPr lang="en-US" dirty="0" smtClean="0"/>
              <a:t>Space charge?</a:t>
            </a:r>
          </a:p>
          <a:p>
            <a:pPr lvl="2"/>
            <a:r>
              <a:rPr lang="en-US" dirty="0" smtClean="0"/>
              <a:t>Resonance crossing due to space charge?</a:t>
            </a:r>
          </a:p>
          <a:p>
            <a:pPr lvl="1"/>
            <a:r>
              <a:rPr lang="en-US" dirty="0" smtClean="0"/>
              <a:t>Q20 optics might improve situation due to </a:t>
            </a:r>
          </a:p>
          <a:p>
            <a:pPr lvl="2"/>
            <a:r>
              <a:rPr lang="en-US" dirty="0" smtClean="0"/>
              <a:t>bigger beam size around the ring due to higher dispersion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</a:t>
            </a:r>
            <a:r>
              <a:rPr lang="en-US" dirty="0" smtClean="0"/>
              <a:t>maller space charge tune spread (10-15%), IBS?</a:t>
            </a:r>
          </a:p>
          <a:p>
            <a:r>
              <a:rPr lang="en-US" dirty="0" smtClean="0"/>
              <a:t>MD cycle with 6 injections and Q20 optics</a:t>
            </a:r>
          </a:p>
          <a:p>
            <a:pPr lvl="1"/>
            <a:r>
              <a:rPr lang="en-US" dirty="0" smtClean="0"/>
              <a:t>Started to setup this cycle with similar fractional tunes as in nominal optics (0.28, 0.31)</a:t>
            </a:r>
          </a:p>
          <a:p>
            <a:pPr lvl="1"/>
            <a:r>
              <a:rPr lang="en-US" dirty="0" smtClean="0"/>
              <a:t>Managed to accelerate 6 batches up to flat top</a:t>
            </a:r>
          </a:p>
          <a:p>
            <a:pPr lvl="1"/>
            <a:r>
              <a:rPr lang="en-US" dirty="0" err="1" smtClean="0">
                <a:sym typeface="Wingdings"/>
              </a:rPr>
              <a:t>Emittances</a:t>
            </a:r>
            <a:r>
              <a:rPr lang="en-US" dirty="0" smtClean="0">
                <a:sym typeface="Wingdings"/>
              </a:rPr>
              <a:t> at flat top very similar to nominal optics</a:t>
            </a:r>
          </a:p>
          <a:p>
            <a:pPr lvl="1"/>
            <a:r>
              <a:rPr lang="en-US" dirty="0" smtClean="0"/>
              <a:t>Transmission not</a:t>
            </a:r>
            <a:r>
              <a:rPr lang="en-US" dirty="0" smtClean="0"/>
              <a:t> yet </a:t>
            </a:r>
            <a:r>
              <a:rPr lang="en-US" dirty="0" smtClean="0"/>
              <a:t>as good as with Q26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further optimization and studies </a:t>
            </a:r>
            <a:r>
              <a:rPr lang="en-US" dirty="0" smtClean="0">
                <a:sym typeface="Wingdings"/>
              </a:rPr>
              <a:t>needed</a:t>
            </a:r>
          </a:p>
          <a:p>
            <a:pPr lvl="1"/>
            <a:r>
              <a:rPr lang="en-US" dirty="0" smtClean="0">
                <a:sym typeface="Wingdings"/>
              </a:rPr>
              <a:t>Slip factor at injection almost the same in Q20 and Q26 (γ~7 far away from transition)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higher losses along flat bottom in Q20</a:t>
            </a:r>
          </a:p>
          <a:p>
            <a:pPr lvl="1"/>
            <a:r>
              <a:rPr lang="en-US" dirty="0" smtClean="0"/>
              <a:t>Need to optimize working point?</a:t>
            </a:r>
          </a:p>
          <a:p>
            <a:r>
              <a:rPr lang="en-US" dirty="0" smtClean="0"/>
              <a:t>Same emittance as in Q26 ...</a:t>
            </a:r>
          </a:p>
          <a:p>
            <a:r>
              <a:rPr lang="en-US" dirty="0" smtClean="0"/>
              <a:t>More studies needed</a:t>
            </a:r>
          </a:p>
          <a:p>
            <a:pPr lvl="1"/>
            <a:r>
              <a:rPr lang="en-US" dirty="0" smtClean="0"/>
              <a:t>MD time …</a:t>
            </a:r>
          </a:p>
          <a:p>
            <a:pPr lvl="1"/>
            <a:r>
              <a:rPr lang="en-US" dirty="0" smtClean="0"/>
              <a:t>Calculations about IBS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7940" r="22846" b="19914"/>
          <a:stretch>
            <a:fillRect/>
          </a:stretch>
        </p:blipFill>
        <p:spPr>
          <a:xfrm>
            <a:off x="4728139" y="3298020"/>
            <a:ext cx="4254500" cy="331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7940" r="23586" b="20650"/>
          <a:stretch>
            <a:fillRect/>
          </a:stretch>
        </p:blipFill>
        <p:spPr>
          <a:xfrm>
            <a:off x="206245" y="3298020"/>
            <a:ext cx="4220808" cy="328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058" y="3751760"/>
            <a:ext cx="157704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Q26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5858" y="3751760"/>
            <a:ext cx="1577042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Q20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22214" t="15607" r="39717" b="11089"/>
          <a:stretch>
            <a:fillRect/>
          </a:stretch>
        </p:blipFill>
        <p:spPr>
          <a:xfrm>
            <a:off x="7011194" y="696601"/>
            <a:ext cx="1924835" cy="25164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Implications on optics </a:t>
            </a:r>
          </a:p>
          <a:p>
            <a:pPr lvl="1"/>
            <a:r>
              <a:rPr lang="en-US" dirty="0" smtClean="0"/>
              <a:t>Injection Dogleg is creating closed orbit distortion which for now is not corrected – solutions currently under investigation 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problem for beam dump (even with reduced kick strength for MKDV)</a:t>
            </a:r>
          </a:p>
          <a:p>
            <a:r>
              <a:rPr lang="en-US" dirty="0" smtClean="0"/>
              <a:t>Single bunch</a:t>
            </a:r>
          </a:p>
          <a:p>
            <a:pPr lvl="1"/>
            <a:r>
              <a:rPr lang="en-US" dirty="0" smtClean="0"/>
              <a:t>High intensities up to 3x10</a:t>
            </a:r>
            <a:r>
              <a:rPr lang="en-US" baseline="30000" dirty="0" smtClean="0"/>
              <a:t>11</a:t>
            </a:r>
            <a:r>
              <a:rPr lang="en-US" dirty="0" smtClean="0"/>
              <a:t>p/b can be accelerated with total losses smaller than 10% and small emittance blow-up</a:t>
            </a:r>
          </a:p>
          <a:p>
            <a:pPr lvl="1"/>
            <a:r>
              <a:rPr lang="en-US" dirty="0" smtClean="0"/>
              <a:t>2.5x10</a:t>
            </a:r>
            <a:r>
              <a:rPr lang="en-US" baseline="30000" dirty="0" smtClean="0"/>
              <a:t>11</a:t>
            </a:r>
            <a:r>
              <a:rPr lang="en-US" dirty="0" smtClean="0"/>
              <a:t>p/b hard to exceed with Q26 due to losses at injection linked to TMCI even with high chromaticity</a:t>
            </a:r>
          </a:p>
          <a:p>
            <a:r>
              <a:rPr lang="en-US" dirty="0" smtClean="0"/>
              <a:t>25ns</a:t>
            </a:r>
            <a:endParaRPr lang="en-US" dirty="0" smtClean="0"/>
          </a:p>
          <a:p>
            <a:pPr lvl="1"/>
            <a:r>
              <a:rPr lang="en-US" dirty="0" smtClean="0"/>
              <a:t>Promising results in MD session: similar transverse </a:t>
            </a:r>
            <a:r>
              <a:rPr lang="en-US" dirty="0" err="1" smtClean="0"/>
              <a:t>emittances</a:t>
            </a:r>
            <a:r>
              <a:rPr lang="en-US" dirty="0" smtClean="0"/>
              <a:t> in both optics, but more stable in Q20</a:t>
            </a:r>
          </a:p>
          <a:p>
            <a:pPr lvl="1"/>
            <a:r>
              <a:rPr lang="en-US" dirty="0" smtClean="0"/>
              <a:t>More time needed for optimizing the settings</a:t>
            </a:r>
          </a:p>
          <a:p>
            <a:r>
              <a:rPr lang="en-US" dirty="0" smtClean="0"/>
              <a:t>50 </a:t>
            </a:r>
            <a:r>
              <a:rPr lang="en-US" dirty="0" smtClean="0"/>
              <a:t>ns</a:t>
            </a:r>
          </a:p>
          <a:p>
            <a:pPr lvl="1"/>
            <a:r>
              <a:rPr lang="en-US" dirty="0" smtClean="0"/>
              <a:t>TMCI might soon become limitation for 50ns beam</a:t>
            </a:r>
            <a:r>
              <a:rPr lang="en-US" dirty="0" smtClean="0"/>
              <a:t> in SPS as intensity will be increased </a:t>
            </a:r>
          </a:p>
          <a:p>
            <a:pPr lvl="1"/>
            <a:r>
              <a:rPr lang="en-US" dirty="0" smtClean="0"/>
              <a:t>Promising </a:t>
            </a:r>
            <a:r>
              <a:rPr lang="en-US" dirty="0" smtClean="0"/>
              <a:t>results in Q20 </a:t>
            </a:r>
            <a:r>
              <a:rPr lang="en-US" dirty="0" smtClean="0"/>
              <a:t>optics – better transmission up to now and better stability in longitudinal plane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less o</a:t>
            </a:r>
            <a:r>
              <a:rPr lang="en-US" dirty="0" smtClean="0">
                <a:sym typeface="Wingdings"/>
              </a:rPr>
              <a:t>r no longitudinal emittance blow-up required for stability </a:t>
            </a:r>
          </a:p>
          <a:p>
            <a:pPr lvl="1"/>
            <a:r>
              <a:rPr lang="en-US" dirty="0" smtClean="0">
                <a:sym typeface="Wingdings"/>
              </a:rPr>
              <a:t>As predicted, similar bunch length at extraction in both optics for same stability in SPS (but smaller long. Emittance in Q20)</a:t>
            </a:r>
          </a:p>
          <a:p>
            <a:pPr lvl="1"/>
            <a:r>
              <a:rPr lang="en-US" dirty="0" smtClean="0">
                <a:sym typeface="Wingdings"/>
              </a:rPr>
              <a:t>Still </a:t>
            </a:r>
            <a:r>
              <a:rPr lang="en-US" dirty="0" smtClean="0">
                <a:sym typeface="Wingdings"/>
              </a:rPr>
              <a:t>room for improving the settings</a:t>
            </a:r>
            <a:r>
              <a:rPr lang="en-US" dirty="0" smtClean="0">
                <a:sym typeface="Wingdings"/>
              </a:rPr>
              <a:t> for high intensity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Pending issues</a:t>
            </a:r>
          </a:p>
          <a:p>
            <a:pPr lvl="1"/>
            <a:r>
              <a:rPr lang="en-US" dirty="0" smtClean="0"/>
              <a:t>Transverse damper V2 still not working properly (unexpected behavior for high frequencies, hard to adjust delay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Prepare correction of dogleg using existing correctors during winter stop</a:t>
            </a:r>
          </a:p>
          <a:p>
            <a:r>
              <a:rPr lang="en-US" dirty="0" smtClean="0"/>
              <a:t>Injection </a:t>
            </a:r>
            <a:r>
              <a:rPr lang="en-US" dirty="0" smtClean="0"/>
              <a:t>into LHC during MD</a:t>
            </a:r>
          </a:p>
          <a:p>
            <a:pPr lvl="1"/>
            <a:r>
              <a:rPr lang="en-US" dirty="0" err="1" smtClean="0"/>
              <a:t>Rematching</a:t>
            </a:r>
            <a:r>
              <a:rPr lang="en-US" dirty="0" smtClean="0"/>
              <a:t> the transfer-lines TI8 and TI2 to the new optics in the SPS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presently ongoing</a:t>
            </a:r>
            <a:endParaRPr lang="en-US" dirty="0" smtClean="0"/>
          </a:p>
          <a:p>
            <a:pPr lvl="1"/>
            <a:r>
              <a:rPr lang="en-US" dirty="0" smtClean="0"/>
              <a:t>Study stability of beams with smaller longitudinal emittance in the LHC and acceptable losses due to longer bunches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Future studies: split tunes</a:t>
            </a:r>
          </a:p>
          <a:p>
            <a:pPr lvl="1"/>
            <a:r>
              <a:rPr lang="en-US" dirty="0" smtClean="0"/>
              <a:t>Integer tune 20 in horizontal plane for lower transition energy </a:t>
            </a:r>
          </a:p>
          <a:p>
            <a:pPr lvl="1"/>
            <a:r>
              <a:rPr lang="en-US" dirty="0" smtClean="0"/>
              <a:t>Keeping the tune in the vertical plane close to 26 for smaller vertical beta function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further increase threshold for vertical instabilities such as TMCI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th</a:t>
            </a:r>
            <a:r>
              <a:rPr lang="en-US" dirty="0" err="1" smtClean="0"/>
              <a:t>~ηε</a:t>
            </a:r>
            <a:r>
              <a:rPr lang="en-US" baseline="-25000" dirty="0" err="1" smtClean="0"/>
              <a:t>L</a:t>
            </a:r>
            <a:r>
              <a:rPr lang="en-US" dirty="0" err="1" smtClean="0"/>
              <a:t>/</a:t>
            </a:r>
            <a:r>
              <a:rPr lang="en-US" dirty="0" err="1" smtClean="0">
                <a:solidFill>
                  <a:srgbClr val="FF0000"/>
                </a:solidFill>
              </a:rPr>
              <a:t>β</a:t>
            </a:r>
            <a:r>
              <a:rPr lang="en-US" baseline="-25000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ym typeface="Wingdings"/>
              </a:rPr>
              <a:t>), </a:t>
            </a:r>
            <a:r>
              <a:rPr lang="en-US" dirty="0" err="1" smtClean="0"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-cloud, …</a:t>
            </a:r>
          </a:p>
          <a:p>
            <a:pPr lvl="1"/>
            <a:r>
              <a:rPr lang="en-US" dirty="0" smtClean="0">
                <a:sym typeface="Wingdings"/>
              </a:rPr>
              <a:t>Feasibility to be checked (potential conflict with LHC QPS)</a:t>
            </a:r>
            <a:r>
              <a:rPr lang="en-US" dirty="0" smtClean="0"/>
              <a:t> …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Q20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0"/>
            <a:ext cx="8738294" cy="61740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Known intensity limitations in SPS are due to </a:t>
            </a:r>
          </a:p>
          <a:p>
            <a:pPr lvl="1"/>
            <a:r>
              <a:rPr lang="en-US" dirty="0" smtClean="0"/>
              <a:t>Instabilities leading to emittance blow up and/or beam loss</a:t>
            </a:r>
          </a:p>
          <a:p>
            <a:pPr lvl="2"/>
            <a:r>
              <a:rPr lang="en-US" dirty="0" smtClean="0"/>
              <a:t>Transverse mode coupling instability (</a:t>
            </a:r>
            <a:r>
              <a:rPr lang="en-US" dirty="0" smtClean="0">
                <a:solidFill>
                  <a:srgbClr val="FF0000"/>
                </a:solidFill>
              </a:rPr>
              <a:t>TMCI</a:t>
            </a:r>
            <a:r>
              <a:rPr lang="en-US" dirty="0" smtClean="0"/>
              <a:t>) at injection - single bunch instability in vertical plane for intensities above </a:t>
            </a:r>
            <a:r>
              <a:rPr lang="en-US" dirty="0" smtClean="0">
                <a:solidFill>
                  <a:srgbClr val="FF0000"/>
                </a:solidFill>
              </a:rPr>
              <a:t>threshold of 1.6x10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p/b </a:t>
            </a:r>
            <a:r>
              <a:rPr lang="en-US" dirty="0" smtClean="0"/>
              <a:t>(ε</a:t>
            </a:r>
            <a:r>
              <a:rPr lang="en-US" baseline="-25000" dirty="0" smtClean="0"/>
              <a:t>L</a:t>
            </a:r>
            <a:r>
              <a:rPr lang="en-US" dirty="0" smtClean="0"/>
              <a:t>=0.35eVs, </a:t>
            </a:r>
            <a:r>
              <a:rPr lang="en-US" dirty="0" err="1" smtClean="0"/>
              <a:t>τ</a:t>
            </a:r>
            <a:r>
              <a:rPr lang="en-US" dirty="0" smtClean="0"/>
              <a:t>=3.8ns) and low </a:t>
            </a:r>
            <a:r>
              <a:rPr lang="en-US" dirty="0" err="1" smtClean="0"/>
              <a:t>ξ</a:t>
            </a:r>
            <a:r>
              <a:rPr lang="en-US" baseline="-25000" dirty="0" err="1" smtClean="0"/>
              <a:t>y</a:t>
            </a:r>
            <a:r>
              <a:rPr lang="en-US" dirty="0" smtClean="0"/>
              <a:t>:  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th</a:t>
            </a:r>
            <a:r>
              <a:rPr lang="en-US" dirty="0" err="1" smtClean="0"/>
              <a:t>~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L</a:t>
            </a:r>
            <a:r>
              <a:rPr lang="en-US" dirty="0" err="1" smtClean="0"/>
              <a:t>/β</a:t>
            </a:r>
            <a:r>
              <a:rPr lang="en-US" baseline="-25000" dirty="0" err="1" smtClean="0"/>
              <a:t>y</a:t>
            </a:r>
            <a:r>
              <a:rPr lang="en-US" dirty="0" smtClean="0"/>
              <a:t> (for matched voltage)</a:t>
            </a:r>
          </a:p>
          <a:p>
            <a:pPr lvl="2"/>
            <a:r>
              <a:rPr lang="en-US" dirty="0" smtClean="0"/>
              <a:t>Longitudinal instability due to loss of Landau damping,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~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η</a:t>
            </a:r>
            <a:r>
              <a:rPr lang="en-US" dirty="0" smtClean="0">
                <a:solidFill>
                  <a:srgbClr val="FF0000"/>
                </a:solidFill>
              </a:rPr>
              <a:t>ε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τ (stationary bucket)</a:t>
            </a:r>
          </a:p>
          <a:p>
            <a:pPr lvl="2"/>
            <a:r>
              <a:rPr lang="en-US" dirty="0" smtClean="0"/>
              <a:t>Electron cloud instability</a:t>
            </a:r>
          </a:p>
          <a:p>
            <a:pPr lvl="1"/>
            <a:r>
              <a:rPr lang="en-US" dirty="0" smtClean="0"/>
              <a:t>Other limitations like beam loading, beam loss, heating of 					    	   machine elements</a:t>
            </a:r>
          </a:p>
          <a:p>
            <a:r>
              <a:rPr lang="en-US" dirty="0" smtClean="0"/>
              <a:t>Instability thresholds can be raised by 							  	      </a:t>
            </a:r>
            <a:r>
              <a:rPr lang="en-US" dirty="0" smtClean="0">
                <a:solidFill>
                  <a:srgbClr val="FF0000"/>
                </a:solidFill>
              </a:rPr>
              <a:t>increasing slip factor 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Damping of instabilities due to faster	 									   synchrotron motion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Changing integer part of tunes down to 20 (“Q20”)</a:t>
            </a:r>
          </a:p>
          <a:p>
            <a:pPr lvl="1"/>
            <a:r>
              <a:rPr lang="en-US" dirty="0" smtClean="0"/>
              <a:t>Transition energy reduced from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=22.8 (nominal optics) to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=18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Factor of about 3 higher 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smtClean="0"/>
              <a:t> at injection (1.6 at top energy) compared to nominal optics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>
          <a:xfrm>
            <a:off x="5611833" y="3470670"/>
            <a:ext cx="3241872" cy="2642464"/>
            <a:chOff x="5308599" y="1131751"/>
            <a:chExt cx="3782401" cy="3083048"/>
          </a:xfrm>
        </p:grpSpPr>
        <p:pic>
          <p:nvPicPr>
            <p:cNvPr id="8" name="Picture 7" descr="SlippageFactorVsGammaT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308599" y="1296591"/>
              <a:ext cx="3782401" cy="29182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14504" y="1131751"/>
              <a:ext cx="3178775" cy="34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Slip factor relative to nominal optics</a:t>
              </a:r>
              <a:endParaRPr lang="en-US" sz="13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53818" y="2391507"/>
            <a:ext cx="2286000" cy="892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N</a:t>
            </a:r>
            <a:r>
              <a:rPr lang="en-US" sz="1300" baseline="-25000" dirty="0" smtClean="0">
                <a:solidFill>
                  <a:srgbClr val="FF0000"/>
                </a:solidFill>
              </a:rPr>
              <a:t>th</a:t>
            </a:r>
            <a:r>
              <a:rPr lang="en-US" sz="1300" dirty="0" smtClean="0">
                <a:solidFill>
                  <a:srgbClr val="FF0000"/>
                </a:solidFill>
              </a:rPr>
              <a:t> … Instability threshold</a:t>
            </a:r>
          </a:p>
          <a:p>
            <a:r>
              <a:rPr lang="en-US" sz="1300" dirty="0" err="1" smtClean="0">
                <a:solidFill>
                  <a:srgbClr val="FF0000"/>
                </a:solidFill>
              </a:rPr>
              <a:t>ε</a:t>
            </a:r>
            <a:r>
              <a:rPr lang="en-US" sz="1300" dirty="0" smtClean="0">
                <a:solidFill>
                  <a:srgbClr val="FF0000"/>
                </a:solidFill>
              </a:rPr>
              <a:t> … longitudinal emittance</a:t>
            </a:r>
          </a:p>
          <a:p>
            <a:r>
              <a:rPr lang="en-US" sz="1300" dirty="0" err="1" smtClean="0">
                <a:solidFill>
                  <a:srgbClr val="FF0000"/>
                </a:solidFill>
              </a:rPr>
              <a:t>τ</a:t>
            </a:r>
            <a:r>
              <a:rPr lang="en-US" sz="1300" dirty="0" smtClean="0">
                <a:solidFill>
                  <a:srgbClr val="FF0000"/>
                </a:solidFill>
              </a:rPr>
              <a:t> … bunch length</a:t>
            </a:r>
          </a:p>
          <a:p>
            <a:r>
              <a:rPr lang="en-US" sz="1300" dirty="0" err="1" smtClean="0">
                <a:solidFill>
                  <a:srgbClr val="FF0000"/>
                </a:solidFill>
              </a:rPr>
              <a:t>η</a:t>
            </a:r>
            <a:r>
              <a:rPr lang="en-US" sz="1300" dirty="0" smtClean="0">
                <a:solidFill>
                  <a:srgbClr val="FF0000"/>
                </a:solidFill>
              </a:rPr>
              <a:t> … slip factor</a:t>
            </a:r>
            <a:endParaRPr lang="en-US" sz="1300" dirty="0">
              <a:solidFill>
                <a:srgbClr val="FF0000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65195" y="4655804"/>
            <a:ext cx="1261451" cy="53147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20439" y="4828902"/>
            <a:ext cx="1235657" cy="22021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25500" y="4554204"/>
            <a:ext cx="1600200" cy="767096"/>
          </a:xfrm>
          <a:prstGeom prst="rect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59100" y="4554204"/>
            <a:ext cx="1600200" cy="767096"/>
          </a:xfrm>
          <a:prstGeom prst="rect">
            <a:avLst/>
          </a:prstGeom>
          <a:noFill/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6373646" y="5076658"/>
            <a:ext cx="104649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using Q20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0"/>
            <a:ext cx="8738294" cy="61740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Available RF voltage and beam transfer to LHC</a:t>
            </a:r>
          </a:p>
          <a:p>
            <a:pPr lvl="1"/>
            <a:r>
              <a:rPr lang="en-US" dirty="0" smtClean="0"/>
              <a:t>Higher RF-voltage in Q20 needed (V~η) for same 							      bucket area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better for beam loading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RF-voltage limited to 7.5MV (already used in Q26 at flat top)						               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bunch length at extraction?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For given longitudinal emittance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longer bunches at 					         extraction (due to limited RF voltage, RF upgrade should help)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For given bunch length at extraction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smaller longitudinal 				        emittance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but similar longitudinal stability in SPS </a:t>
            </a:r>
            <a:r>
              <a:rPr lang="en-US" dirty="0" smtClean="0">
                <a:sym typeface="Wingdings"/>
              </a:rPr>
              <a:t>since 						   N</a:t>
            </a:r>
            <a:r>
              <a:rPr lang="en-US" baseline="-25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~ε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ητ and τ~(ε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η/V)</a:t>
            </a:r>
            <a:r>
              <a:rPr lang="en-US" baseline="30000" dirty="0" smtClean="0">
                <a:sym typeface="Wingdings"/>
              </a:rPr>
              <a:t>1/4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εη</a:t>
            </a:r>
            <a:r>
              <a:rPr lang="en-US" baseline="30000" dirty="0" smtClean="0">
                <a:sym typeface="Wingdings"/>
              </a:rPr>
              <a:t>-1/2</a:t>
            </a:r>
            <a:r>
              <a:rPr lang="en-US" dirty="0" smtClean="0">
                <a:sym typeface="Wingdings"/>
              </a:rPr>
              <a:t> 								          (however potentially unstable in LHC, to be seen …)</a:t>
            </a:r>
          </a:p>
          <a:p>
            <a:pPr lvl="1"/>
            <a:r>
              <a:rPr lang="en-US" dirty="0" smtClean="0">
                <a:sym typeface="Wingdings"/>
              </a:rPr>
              <a:t>Also higher voltage of 800MHz Landau cavity needed!</a:t>
            </a:r>
          </a:p>
          <a:p>
            <a:r>
              <a:rPr lang="en-US" dirty="0" smtClean="0">
                <a:sym typeface="Wingdings"/>
              </a:rPr>
              <a:t>Injection dogleg and beam dump</a:t>
            </a:r>
          </a:p>
          <a:p>
            <a:pPr lvl="1"/>
            <a:r>
              <a:rPr lang="en-US" dirty="0" smtClean="0">
                <a:sym typeface="Wingdings"/>
              </a:rPr>
              <a:t>Quads in injection region (LSS1) are misaligned to gain aperture for beam dump</a:t>
            </a:r>
          </a:p>
          <a:p>
            <a:pPr lvl="1"/>
            <a:r>
              <a:rPr lang="en-US" dirty="0" smtClean="0">
                <a:sym typeface="Wingdings"/>
              </a:rPr>
              <a:t>This creates non-closed orbit bump in Q20 optics which presently cannot be corrected at high energy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realign </a:t>
            </a:r>
            <a:r>
              <a:rPr lang="en-US" dirty="0" err="1" smtClean="0">
                <a:sym typeface="Wingdings"/>
              </a:rPr>
              <a:t>quadrupoles</a:t>
            </a:r>
            <a:r>
              <a:rPr lang="en-US" dirty="0" smtClean="0">
                <a:sym typeface="Wingdings"/>
              </a:rPr>
              <a:t> or install high energy orbit correctors</a:t>
            </a:r>
          </a:p>
          <a:p>
            <a:pPr lvl="1"/>
            <a:r>
              <a:rPr lang="en-US" dirty="0" smtClean="0">
                <a:sym typeface="Wingdings"/>
              </a:rPr>
              <a:t>Potential complication for extraction if not corrected (dispersion beating)</a:t>
            </a:r>
          </a:p>
          <a:p>
            <a:pPr lvl="1"/>
            <a:r>
              <a:rPr lang="en-US" dirty="0" smtClean="0">
                <a:sym typeface="Wingdings"/>
              </a:rPr>
              <a:t>Trajectory for high energy beam dump going off-center through main </a:t>
            </a:r>
            <a:r>
              <a:rPr lang="en-US" dirty="0" err="1" smtClean="0">
                <a:sym typeface="Wingdings"/>
              </a:rPr>
              <a:t>quadrupole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less kick downwards in Q20 optics (smaller </a:t>
            </a:r>
            <a:r>
              <a:rPr lang="en-US" dirty="0" err="1" smtClean="0">
                <a:sym typeface="Wingdings"/>
              </a:rPr>
              <a:t>quadrupole</a:t>
            </a:r>
            <a:r>
              <a:rPr lang="en-US" dirty="0" smtClean="0">
                <a:sym typeface="Wingdings"/>
              </a:rPr>
              <a:t> gradient) – but still within foreseen region!</a:t>
            </a:r>
          </a:p>
          <a:p>
            <a:pPr lvl="1"/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6296958" y="876301"/>
            <a:ext cx="3213100" cy="2968412"/>
            <a:chOff x="6068358" y="1130300"/>
            <a:chExt cx="3213100" cy="2968412"/>
          </a:xfrm>
        </p:grpSpPr>
        <p:grpSp>
          <p:nvGrpSpPr>
            <p:cNvPr id="6" name="Group 5"/>
            <p:cNvGrpSpPr/>
            <p:nvPr/>
          </p:nvGrpSpPr>
          <p:grpSpPr>
            <a:xfrm>
              <a:off x="6068358" y="1270001"/>
              <a:ext cx="3213100" cy="2828711"/>
              <a:chOff x="6195358" y="1143001"/>
              <a:chExt cx="3213100" cy="2828711"/>
            </a:xfrm>
          </p:grpSpPr>
          <p:pic>
            <p:nvPicPr>
              <p:cNvPr id="8" name="Picture 7" descr="ES-ch1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rcRect l="50053" t="13212" r="7231" b="60214"/>
                  <a:stretch>
                    <a:fillRect/>
                  </a:stretch>
                </p:blipFill>
              </mc:Choice>
              <mc:Fallback>
                <p:blipFill>
                  <a:blip r:embed="rId3"/>
                  <a:srcRect l="50053" t="13212" r="7231" b="60214"/>
                  <a:stretch>
                    <a:fillRect/>
                  </a:stretch>
                </p:blipFill>
              </mc:Fallback>
            </mc:AlternateContent>
            <p:spPr>
              <a:xfrm>
                <a:off x="6195358" y="1143001"/>
                <a:ext cx="3213100" cy="2828711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642099" y="3263901"/>
                <a:ext cx="2171701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Courtesy E. </a:t>
                </a:r>
                <a:r>
                  <a:rPr lang="en-US" sz="1400" dirty="0" err="1" smtClean="0"/>
                  <a:t>Shaposhnikova</a:t>
                </a:r>
                <a:endParaRPr lang="en-US" sz="1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367698" y="1130300"/>
              <a:ext cx="25447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Calculated voltage programs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dogleg – beam dump apertures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4300" y="3332814"/>
            <a:ext cx="4686300" cy="3525186"/>
            <a:chOff x="114300" y="3332814"/>
            <a:chExt cx="4686300" cy="3525186"/>
          </a:xfrm>
        </p:grpSpPr>
        <p:pic>
          <p:nvPicPr>
            <p:cNvPr id="6" name="Picture 5" descr="untitled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14300" y="3332814"/>
              <a:ext cx="4686300" cy="35251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7700" y="4155216"/>
              <a:ext cx="8952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FF"/>
                  </a:solidFill>
                </a:rPr>
                <a:t>QDA.117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1019991" y="4639490"/>
              <a:ext cx="3222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017985" y="4639491"/>
              <a:ext cx="3222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41083" y="4156010"/>
              <a:ext cx="8952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FF"/>
                  </a:solidFill>
                </a:rPr>
                <a:t>QDA.119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82183" y="4156010"/>
              <a:ext cx="85586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FF"/>
                  </a:solidFill>
                </a:rPr>
                <a:t>QFA.118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2648368" y="4716884"/>
              <a:ext cx="473828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3000000">
              <a:off x="1057208" y="5867401"/>
              <a:ext cx="87716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2xMKDV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8600000">
              <a:off x="1330420" y="4366464"/>
              <a:ext cx="8864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3xMKDH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7384" y="4891092"/>
              <a:ext cx="5738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E27F4"/>
                  </a:solidFill>
                </a:rPr>
                <a:t>TIDH</a:t>
              </a:r>
              <a:endParaRPr lang="en-US" sz="1500" b="1" dirty="0">
                <a:solidFill>
                  <a:srgbClr val="FE27F4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52183" y="4631427"/>
              <a:ext cx="68266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E27F4"/>
                  </a:solidFill>
                </a:rPr>
                <a:t>TIDVG</a:t>
              </a:r>
              <a:endParaRPr lang="en-US" sz="1500" b="1" dirty="0">
                <a:solidFill>
                  <a:srgbClr val="FE27F4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1999" y="3332814"/>
            <a:ext cx="4572001" cy="3525186"/>
            <a:chOff x="4571999" y="3332814"/>
            <a:chExt cx="4572001" cy="3525186"/>
          </a:xfrm>
        </p:grpSpPr>
        <p:pic>
          <p:nvPicPr>
            <p:cNvPr id="7" name="Picture 6" descr="untitled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r="2439"/>
                <a:stretch>
                  <a:fillRect/>
                </a:stretch>
              </p:blipFill>
            </mc:Choice>
            <mc:Fallback>
              <p:blipFill>
                <a:blip r:embed="rId5"/>
                <a:srcRect r="2439"/>
                <a:stretch>
                  <a:fillRect/>
                </a:stretch>
              </p:blipFill>
            </mc:Fallback>
          </mc:AlternateContent>
          <p:spPr>
            <a:xfrm>
              <a:off x="4571999" y="3332814"/>
              <a:ext cx="4572001" cy="352518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2440" y="4307616"/>
              <a:ext cx="8952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FF"/>
                  </a:solidFill>
                </a:rPr>
                <a:t>QDA.117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5464731" y="4791890"/>
              <a:ext cx="3222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8462725" y="4791891"/>
              <a:ext cx="32221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985823" y="4308410"/>
              <a:ext cx="8952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FF"/>
                  </a:solidFill>
                </a:rPr>
                <a:t>QDA.119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6923" y="4308410"/>
              <a:ext cx="85586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FF"/>
                  </a:solidFill>
                </a:rPr>
                <a:t>QFA.118</a:t>
              </a:r>
              <a:endParaRPr lang="en-US" sz="15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7093108" y="4869284"/>
              <a:ext cx="473828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3000000">
              <a:off x="5501948" y="5803901"/>
              <a:ext cx="87716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2xMKDV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600000">
              <a:off x="5775160" y="4493464"/>
              <a:ext cx="8864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F0000"/>
                  </a:solidFill>
                </a:rPr>
                <a:t>3xMKDH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62124" y="5081592"/>
              <a:ext cx="57380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E27F4"/>
                  </a:solidFill>
                </a:rPr>
                <a:t>TIDH</a:t>
              </a:r>
              <a:endParaRPr lang="en-US" sz="1500" b="1" dirty="0">
                <a:solidFill>
                  <a:srgbClr val="FE27F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96923" y="5075927"/>
              <a:ext cx="68266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solidFill>
                    <a:srgbClr val="FE27F4"/>
                  </a:solidFill>
                </a:rPr>
                <a:t>TIDVG</a:t>
              </a:r>
              <a:endParaRPr lang="en-US" sz="1500" b="1" dirty="0">
                <a:solidFill>
                  <a:srgbClr val="FE27F4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8212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Quads in LSS1 are displaced (“dogleg”) to gain aperture for the beam dump trajectory</a:t>
            </a:r>
            <a:endParaRPr lang="en-US" dirty="0" smtClean="0"/>
          </a:p>
          <a:p>
            <a:pPr lvl="1"/>
            <a:r>
              <a:rPr lang="en-US" dirty="0" smtClean="0"/>
              <a:t>QDA.117, QFA.118 and QDA.119 are displaced in negative direction in both planes </a:t>
            </a:r>
            <a:r>
              <a:rPr lang="en-US" dirty="0" smtClean="0"/>
              <a:t>such that a closed bump is created in nominal optics (see following slides) - </a:t>
            </a:r>
            <a:r>
              <a:rPr lang="en-US" dirty="0" smtClean="0"/>
              <a:t>Due to the different phase advance (</a:t>
            </a:r>
            <a:r>
              <a:rPr lang="en-US" dirty="0" smtClean="0"/>
              <a:t>change of </a:t>
            </a:r>
            <a:r>
              <a:rPr lang="en-US" dirty="0" err="1" smtClean="0"/>
              <a:t>quadrupole</a:t>
            </a:r>
            <a:r>
              <a:rPr lang="en-US" dirty="0" smtClean="0"/>
              <a:t> gradient</a:t>
            </a:r>
            <a:r>
              <a:rPr lang="en-US" dirty="0" smtClean="0"/>
              <a:t>) </a:t>
            </a:r>
            <a:r>
              <a:rPr lang="en-US" dirty="0" smtClean="0"/>
              <a:t>in Q20 optics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this bump is not closed</a:t>
            </a:r>
          </a:p>
          <a:p>
            <a:pPr lvl="1"/>
            <a:r>
              <a:rPr lang="en-US" dirty="0" smtClean="0">
                <a:sym typeface="Wingdings"/>
              </a:rPr>
              <a:t>Due to the reduced gradient in QFA.118, slightly smaller kick downwards in case of Q20</a:t>
            </a:r>
          </a:p>
          <a:p>
            <a:r>
              <a:rPr lang="en-US" dirty="0" smtClean="0">
                <a:sym typeface="Wingdings"/>
              </a:rPr>
              <a:t>Worst case in terms of aperture: beam dump at 115GeV</a:t>
            </a:r>
          </a:p>
          <a:p>
            <a:pPr lvl="1"/>
            <a:r>
              <a:rPr lang="en-US" dirty="0" smtClean="0"/>
              <a:t>Lowest energy above “forbidden region”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largest beam size (no problem aperture-wise, plot below shows beam envelop using 6σ transverse and 2.5σ longitudinal)</a:t>
            </a:r>
            <a:endParaRPr lang="en-US" dirty="0" smtClean="0"/>
          </a:p>
        </p:txBody>
      </p:sp>
      <p:sp>
        <p:nvSpPr>
          <p:cNvPr id="37" name="Connector 36"/>
          <p:cNvSpPr/>
          <p:nvPr/>
        </p:nvSpPr>
        <p:spPr>
          <a:xfrm>
            <a:off x="3668083" y="5154625"/>
            <a:ext cx="638806" cy="640443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30570" y="5835189"/>
            <a:ext cx="1534213" cy="60016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 aperture limitation,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beam is dumped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“underneath”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dump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3012421"/>
          </a:xfrm>
        </p:spPr>
        <p:txBody>
          <a:bodyPr/>
          <a:lstStyle/>
          <a:p>
            <a:r>
              <a:rPr lang="en-US" dirty="0" smtClean="0"/>
              <a:t>MKDH and MKDV sweep the beam on high energy beam dump TIDVG</a:t>
            </a:r>
          </a:p>
          <a:p>
            <a:pPr lvl="1"/>
            <a:r>
              <a:rPr lang="en-US" dirty="0" smtClean="0"/>
              <a:t>Dump trajectory is going off-center through </a:t>
            </a:r>
            <a:r>
              <a:rPr lang="en-US" dirty="0" err="1" smtClean="0"/>
              <a:t>quadrupole</a:t>
            </a:r>
            <a:r>
              <a:rPr lang="en-US" dirty="0" smtClean="0"/>
              <a:t> QFA.118</a:t>
            </a:r>
          </a:p>
          <a:p>
            <a:pPr lvl="1"/>
            <a:r>
              <a:rPr lang="en-US" dirty="0" smtClean="0"/>
              <a:t>Due to weaker </a:t>
            </a:r>
            <a:r>
              <a:rPr lang="en-US" dirty="0" err="1" smtClean="0"/>
              <a:t>quadrupole</a:t>
            </a:r>
            <a:r>
              <a:rPr lang="en-US" dirty="0" smtClean="0"/>
              <a:t> gradients in Q20, slightly smaller kick downwards (beam is dumped closer to edge of dump block)</a:t>
            </a:r>
          </a:p>
          <a:p>
            <a:r>
              <a:rPr lang="en-US" dirty="0" smtClean="0"/>
              <a:t>Due to intervention on MKDV on electrical feed-through only reduced kicker strength from MKDV available (39kV instead of 47kV)</a:t>
            </a:r>
          </a:p>
          <a:p>
            <a:pPr lvl="1"/>
            <a:r>
              <a:rPr lang="en-US" dirty="0" smtClean="0"/>
              <a:t>Beam must be dumped at least 10mm below edge of TIDVG (</a:t>
            </a:r>
            <a:r>
              <a:rPr lang="en-US" dirty="0" smtClean="0">
                <a:solidFill>
                  <a:srgbClr val="008000"/>
                </a:solidFill>
              </a:rPr>
              <a:t>≥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-27 on SEM grid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Still within the good region for both optics, even with reduced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DumpTrajectori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7451"/>
              <a:stretch>
                <a:fillRect/>
              </a:stretch>
            </p:blipFill>
          </mc:Choice>
          <mc:Fallback>
            <p:blipFill>
              <a:blip r:embed="rId3"/>
              <a:srcRect r="7451"/>
              <a:stretch>
                <a:fillRect/>
              </a:stretch>
            </p:blipFill>
          </mc:Fallback>
        </mc:AlternateContent>
        <p:spPr>
          <a:xfrm>
            <a:off x="5313116" y="3906388"/>
            <a:ext cx="3631422" cy="2951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199" y="4864100"/>
            <a:ext cx="1643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MADX Simulation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52405" t="27895" r="27967" b="18570"/>
          <a:stretch>
            <a:fillRect/>
          </a:stretch>
        </p:blipFill>
        <p:spPr>
          <a:xfrm>
            <a:off x="304801" y="3960544"/>
            <a:ext cx="2324100" cy="2803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53044" t="28137" r="24487" b="19768"/>
          <a:stretch>
            <a:fillRect/>
          </a:stretch>
        </p:blipFill>
        <p:spPr>
          <a:xfrm>
            <a:off x="2819400" y="3956319"/>
            <a:ext cx="2362200" cy="28073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3500" y="4095234"/>
            <a:ext cx="12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Q26 (39kV)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2897" y="4095234"/>
            <a:ext cx="123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Q20 (39kV)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3969" y="5494338"/>
            <a:ext cx="1870870" cy="795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2633664" y="5507038"/>
            <a:ext cx="1870870" cy="795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52502" y="4864100"/>
            <a:ext cx="1498598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12918" y="4572000"/>
            <a:ext cx="11508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Good region</a:t>
            </a:r>
            <a:endParaRPr lang="en-US" sz="1500" dirty="0">
              <a:solidFill>
                <a:srgbClr val="008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81400" y="4864100"/>
            <a:ext cx="1449679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2897" y="4572000"/>
            <a:ext cx="11508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8000"/>
                </a:solidFill>
              </a:rPr>
              <a:t>Good region</a:t>
            </a:r>
            <a:endParaRPr lang="en-US" sz="15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102" y="3696322"/>
            <a:ext cx="11645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single bunch</a:t>
            </a:r>
            <a:endParaRPr lang="en-US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3568701" y="3696322"/>
            <a:ext cx="7615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1 batch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8170764" y="5365234"/>
            <a:ext cx="76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TIDVG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</a:t>
            </a:r>
            <a:r>
              <a:rPr lang="en-US" dirty="0" err="1" smtClean="0"/>
              <a:t>quadrupole</a:t>
            </a:r>
            <a:r>
              <a:rPr lang="en-US" dirty="0" smtClean="0"/>
              <a:t> displacement in LSS1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245" y="683901"/>
            <a:ext cx="8738294" cy="2507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Assuming the worst case of no orbit correction</a:t>
            </a:r>
          </a:p>
          <a:p>
            <a:pPr lvl="1"/>
            <a:r>
              <a:rPr lang="en-US" dirty="0" smtClean="0"/>
              <a:t>Small non-closure of orbit in Q26 (per design)</a:t>
            </a:r>
          </a:p>
          <a:p>
            <a:pPr lvl="1"/>
            <a:r>
              <a:rPr lang="en-US" dirty="0" smtClean="0"/>
              <a:t>Huge non-closure for Q20 (due to reduced quad strength, i.e. 30% less gradient)</a:t>
            </a:r>
          </a:p>
          <a:p>
            <a:r>
              <a:rPr lang="en-US" dirty="0" smtClean="0"/>
              <a:t>Potential consequences</a:t>
            </a:r>
          </a:p>
          <a:p>
            <a:pPr lvl="1"/>
            <a:r>
              <a:rPr lang="en-US" dirty="0" smtClean="0"/>
              <a:t>Different injection trajectory (although full corrector strength available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should not be a real problem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Could be responsible for spurious dispersion as measured at flat top (no orbit correction) due to big orbit oscillation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not nice for extraction to LHC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028796" y="3191653"/>
            <a:ext cx="5267604" cy="40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-368301" y="3156851"/>
            <a:ext cx="5312641" cy="410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11400" y="3817761"/>
            <a:ext cx="194714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Q26 – nominal optics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7614" y="3817761"/>
            <a:ext cx="1754340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Q20 – low </a:t>
            </a:r>
            <a:r>
              <a:rPr lang="en-US" sz="1600" dirty="0" err="1" smtClean="0">
                <a:solidFill>
                  <a:schemeClr val="bg1"/>
                </a:solidFill>
              </a:rPr>
              <a:t>γ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 optics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Dogleg correction using existing orbit correctors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-380999" y="3345872"/>
            <a:ext cx="5054599" cy="390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61014" y="4037838"/>
            <a:ext cx="1754340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Q20 – low </a:t>
            </a:r>
            <a:r>
              <a:rPr lang="en-US" sz="1600" dirty="0" err="1" smtClean="0">
                <a:solidFill>
                  <a:schemeClr val="bg1"/>
                </a:solidFill>
              </a:rPr>
              <a:t>γ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 optics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5900" y="683901"/>
            <a:ext cx="4441955" cy="2795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 I (no hardware change apart from adding interlocks)</a:t>
            </a: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plane 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MDHD.11832: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=-15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(20A, present max)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MDH.11407: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22.8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(3.5A, present max)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MDH.12207: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22.8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(3.5A, present max)</a:t>
            </a: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plane 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MDV.11705: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=-12.4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(3.5A, present max)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MDVA.11904: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=-12.4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(3.5A, present max)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3600" y="683901"/>
            <a:ext cx="4441955" cy="2661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52000" indent="-270000">
              <a:spcBef>
                <a:spcPts val="1000"/>
              </a:spcBef>
              <a:spcAft>
                <a:spcPts val="400"/>
              </a:spcAft>
              <a:buSzPct val="110000"/>
              <a:buFont typeface="Arial"/>
              <a:buChar char="•"/>
            </a:pPr>
            <a:r>
              <a:rPr lang="en-US" sz="2100" b="1" dirty="0" smtClean="0">
                <a:solidFill>
                  <a:schemeClr val="tx2"/>
                </a:solidFill>
              </a:rPr>
              <a:t>Option II (less correctors </a:t>
            </a:r>
            <a:r>
              <a:rPr lang="en-US" sz="2100" b="1" dirty="0" err="1" smtClean="0">
                <a:solidFill>
                  <a:schemeClr val="tx2"/>
                </a:solidFill>
                <a:sym typeface="Wingdings"/>
              </a:rPr>
              <a:t></a:t>
            </a:r>
            <a:r>
              <a:rPr lang="en-US" sz="2100" b="1" dirty="0" smtClean="0">
                <a:solidFill>
                  <a:schemeClr val="tx2"/>
                </a:solidFill>
                <a:sym typeface="Wingdings"/>
              </a:rPr>
              <a:t> less chance of failure, but minor hardware changes)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plane 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MDHD.11832: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=-50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(17A, but reconfiguration of the 4 coils on this special wide aperture corrector in series and changing power convertor, present max) – under investigation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plane 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MDV.11705: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=-12.4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(3.5A, present max)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MDVA.11904: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vkick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=-12.4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μrad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(3.5A, present max)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4247552" y="3345872"/>
            <a:ext cx="5048847" cy="39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09214" y="4037838"/>
            <a:ext cx="1754340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Q20 – low </a:t>
            </a:r>
            <a:r>
              <a:rPr lang="en-US" sz="1600" dirty="0" err="1" smtClean="0">
                <a:solidFill>
                  <a:schemeClr val="bg1"/>
                </a:solidFill>
              </a:rPr>
              <a:t>γ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 optics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bunch studies – TMCI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CECD66-7484-F64A-9FF0-02A8AB1518F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14900" y="863601"/>
            <a:ext cx="3924331" cy="2952008"/>
          </a:xfrm>
          <a:prstGeom prst="rect">
            <a:avLst/>
          </a:prstGeom>
        </p:spPr>
      </p:pic>
      <p:pic>
        <p:nvPicPr>
          <p:cNvPr id="8" name="Picture 7" descr="SC46274_BCT_PSej_WC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863601"/>
            <a:ext cx="3936968" cy="296151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16852" y="3825114"/>
            <a:ext cx="4450948" cy="30328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Q20 optics</a:t>
            </a:r>
          </a:p>
          <a:p>
            <a:pPr lvl="1"/>
            <a:r>
              <a:rPr lang="en-US" dirty="0" smtClean="0"/>
              <a:t>Numerical simulations predict threshold at 3.2x10</a:t>
            </a:r>
            <a:r>
              <a:rPr lang="en-US" baseline="30000" dirty="0" smtClean="0"/>
              <a:t>11</a:t>
            </a:r>
            <a:r>
              <a:rPr lang="en-US" dirty="0" smtClean="0"/>
              <a:t>p/b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th</a:t>
            </a:r>
            <a:r>
              <a:rPr lang="en-US" dirty="0" err="1" smtClean="0"/>
              <a:t>~</a:t>
            </a:r>
            <a:r>
              <a:rPr lang="en-US" dirty="0" err="1" smtClean="0">
                <a:solidFill>
                  <a:srgbClr val="FF0000"/>
                </a:solidFill>
              </a:rPr>
              <a:t>η</a:t>
            </a:r>
            <a:r>
              <a:rPr lang="en-US" dirty="0" err="1" smtClean="0"/>
              <a:t>/β</a:t>
            </a:r>
            <a:r>
              <a:rPr lang="en-US" baseline="-25000" dirty="0" err="1" smtClean="0"/>
              <a:t>y</a:t>
            </a:r>
            <a:r>
              <a:rPr lang="en-US" dirty="0" smtClean="0"/>
              <a:t>, </a:t>
            </a:r>
            <a:r>
              <a:rPr lang="en-US" dirty="0" err="1" smtClean="0"/>
              <a:t>η</a:t>
            </a:r>
            <a:r>
              <a:rPr lang="en-US" dirty="0" smtClean="0"/>
              <a:t> is 2.85 times higher but also </a:t>
            </a:r>
            <a:r>
              <a:rPr lang="en-US" dirty="0" err="1" smtClean="0"/>
              <a:t>β</a:t>
            </a:r>
            <a:r>
              <a:rPr lang="en-US" baseline="-25000" dirty="0" err="1" smtClean="0"/>
              <a:t>y</a:t>
            </a:r>
            <a:r>
              <a:rPr lang="en-US" dirty="0" smtClean="0"/>
              <a:t> is increased)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observation of TMCI up to 3.5x10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  <a:r>
              <a:rPr lang="en-US" dirty="0" smtClean="0">
                <a:solidFill>
                  <a:srgbClr val="FF0000"/>
                </a:solidFill>
              </a:rPr>
              <a:t>p/b</a:t>
            </a:r>
            <a:r>
              <a:rPr lang="en-US" dirty="0" smtClean="0"/>
              <a:t> for low vertical chromaticity (ξy~0.03)</a:t>
            </a:r>
          </a:p>
          <a:p>
            <a:pPr lvl="1"/>
            <a:r>
              <a:rPr lang="en-US" dirty="0" smtClean="0"/>
              <a:t>Regime of higher intensity remains to be explored systematically</a:t>
            </a:r>
          </a:p>
          <a:p>
            <a:pPr lvl="1"/>
            <a:r>
              <a:rPr lang="en-US" dirty="0" smtClean="0"/>
              <a:t>Further increase of threshold possible by using split tunes: Q</a:t>
            </a:r>
            <a:r>
              <a:rPr lang="en-US" baseline="-25000" dirty="0" smtClean="0"/>
              <a:t>x</a:t>
            </a:r>
            <a:r>
              <a:rPr lang="en-US" dirty="0" smtClean="0"/>
              <a:t>~20 (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low </a:t>
            </a:r>
            <a:r>
              <a:rPr lang="en-US" dirty="0" err="1" smtClean="0">
                <a:sym typeface="Wingdings"/>
              </a:rPr>
              <a:t>γ</a:t>
            </a:r>
            <a:r>
              <a:rPr lang="en-US" baseline="-25000" dirty="0" err="1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) and Q</a:t>
            </a:r>
            <a:r>
              <a:rPr lang="en-US" baseline="-25000" dirty="0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~26 (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increase of </a:t>
            </a:r>
            <a:r>
              <a:rPr lang="en-US" dirty="0" err="1" smtClean="0">
                <a:sym typeface="Wingdings"/>
              </a:rPr>
              <a:t>β</a:t>
            </a:r>
            <a:r>
              <a:rPr lang="en-US" baseline="-25000" dirty="0" err="1" smtClean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); feasibility to be checked … (interference with LHC QPS?)</a:t>
            </a:r>
            <a:endParaRPr lang="en-US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114300" y="3825114"/>
            <a:ext cx="4457732" cy="2703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52000" marR="0" lvl="0" indent="-2700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Pct val="110000"/>
              <a:buFont typeface="Arial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optics Q26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Sharp losses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~70 turns for low vertical chromaticity and injected intensity higher than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1.6x10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p/b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Clearly observed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for TMCI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intensity requires larger vertical chromaticity</a:t>
            </a:r>
          </a:p>
          <a:p>
            <a:pPr marL="561600" marR="0" lvl="1" indent="-2844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to reach intensity above 2.5x10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p/b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23950</TotalTime>
  <Words>3095</Words>
  <Application>Microsoft Macintosh PowerPoint</Application>
  <PresentationFormat>On-screen Show (4:3)</PresentationFormat>
  <Paragraphs>310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Summary and present status of studies on SPS Q20 optics</vt:lpstr>
      <vt:lpstr>Outline</vt:lpstr>
      <vt:lpstr>Motivation for Q20 optics</vt:lpstr>
      <vt:lpstr>Implications of using Q20 optics</vt:lpstr>
      <vt:lpstr>Injection dogleg – beam dump apertures</vt:lpstr>
      <vt:lpstr>Beam dump trajectory</vt:lpstr>
      <vt:lpstr>Impact of quadrupole displacement in LSS1</vt:lpstr>
      <vt:lpstr>Dogleg correction using existing orbit correctors</vt:lpstr>
      <vt:lpstr>Single bunch studies – TMCI threshold</vt:lpstr>
      <vt:lpstr>Nominal optics (Q26) – single bunches</vt:lpstr>
      <vt:lpstr>Low γt optics (Q20) – single bunches</vt:lpstr>
      <vt:lpstr>MD session with 25ns beam – November 7th </vt:lpstr>
      <vt:lpstr>Transverse emittance - 25ns beam (1 batch)</vt:lpstr>
      <vt:lpstr>Transverse emittance - 25ns beam (2 batches)</vt:lpstr>
      <vt:lpstr>Longitudinal stability – 25ns beam (1.2x1011p/b)</vt:lpstr>
      <vt:lpstr>MD session with 50ns beam – November 9th</vt:lpstr>
      <vt:lpstr>Comparing transmission </vt:lpstr>
      <vt:lpstr>Transverse emittance – 50ns 1.5x1011p/b (450GeV)</vt:lpstr>
      <vt:lpstr>Longitudinal stability – 50ns beam (1.5x1011p/b) I</vt:lpstr>
      <vt:lpstr>Longitudinal stability – 50ns beam (1.5x1011p/b) II</vt:lpstr>
      <vt:lpstr>Longitudinal stability – 50ns beam (1.5x1011p/b) III</vt:lpstr>
      <vt:lpstr>Ions</vt:lpstr>
      <vt:lpstr>Transmission</vt:lpstr>
      <vt:lpstr>Summary</vt:lpstr>
      <vt:lpstr>Next steps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Injection dogleg on SPS Q20 optics</dc:title>
  <dc:subject/>
  <dc:creator>Hannes Bartosik</dc:creator>
  <cp:keywords/>
  <dc:description/>
  <cp:lastModifiedBy>Hannes Bartosik</cp:lastModifiedBy>
  <cp:revision>188</cp:revision>
  <dcterms:created xsi:type="dcterms:W3CDTF">2011-12-05T01:18:07Z</dcterms:created>
  <dcterms:modified xsi:type="dcterms:W3CDTF">2011-12-05T12:47:50Z</dcterms:modified>
  <cp:category/>
</cp:coreProperties>
</file>