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6" r:id="rId12"/>
    <p:sldId id="265" r:id="rId13"/>
    <p:sldId id="267" r:id="rId14"/>
    <p:sldId id="273" r:id="rId15"/>
    <p:sldId id="274" r:id="rId16"/>
    <p:sldId id="271" r:id="rId17"/>
    <p:sldId id="272" r:id="rId18"/>
    <p:sldId id="275" r:id="rId19"/>
    <p:sldId id="276" r:id="rId20"/>
    <p:sldId id="280" r:id="rId21"/>
    <p:sldId id="27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393D4-3A45-4EC7-9ABD-B112D8314D7E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4968-113B-42C2-B49A-35AB6764F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2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CED3D-BE3A-42C7-A77F-03BF4990E5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7EFAC-2522-4CB9-98D1-721C1D363F6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CDF8938-5C0D-4D79-9083-45FCAFCFAA4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D99CE0E-437B-4F52-A90D-7C4F960557D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2A922-9DC2-4725-B861-D5A11E48EF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1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2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9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1317-3DD9-4BFA-A2BB-2A9CFBA5769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A6D8-36DE-4655-B347-1964FFA00BC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4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B7C4-0977-4542-9EF2-C4F8059FE2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4000-C2F6-4C28-BDC0-EEFCE3B87AD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9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C88E-456E-47E5-8C01-376739995D8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FB3F-0EDA-4280-8319-2BBF794029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6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1E8D-51B4-4068-99FF-FD30E1B507D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13E5-789C-4704-BEFC-40138AE2F29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2F16-AA74-4A8F-A7F2-B30AE76CCB0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48B5-D952-4EE6-B18F-34A90C0D08A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7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861C-286C-45B2-9A03-61CFD168926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B8B55-5C6F-4323-BF70-137EAFCEC5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8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2282-5257-4022-AC04-DEE6A09B35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9048-9040-4A4A-B21D-5BA1CE855D3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4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EC81-BE01-4DC6-8666-72C3066A26B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FAC9-6817-4F31-BE4E-2508AC8299F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5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13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D10-F935-4C3C-A8C9-0530F017E94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058A-E30F-443F-BC12-B4B20ECDD79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12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721B-C91A-407E-A93D-984635F56A7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6C9C-1458-4BE4-A62C-F143B271321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F494-BEF1-429E-8038-66AD77444B8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9822-2495-4E96-83BE-68AA7A862B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2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4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5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2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FB08-2C42-4B3E-B47A-4AC7296F94E8}" type="datetimeFigureOut">
              <a:rPr lang="en-GB" smtClean="0"/>
              <a:t>07/05/2012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2F53-CEC3-44AF-A8CB-F7C231034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2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CFEEA-375B-40AC-966B-C4E6F4ED0C7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79FAD-2A83-4E03-A29F-A13A88404A9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6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tif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ndico.cern.ch/getFile.py/access?contribId=6&amp;sessionId=1&amp;resId=1&amp;materialId=slides&amp;confId=175259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42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116013" y="346075"/>
            <a:ext cx="6761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/>
              <a:t>Update on PTC/ORBIT space charge studies in the PSB </a:t>
            </a:r>
            <a:endParaRPr lang="en-US" b="1" dirty="0" smtClean="0"/>
          </a:p>
          <a:p>
            <a:pPr algn="ctr" eaLnBrk="1" hangingPunct="1"/>
            <a:r>
              <a:rPr lang="en-US" i="1" dirty="0" smtClean="0"/>
              <a:t>LIS </a:t>
            </a:r>
            <a:r>
              <a:rPr lang="en-US" i="1" dirty="0"/>
              <a:t>meeting </a:t>
            </a:r>
            <a:r>
              <a:rPr lang="en-US" i="1" dirty="0" smtClean="0"/>
              <a:t>07/05/2012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920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3717925" y="6083300"/>
            <a:ext cx="155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/>
              <a:t>Vincenzo Forte</a:t>
            </a:r>
            <a:endParaRPr lang="en-GB" i="1"/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125538"/>
            <a:ext cx="47164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Convergence </a:t>
            </a:r>
            <a:r>
              <a:rPr lang="en-US" sz="3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3000" b="1" dirty="0" smtClean="0">
                <a:solidFill>
                  <a:srgbClr val="FF0000"/>
                </a:solidFill>
              </a:rPr>
              <a:t> – </a:t>
            </a:r>
            <a:r>
              <a:rPr lang="en-US" sz="3000" b="1" i="1" dirty="0" smtClean="0">
                <a:solidFill>
                  <a:srgbClr val="FF0000"/>
                </a:solidFill>
              </a:rPr>
              <a:t>worst case – with chamber</a:t>
            </a:r>
            <a:endParaRPr lang="en-GB" sz="3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7667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In the case “with chamber” the “RMS </a:t>
            </a:r>
            <a:r>
              <a:rPr lang="en-US" sz="1600" b="1" dirty="0" err="1" smtClean="0">
                <a:solidFill>
                  <a:prstClr val="black"/>
                </a:solidFill>
              </a:rPr>
              <a:t>Emittance</a:t>
            </a:r>
            <a:r>
              <a:rPr lang="en-US" sz="1600" b="1" dirty="0" smtClean="0">
                <a:solidFill>
                  <a:prstClr val="black"/>
                </a:solidFill>
              </a:rPr>
              <a:t>” </a:t>
            </a:r>
            <a:r>
              <a:rPr lang="en-US" sz="1600" b="1" i="1" dirty="0" smtClean="0">
                <a:solidFill>
                  <a:prstClr val="black"/>
                </a:solidFill>
              </a:rPr>
              <a:t>worst case</a:t>
            </a:r>
            <a:r>
              <a:rPr lang="en-US" sz="1600" b="1" dirty="0" smtClean="0">
                <a:solidFill>
                  <a:prstClr val="black"/>
                </a:solidFill>
              </a:rPr>
              <a:t> is </a:t>
            </a:r>
            <a:r>
              <a:rPr lang="en-US" sz="1600" b="1" dirty="0" err="1" smtClean="0">
                <a:solidFill>
                  <a:prstClr val="black"/>
                </a:solidFill>
              </a:rPr>
              <a:t>Nxbins</a:t>
            </a:r>
            <a:r>
              <a:rPr lang="en-US" sz="1600" b="1" dirty="0" smtClean="0">
                <a:solidFill>
                  <a:prstClr val="black"/>
                </a:solidFill>
              </a:rPr>
              <a:t>=64 – </a:t>
            </a:r>
            <a:r>
              <a:rPr lang="en-US" sz="1600" b="1" dirty="0" err="1" smtClean="0">
                <a:solidFill>
                  <a:prstClr val="black"/>
                </a:solidFill>
              </a:rPr>
              <a:t>Nybins</a:t>
            </a:r>
            <a:r>
              <a:rPr lang="en-US" sz="1600" b="1" dirty="0" smtClean="0">
                <a:solidFill>
                  <a:prstClr val="black"/>
                </a:solidFill>
              </a:rPr>
              <a:t>=64 with any number of </a:t>
            </a:r>
            <a:r>
              <a:rPr lang="en-US" sz="1600" b="1" dirty="0" err="1" smtClean="0">
                <a:solidFill>
                  <a:prstClr val="black"/>
                </a:solidFill>
              </a:rPr>
              <a:t>macroparticles</a:t>
            </a:r>
            <a:r>
              <a:rPr lang="en-US" sz="1600" b="1" dirty="0" smtClean="0">
                <a:solidFill>
                  <a:prstClr val="black"/>
                </a:solidFill>
              </a:rPr>
              <a:t>… we clearly see a diverging behavior of RMS </a:t>
            </a:r>
            <a:r>
              <a:rPr lang="en-US" sz="1600" b="1" dirty="0" err="1" smtClean="0">
                <a:solidFill>
                  <a:prstClr val="black"/>
                </a:solidFill>
              </a:rPr>
              <a:t>emittances</a:t>
            </a:r>
            <a:r>
              <a:rPr lang="en-US" sz="1600" b="1" dirty="0" smtClean="0">
                <a:solidFill>
                  <a:prstClr val="black"/>
                </a:solidFill>
              </a:rPr>
              <a:t>…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421" r="7951" b="4589"/>
          <a:stretch/>
        </p:blipFill>
        <p:spPr bwMode="auto">
          <a:xfrm>
            <a:off x="382587" y="1176468"/>
            <a:ext cx="8423382" cy="441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Convergence </a:t>
            </a:r>
            <a:r>
              <a:rPr lang="en-US" sz="3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3000" b="1" dirty="0" smtClean="0">
                <a:solidFill>
                  <a:srgbClr val="FF0000"/>
                </a:solidFill>
              </a:rPr>
              <a:t> – footprints - </a:t>
            </a:r>
            <a:r>
              <a:rPr lang="en-US" sz="3000" b="1" i="1" dirty="0" smtClean="0">
                <a:solidFill>
                  <a:srgbClr val="FF0000"/>
                </a:solidFill>
              </a:rPr>
              <a:t>with chamber</a:t>
            </a:r>
            <a:endParaRPr lang="en-GB" sz="30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from_lxplus\footprint_500th_256_256_scm2_2d_density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2754" r="8965"/>
          <a:stretch/>
        </p:blipFill>
        <p:spPr bwMode="auto">
          <a:xfrm>
            <a:off x="904822" y="404664"/>
            <a:ext cx="3667178" cy="33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from_lxplus\footprint_different_meshes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320480" cy="3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004048" y="1060526"/>
            <a:ext cx="41399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The 256x256-500e3 shows a footprint far from any structural resonance (in particular Montague resonance)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572000" y="1722245"/>
            <a:ext cx="43204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9512" y="3861048"/>
            <a:ext cx="41399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The mesh definition affects the footprint... The 64x64 case (with chamber) seems to be “under-resolution” (unphysical &lt;-&gt; the mesh size is comparable to 1</a:t>
            </a:r>
            <a:r>
              <a:rPr lang="en-US" sz="2000" b="1" dirty="0" smtClean="0">
                <a:solidFill>
                  <a:prstClr val="black"/>
                </a:solidFill>
                <a:latin typeface="Symbol" pitchFamily="18" charset="2"/>
              </a:rPr>
              <a:t>s </a:t>
            </a:r>
            <a:r>
              <a:rPr lang="en-US" sz="2000" b="1" dirty="0">
                <a:solidFill>
                  <a:prstClr val="black"/>
                </a:solidFill>
              </a:rPr>
              <a:t>beam size</a:t>
            </a:r>
            <a:r>
              <a:rPr lang="en-US" sz="2000" b="1" dirty="0" smtClean="0">
                <a:solidFill>
                  <a:prstClr val="black"/>
                </a:solidFill>
                <a:latin typeface="Symbol" pitchFamily="18" charset="2"/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 rot="10800000">
            <a:off x="4231233" y="4365104"/>
            <a:ext cx="43204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Arrow 19"/>
          <p:cNvSpPr/>
          <p:nvPr/>
        </p:nvSpPr>
        <p:spPr>
          <a:xfrm rot="16200000">
            <a:off x="6539076" y="2432669"/>
            <a:ext cx="43204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</a:rPr>
              <a:t>Convergence </a:t>
            </a:r>
            <a:r>
              <a:rPr lang="en-US" sz="28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800" b="1" dirty="0" smtClean="0">
                <a:solidFill>
                  <a:srgbClr val="FF0000"/>
                </a:solidFill>
              </a:rPr>
              <a:t> – RMS </a:t>
            </a:r>
            <a:r>
              <a:rPr lang="en-US" sz="2800" b="1" dirty="0" err="1" smtClean="0">
                <a:solidFill>
                  <a:srgbClr val="FF0000"/>
                </a:solidFill>
              </a:rPr>
              <a:t>Emittance</a:t>
            </a:r>
            <a:r>
              <a:rPr lang="en-US" sz="2800" b="1" dirty="0" smtClean="0">
                <a:solidFill>
                  <a:srgbClr val="FF0000"/>
                </a:solidFill>
              </a:rPr>
              <a:t> - </a:t>
            </a:r>
            <a:r>
              <a:rPr lang="en-US" sz="2800" b="1" i="1" dirty="0" smtClean="0">
                <a:solidFill>
                  <a:srgbClr val="FF0000"/>
                </a:solidFill>
              </a:rPr>
              <a:t>without chamber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from_lxplus\RMS_Em_after_1000_turns_256_500th_scm2_1000th_64_scm1_250th_64_scm1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7817"/>
          <a:stretch/>
        </p:blipFill>
        <p:spPr bwMode="auto">
          <a:xfrm>
            <a:off x="393449" y="1061447"/>
            <a:ext cx="8030818" cy="453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76672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In the case “without chamber” the 64x64 case – 500e3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 is comparable with the best case “with chamber” (256x256 – 1000e3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.) – in the case with 250e3 </a:t>
            </a:r>
            <a:r>
              <a:rPr lang="en-US" sz="1600" b="1" dirty="0" err="1" smtClean="0">
                <a:solidFill>
                  <a:prstClr val="black"/>
                </a:solidFill>
              </a:rPr>
              <a:t>m.particles</a:t>
            </a:r>
            <a:r>
              <a:rPr lang="en-US" sz="1600" b="1" dirty="0" smtClean="0">
                <a:solidFill>
                  <a:prstClr val="black"/>
                </a:solidFill>
              </a:rPr>
              <a:t> (64 x 64 without chamber) we have slightly different results (error order 10^-3)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</a:rPr>
              <a:t>Convergence </a:t>
            </a:r>
            <a:r>
              <a:rPr lang="en-US" sz="24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400" b="1" dirty="0" smtClean="0">
                <a:solidFill>
                  <a:srgbClr val="FF0000"/>
                </a:solidFill>
              </a:rPr>
              <a:t> – 95-99 x </a:t>
            </a:r>
            <a:r>
              <a:rPr lang="en-US" sz="2400" b="1" dirty="0" err="1" smtClean="0">
                <a:solidFill>
                  <a:srgbClr val="FF0000"/>
                </a:solidFill>
              </a:rPr>
              <a:t>Emittance</a:t>
            </a:r>
            <a:r>
              <a:rPr lang="en-US" sz="2400" b="1" dirty="0" smtClean="0">
                <a:solidFill>
                  <a:srgbClr val="FF0000"/>
                </a:solidFill>
              </a:rPr>
              <a:t> - </a:t>
            </a:r>
            <a:r>
              <a:rPr lang="en-US" sz="2400" b="1" i="1" dirty="0" smtClean="0">
                <a:solidFill>
                  <a:srgbClr val="FF0000"/>
                </a:solidFill>
              </a:rPr>
              <a:t>without chamber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from_lxplus\presentation 07-05-2012\9599_xEm_after_1000_turns_256_500th_scm2_1000th_64_scm1_250th_64_scm1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4301" r="8674" b="5141"/>
          <a:stretch/>
        </p:blipFill>
        <p:spPr bwMode="auto">
          <a:xfrm>
            <a:off x="251520" y="980728"/>
            <a:ext cx="8943241" cy="4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8184" y="1268760"/>
            <a:ext cx="1872208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28184" y="1610916"/>
            <a:ext cx="1872208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26064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In the case “without chamber” the 64x64 case – 500e3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 is comparable with the best case “with chamber” (256x256 – 1000e3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.) … The case with 250e3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 has worst results in 99% </a:t>
            </a:r>
            <a:r>
              <a:rPr lang="en-US" sz="1600" b="1" dirty="0" err="1" smtClean="0">
                <a:solidFill>
                  <a:prstClr val="black"/>
                </a:solidFill>
              </a:rPr>
              <a:t>emittance</a:t>
            </a:r>
            <a:r>
              <a:rPr lang="en-US" sz="1600" b="1" dirty="0" smtClean="0">
                <a:solidFill>
                  <a:prstClr val="black"/>
                </a:solidFill>
              </a:rPr>
              <a:t> computation…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from_lxplus\presentation 07-05-2012\9599_yEm_after_1000_turns_256_500th_scm2_1000th_64_scm1_250th_64_scm1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6376" r="8594" b="5769"/>
          <a:stretch/>
        </p:blipFill>
        <p:spPr bwMode="auto">
          <a:xfrm>
            <a:off x="0" y="980728"/>
            <a:ext cx="91765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</a:rPr>
              <a:t>Convergence </a:t>
            </a:r>
            <a:r>
              <a:rPr lang="en-US" sz="24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400" b="1" dirty="0" smtClean="0">
                <a:solidFill>
                  <a:srgbClr val="FF0000"/>
                </a:solidFill>
              </a:rPr>
              <a:t> – 95-99 y </a:t>
            </a:r>
            <a:r>
              <a:rPr lang="en-US" sz="2400" b="1" dirty="0" err="1" smtClean="0">
                <a:solidFill>
                  <a:srgbClr val="FF0000"/>
                </a:solidFill>
              </a:rPr>
              <a:t>Emittance</a:t>
            </a:r>
            <a:r>
              <a:rPr lang="en-US" sz="2400" b="1" dirty="0" smtClean="0">
                <a:solidFill>
                  <a:srgbClr val="FF0000"/>
                </a:solidFill>
              </a:rPr>
              <a:t> - </a:t>
            </a:r>
            <a:r>
              <a:rPr lang="en-US" sz="2400" b="1" i="1" dirty="0" smtClean="0">
                <a:solidFill>
                  <a:srgbClr val="FF0000"/>
                </a:solidFill>
              </a:rPr>
              <a:t>without chamber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7667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Also in vertical transverse, the case “without chamber” the 64x64 case – 500e3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 is comparable with the best case “with chamber” (256x256 – 1000e3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.) 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8104" y="1196752"/>
            <a:ext cx="1872208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08104" y="1556792"/>
            <a:ext cx="1872208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</a:rPr>
              <a:t>Convergence </a:t>
            </a:r>
            <a:r>
              <a:rPr lang="en-US" sz="28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800" b="1" dirty="0" smtClean="0">
                <a:solidFill>
                  <a:srgbClr val="FF0000"/>
                </a:solidFill>
              </a:rPr>
              <a:t> – footprints – </a:t>
            </a:r>
            <a:r>
              <a:rPr lang="en-US" sz="2800" b="1" i="1" dirty="0" smtClean="0">
                <a:solidFill>
                  <a:srgbClr val="FF0000"/>
                </a:solidFill>
              </a:rPr>
              <a:t>with/without chamber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40362"/>
              </p:ext>
            </p:extLst>
          </p:nvPr>
        </p:nvGraphicFramePr>
        <p:xfrm>
          <a:off x="5453386" y="1412776"/>
          <a:ext cx="34080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13"/>
                <a:gridCol w="1136013"/>
                <a:gridCol w="113601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Qx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err="1" smtClean="0"/>
                        <a:t>Qy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500e3 – 64x64 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rgbClr val="0000FF"/>
                          </a:solidFill>
                        </a:rPr>
                        <a:t>(with chamber)</a:t>
                      </a:r>
                      <a:endParaRPr lang="en-GB" sz="9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~-0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.27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~-0.40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FF00"/>
                          </a:solidFill>
                        </a:rPr>
                        <a:t>500e3 – 128x128 (with chamber)</a:t>
                      </a:r>
                      <a:endParaRPr lang="en-GB" sz="900" b="1" dirty="0" smtClean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~-0.20</a:t>
                      </a:r>
                      <a:endParaRPr lang="en-GB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~-0.28</a:t>
                      </a:r>
                      <a:endParaRPr lang="en-GB" dirty="0">
                        <a:solidFill>
                          <a:srgbClr val="00FF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</a:rPr>
                        <a:t>500e3 – 256x256 (with chamber)</a:t>
                      </a:r>
                      <a:endParaRPr lang="en-GB" sz="9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~-0.17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~-0.24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FFFF00"/>
                          </a:solidFill>
                        </a:rPr>
                        <a:t>500e3- 64x64 (without chamber)</a:t>
                      </a:r>
                      <a:endParaRPr lang="en-GB" sz="9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~-0.16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~-0.23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from_lxplus\presentation 07-05-2012\footprint_different_meshes_scm2_scm1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7905"/>
          <a:stretch/>
        </p:blipFill>
        <p:spPr bwMode="auto">
          <a:xfrm>
            <a:off x="-36512" y="404043"/>
            <a:ext cx="5256584" cy="511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from_lxplus\presentation 07-05-2012\RMS_emittance_64_500e3_128_500e3_without_chamber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5550" r="7662" b="3602"/>
          <a:stretch/>
        </p:blipFill>
        <p:spPr bwMode="auto">
          <a:xfrm>
            <a:off x="35496" y="476672"/>
            <a:ext cx="550656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</a:rPr>
              <a:t>Convergence </a:t>
            </a:r>
            <a:r>
              <a:rPr lang="en-US" sz="2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000" b="1" dirty="0" smtClean="0">
                <a:solidFill>
                  <a:srgbClr val="FF0000"/>
                </a:solidFill>
              </a:rPr>
              <a:t> – footprints – without chamber - </a:t>
            </a:r>
            <a:r>
              <a:rPr lang="en-US" sz="2000" b="1" i="1" dirty="0" smtClean="0">
                <a:solidFill>
                  <a:srgbClr val="FF0000"/>
                </a:solidFill>
              </a:rPr>
              <a:t>why 64x64 mesh points and not more?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from_lxplus\presentation 07-05-2012\footprint_64_500e3_128_500e3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5091" r="7509" b="1673"/>
          <a:stretch/>
        </p:blipFill>
        <p:spPr bwMode="auto">
          <a:xfrm>
            <a:off x="5421809" y="2564904"/>
            <a:ext cx="34955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3138" y="3904066"/>
            <a:ext cx="5318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RMS </a:t>
            </a:r>
            <a:r>
              <a:rPr lang="en-US" sz="1600" b="1" dirty="0" err="1" smtClean="0">
                <a:solidFill>
                  <a:prstClr val="black"/>
                </a:solidFill>
              </a:rPr>
              <a:t>emittance</a:t>
            </a:r>
            <a:r>
              <a:rPr lang="en-US" sz="1600" b="1" dirty="0" smtClean="0">
                <a:solidFill>
                  <a:prstClr val="black"/>
                </a:solidFill>
              </a:rPr>
              <a:t> &amp; footprints are very similar in 64x64 and 128x128 cases  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</a:rPr>
              <a:t>Convergence </a:t>
            </a:r>
            <a:r>
              <a:rPr lang="en-US" sz="2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000" b="1" dirty="0" smtClean="0">
                <a:solidFill>
                  <a:srgbClr val="FF0000"/>
                </a:solidFill>
              </a:rPr>
              <a:t> – footprints – without chamber - </a:t>
            </a:r>
            <a:r>
              <a:rPr lang="en-US" sz="2000" b="1" i="1" dirty="0" smtClean="0">
                <a:solidFill>
                  <a:srgbClr val="FF0000"/>
                </a:solidFill>
              </a:rPr>
              <a:t>why 64x64 mesh points and not more?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from_lxplus\presentation 07-05-2012\9599_xEm_after_1000_turns_128_500e3_64_500e3_scm1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r="7402"/>
          <a:stretch/>
        </p:blipFill>
        <p:spPr bwMode="auto">
          <a:xfrm>
            <a:off x="153244" y="692696"/>
            <a:ext cx="8708181" cy="50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7016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95% &amp; 99% </a:t>
            </a:r>
            <a:r>
              <a:rPr lang="en-US" sz="1600" b="1" dirty="0" err="1" smtClean="0">
                <a:solidFill>
                  <a:prstClr val="black"/>
                </a:solidFill>
              </a:rPr>
              <a:t>emittances</a:t>
            </a:r>
            <a:r>
              <a:rPr lang="en-US" sz="1600" b="1" dirty="0" smtClean="0">
                <a:solidFill>
                  <a:prstClr val="black"/>
                </a:solidFill>
              </a:rPr>
              <a:t>’ behaviors are also very similar…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852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435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1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852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435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1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</a:rPr>
              <a:t>Convergence </a:t>
            </a:r>
            <a:r>
              <a:rPr lang="en-US" sz="2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000" b="1" dirty="0" smtClean="0">
                <a:solidFill>
                  <a:srgbClr val="FF0000"/>
                </a:solidFill>
              </a:rPr>
              <a:t> – footprints – without chamber - </a:t>
            </a:r>
            <a:r>
              <a:rPr lang="en-US" sz="2000" b="1" i="1" dirty="0" smtClean="0">
                <a:solidFill>
                  <a:srgbClr val="FF0000"/>
                </a:solidFill>
              </a:rPr>
              <a:t>why 64x64 mesh points and not more?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70166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95% &amp; 99% </a:t>
            </a:r>
            <a:r>
              <a:rPr lang="en-US" sz="1600" b="1" dirty="0" err="1" smtClean="0">
                <a:solidFill>
                  <a:prstClr val="black"/>
                </a:solidFill>
              </a:rPr>
              <a:t>emittances</a:t>
            </a:r>
            <a:r>
              <a:rPr lang="en-US" sz="1600" b="1" dirty="0" smtClean="0">
                <a:solidFill>
                  <a:prstClr val="black"/>
                </a:solidFill>
              </a:rPr>
              <a:t>’ </a:t>
            </a:r>
            <a:r>
              <a:rPr lang="en-US" sz="1600" b="1" dirty="0" err="1" smtClean="0">
                <a:solidFill>
                  <a:prstClr val="black"/>
                </a:solidFill>
              </a:rPr>
              <a:t>behaviours</a:t>
            </a:r>
            <a:r>
              <a:rPr lang="en-US" sz="1600" b="1" dirty="0" smtClean="0">
                <a:solidFill>
                  <a:prstClr val="black"/>
                </a:solidFill>
              </a:rPr>
              <a:t> are also very similar…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from_lxplus\presentation 07-05-2012\9599_yEm_after_1000_turns_128_500e3_64_500e3_scm1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5184" r="8314" b="4436"/>
          <a:stretch/>
        </p:blipFill>
        <p:spPr bwMode="auto">
          <a:xfrm>
            <a:off x="147946" y="938436"/>
            <a:ext cx="8888550" cy="47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from_lxplus\2500turns_64_500th_scm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081" y="-27384"/>
            <a:ext cx="1081667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852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435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1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</a:rPr>
              <a:t>A longer tracking (2500 turns) example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01120"/>
              </p:ext>
            </p:extLst>
          </p:nvPr>
        </p:nvGraphicFramePr>
        <p:xfrm>
          <a:off x="1691680" y="49411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e</a:t>
                      </a:r>
                      <a:r>
                        <a:rPr lang="en-US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US" dirty="0" err="1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First</a:t>
                      </a:r>
                      <a:r>
                        <a:rPr lang="en-US" sz="1200" baseline="0" dirty="0" smtClean="0"/>
                        <a:t> 1000 turns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2.806e-7*turn+4.8944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3.5784e-6*turn+3.3065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From 1000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to 2500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turn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6.9244e-7*turn+4.894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3.1936e-6*turn+3.3065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4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307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Preliminary consideration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0" y="1125538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sz="2000" b="1" dirty="0" smtClean="0"/>
          </a:p>
          <a:p>
            <a:pPr eaLnBrk="1" hangingPunct="1">
              <a:buFont typeface="Arial" charset="0"/>
              <a:buChar char="•"/>
            </a:pPr>
            <a:r>
              <a:rPr lang="en-US" sz="2000" b="1" dirty="0" smtClean="0"/>
              <a:t>This presentation follows the one at LIS meeting on 14-04-2012 (you can find that on my DFS public):</a:t>
            </a:r>
          </a:p>
          <a:p>
            <a:pPr marL="0" indent="0" eaLnBrk="1" hangingPunct="1"/>
            <a:endParaRPr lang="en-US" sz="2000" b="1" dirty="0"/>
          </a:p>
          <a:p>
            <a:pPr marL="0" indent="0" eaLnBrk="1" hangingPunct="1"/>
            <a:r>
              <a:rPr lang="en-US" sz="2000" b="1" dirty="0"/>
              <a:t>	</a:t>
            </a:r>
            <a:r>
              <a:rPr lang="en-US" sz="2000" b="1" i="1" dirty="0" err="1" smtClean="0"/>
              <a:t>dfs</a:t>
            </a:r>
            <a:r>
              <a:rPr lang="en-US" sz="2000" b="1" i="1" dirty="0" smtClean="0"/>
              <a:t>:\\Users\v\</a:t>
            </a:r>
            <a:r>
              <a:rPr lang="en-US" sz="2000" b="1" i="1" dirty="0" err="1" smtClean="0"/>
              <a:t>vforte</a:t>
            </a:r>
            <a:r>
              <a:rPr lang="en-US" sz="2000" b="1" i="1" dirty="0" smtClean="0"/>
              <a:t>\Public\14-04-12_Presentation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518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Conclusions and future implementations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0" y="692696"/>
            <a:ext cx="9144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/>
              <a:t>We had a good indication for parameter settings in space charge studying with PTC-ORBIT, even using a method (2 ½ D) without boundary conditions.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/>
              <a:t>We will keep both ways for further studies (with and without boundaries) for longer turns (starting from 2500 turns as a few synch. periods)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/>
              <a:t>We will use a new set of parameters for the new simulations, which also will include acceleration, bumps 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/>
          </a:p>
          <a:p>
            <a:pPr marL="0" indent="0">
              <a:defRPr/>
            </a:pPr>
            <a:r>
              <a:rPr lang="en-US" sz="2000" b="1" dirty="0" smtClean="0"/>
              <a:t>	</a:t>
            </a:r>
          </a:p>
          <a:p>
            <a:pPr marL="0" indent="0">
              <a:defRPr/>
            </a:pPr>
            <a:endParaRPr lang="en-US" sz="2000" b="1" dirty="0"/>
          </a:p>
          <a:p>
            <a:pPr marL="0" indent="0">
              <a:defRPr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 marL="0" indent="0">
              <a:defRPr/>
            </a:pPr>
            <a:endParaRPr lang="en-US" sz="2000" b="1" dirty="0" smtClean="0"/>
          </a:p>
          <a:p>
            <a:pPr marL="0" indent="0">
              <a:defRPr/>
            </a:pPr>
            <a:endParaRPr lang="en-US" sz="2000" b="1" dirty="0" smtClean="0"/>
          </a:p>
          <a:p>
            <a:pPr marL="0" indent="0">
              <a:defRPr/>
            </a:pPr>
            <a:r>
              <a:rPr lang="en-US" sz="2000" b="1" dirty="0" smtClean="0"/>
              <a:t>	</a:t>
            </a:r>
          </a:p>
          <a:p>
            <a:pPr marL="0" indent="0">
              <a:defRPr/>
            </a:pPr>
            <a:endParaRPr lang="en-US" sz="2000" b="1" dirty="0" smtClean="0"/>
          </a:p>
          <a:p>
            <a:pPr marL="285750" lvl="1" indent="0">
              <a:defRPr/>
            </a:pPr>
            <a:endParaRPr lang="en-US" sz="2000" b="1" dirty="0"/>
          </a:p>
          <a:p>
            <a:pPr marL="285750" lvl="1" indent="0">
              <a:defRPr/>
            </a:pP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 smtClean="0"/>
          </a:p>
          <a:p>
            <a:pPr>
              <a:buFont typeface="Arial" charset="0"/>
              <a:buChar char="•"/>
              <a:defRPr/>
            </a:pPr>
            <a:endParaRPr lang="en-US" sz="2000" b="1" dirty="0" smtClean="0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852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3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435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1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204915"/>
              </p:ext>
            </p:extLst>
          </p:nvPr>
        </p:nvGraphicFramePr>
        <p:xfrm>
          <a:off x="1614711" y="331379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 simulations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simulations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2.475e12 </a:t>
                      </a:r>
                      <a:r>
                        <a:rPr lang="en-US" sz="1600" dirty="0" err="1" smtClean="0"/>
                        <a:t>p.p.bunch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3.52e12 </a:t>
                      </a:r>
                      <a:r>
                        <a:rPr lang="en-US" sz="1600" dirty="0" err="1" smtClean="0"/>
                        <a:t>p.p.bunch</a:t>
                      </a:r>
                      <a:r>
                        <a:rPr lang="en-US" sz="1600" dirty="0" smtClean="0"/>
                        <a:t>*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Norm. </a:t>
                      </a:r>
                      <a:r>
                        <a:rPr lang="en-US" dirty="0" err="1" smtClean="0"/>
                        <a:t>emittance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3/2 </a:t>
                      </a:r>
                      <a:r>
                        <a:rPr lang="en-US" sz="1600" dirty="0" err="1" smtClean="0"/>
                        <a:t>mm.mrad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1.9/1.9 </a:t>
                      </a:r>
                      <a:r>
                        <a:rPr lang="en-US" sz="1600" dirty="0" err="1" smtClean="0"/>
                        <a:t>mm.mrad</a:t>
                      </a:r>
                      <a:r>
                        <a:rPr lang="en-US" sz="1600" dirty="0" smtClean="0"/>
                        <a:t>*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Qx-Qy</a:t>
                      </a:r>
                      <a:r>
                        <a:rPr lang="en-US" dirty="0" smtClean="0"/>
                        <a:t> (w. point)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4.27/4.41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4.41/4.46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67543" y="5185841"/>
            <a:ext cx="8568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hlinkClick r:id="rId6"/>
              </a:rPr>
              <a:t>* </a:t>
            </a:r>
            <a:r>
              <a:rPr lang="en-US" sz="1400" dirty="0">
                <a:hlinkClick r:id="rId6"/>
              </a:rPr>
              <a:t>Update of achievable beam characteristics at injection in </a:t>
            </a:r>
            <a:r>
              <a:rPr lang="en-US" sz="1400" dirty="0" smtClean="0">
                <a:hlinkClick r:id="rId6"/>
              </a:rPr>
              <a:t>LHC – G. Brennan (slide 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3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u="none">
                <a:solidFill>
                  <a:schemeClr val="tx2"/>
                </a:solidFill>
              </a:rPr>
              <a:t>CERN PS Booster study: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7989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‘SHORT-dipole’ vz ‘NORMAL’ PSB lattice  </a:t>
            </a:r>
            <a:r>
              <a:rPr lang="en-US" u="none">
                <a:sym typeface="Wingdings" pitchFamily="2" charset="2"/>
              </a:rPr>
              <a:t> </a:t>
            </a:r>
            <a:r>
              <a:rPr lang="en-US" u="none"/>
              <a:t>emittance growth analysis …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16200000">
            <a:off x="6201569" y="2575719"/>
            <a:ext cx="551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0033CC"/>
                </a:solidFill>
              </a:rPr>
              <a:t>LIU:</a:t>
            </a:r>
            <a:r>
              <a:rPr lang="en-US" u="none">
                <a:solidFill>
                  <a:srgbClr val="0033CC"/>
                </a:solidFill>
              </a:rPr>
              <a:t> Machine imperfection and Space charge effects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725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Halo formation at the injection energy … losses in realistic Aperture</a:t>
            </a:r>
          </a:p>
          <a:p>
            <a:pPr>
              <a:buFont typeface="Wingdings" pitchFamily="2" charset="2"/>
              <a:buNone/>
            </a:pPr>
            <a:endParaRPr lang="en-US" u="none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2590800"/>
            <a:ext cx="459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Effect of the double-harmonic RF system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785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Benchmarking with existing results of the emittance measurements at the</a:t>
            </a:r>
          </a:p>
          <a:p>
            <a:pPr>
              <a:buFont typeface="Wingdings" pitchFamily="2" charset="2"/>
              <a:buNone/>
            </a:pPr>
            <a:r>
              <a:rPr lang="en-US" u="none"/>
              <a:t>    injection energy (160MeV) 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771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Effects of Basic machine imperfections &amp; resonance correction scheme 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57200" y="5943600"/>
            <a:ext cx="8053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Multi-turn injection scheme (with FOIL and ‘painting’ process)</a:t>
            </a:r>
          </a:p>
          <a:p>
            <a:pPr>
              <a:buFont typeface="Wingdings" pitchFamily="2" charset="2"/>
              <a:buNone/>
            </a:pPr>
            <a:r>
              <a:rPr lang="en-US" u="none"/>
              <a:t>     </a:t>
            </a:r>
            <a:r>
              <a:rPr lang="en-US" u="none">
                <a:sym typeface="Wingdings" pitchFamily="2" charset="2"/>
              </a:rPr>
              <a:t> </a:t>
            </a:r>
            <a:r>
              <a:rPr lang="en-US">
                <a:sym typeface="Wingdings" pitchFamily="2" charset="2"/>
              </a:rPr>
              <a:t>dynamic variation</a:t>
            </a:r>
            <a:r>
              <a:rPr lang="en-US" u="none">
                <a:sym typeface="Wingdings" pitchFamily="2" charset="2"/>
              </a:rPr>
              <a:t> of the machine properties during the injection process</a:t>
            </a:r>
            <a:endParaRPr lang="en-US" u="none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4648200"/>
            <a:ext cx="691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Acceleration process   </a:t>
            </a:r>
            <a:r>
              <a:rPr lang="en-US" u="none">
                <a:sym typeface="Wingdings" pitchFamily="2" charset="2"/>
              </a:rPr>
              <a:t> ‘time’ scale of the emittance growth …</a:t>
            </a:r>
            <a:endParaRPr lang="en-US" u="none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5257800"/>
            <a:ext cx="706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u="none"/>
              <a:t> ‘Bare’ working point optimization during injection and acceleration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7540" y="0"/>
            <a:ext cx="2786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Alexander </a:t>
            </a:r>
            <a:r>
              <a:rPr lang="en-GB" i="1" dirty="0" err="1" smtClean="0"/>
              <a:t>Molodozhentsev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363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</a:rPr>
              <a:t>Aim of the study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0" y="11255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>
                <a:solidFill>
                  <a:prstClr val="black"/>
                </a:solidFill>
              </a:rPr>
              <a:t>Preliminary study for finding the optimal conditions for PTC/ORBIT space-charge simulations in terms of convergence and computational costs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0" y="28527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u="sng">
                <a:solidFill>
                  <a:prstClr val="black"/>
                </a:solidFill>
              </a:rPr>
              <a:t>How far do we have to push in simulations settings to obtain reasonable results with less computational costs?</a:t>
            </a: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</a:rPr>
              <a:t>Logical path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3973513" y="765175"/>
            <a:ext cx="1162050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Lattice setup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3600450" y="1320800"/>
            <a:ext cx="190817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Inject starting 6-D matched distribution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3600450" y="2060575"/>
            <a:ext cx="190817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PTC ORBIT basic settings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5130" name="TextBox 36"/>
          <p:cNvSpPr txBox="1">
            <a:spLocks noChangeArrowheads="1"/>
          </p:cNvSpPr>
          <p:nvPr/>
        </p:nvSpPr>
        <p:spPr bwMode="auto">
          <a:xfrm>
            <a:off x="2124075" y="3933825"/>
            <a:ext cx="136842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RMS emittance</a:t>
            </a:r>
            <a:endParaRPr lang="en-GB" sz="1000">
              <a:solidFill>
                <a:prstClr val="black"/>
              </a:solidFill>
            </a:endParaRPr>
          </a:p>
        </p:txBody>
      </p:sp>
      <p:sp>
        <p:nvSpPr>
          <p:cNvPr id="5131" name="TextBox 38"/>
          <p:cNvSpPr txBox="1">
            <a:spLocks noChangeArrowheads="1"/>
          </p:cNvSpPr>
          <p:nvPr/>
        </p:nvSpPr>
        <p:spPr bwMode="auto">
          <a:xfrm>
            <a:off x="5724525" y="3933825"/>
            <a:ext cx="136842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tunes</a:t>
            </a:r>
            <a:endParaRPr lang="en-GB" sz="100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>
            <a:stCxn id="5127" idx="2"/>
            <a:endCxn id="5128" idx="0"/>
          </p:cNvCxnSpPr>
          <p:nvPr/>
        </p:nvCxnSpPr>
        <p:spPr>
          <a:xfrm>
            <a:off x="4554538" y="1011238"/>
            <a:ext cx="0" cy="309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128" idx="2"/>
            <a:endCxn id="5129" idx="0"/>
          </p:cNvCxnSpPr>
          <p:nvPr/>
        </p:nvCxnSpPr>
        <p:spPr>
          <a:xfrm>
            <a:off x="4554538" y="1720850"/>
            <a:ext cx="0" cy="33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TextBox 51"/>
          <p:cNvSpPr txBox="1">
            <a:spLocks noChangeArrowheads="1"/>
          </p:cNvSpPr>
          <p:nvPr/>
        </p:nvSpPr>
        <p:spPr bwMode="auto">
          <a:xfrm>
            <a:off x="3600450" y="2636838"/>
            <a:ext cx="1908175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Adding of space charge Orbit routines</a:t>
            </a:r>
            <a:endParaRPr lang="en-GB" sz="100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>
            <a:endCxn id="5134" idx="0"/>
          </p:cNvCxnSpPr>
          <p:nvPr/>
        </p:nvCxnSpPr>
        <p:spPr>
          <a:xfrm>
            <a:off x="4554538" y="2297113"/>
            <a:ext cx="0" cy="33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TextBox 55"/>
          <p:cNvSpPr txBox="1">
            <a:spLocks noChangeArrowheads="1"/>
          </p:cNvSpPr>
          <p:nvPr/>
        </p:nvSpPr>
        <p:spPr bwMode="auto">
          <a:xfrm>
            <a:off x="3600450" y="3376613"/>
            <a:ext cx="1908175" cy="246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1000 turns tracking</a:t>
            </a:r>
            <a:endParaRPr lang="en-GB" sz="1000">
              <a:solidFill>
                <a:prstClr val="black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554538" y="3036888"/>
            <a:ext cx="0" cy="33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TextBox 60"/>
          <p:cNvSpPr txBox="1">
            <a:spLocks noChangeArrowheads="1"/>
          </p:cNvSpPr>
          <p:nvPr/>
        </p:nvSpPr>
        <p:spPr bwMode="auto">
          <a:xfrm>
            <a:off x="3600450" y="3933825"/>
            <a:ext cx="190817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95-99% emittance</a:t>
            </a:r>
            <a:endParaRPr lang="en-GB" sz="1000">
              <a:solidFill>
                <a:prstClr val="black"/>
              </a:solidFill>
            </a:endParaRPr>
          </a:p>
        </p:txBody>
      </p:sp>
      <p:cxnSp>
        <p:nvCxnSpPr>
          <p:cNvPr id="62" name="Straight Arrow Connector 61"/>
          <p:cNvCxnSpPr>
            <a:stCxn id="5136" idx="2"/>
          </p:cNvCxnSpPr>
          <p:nvPr/>
        </p:nvCxnSpPr>
        <p:spPr>
          <a:xfrm>
            <a:off x="4554538" y="3622675"/>
            <a:ext cx="0" cy="31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Elbow Connector 1023"/>
          <p:cNvCxnSpPr>
            <a:stCxn id="5136" idx="2"/>
            <a:endCxn id="5131" idx="0"/>
          </p:cNvCxnSpPr>
          <p:nvPr/>
        </p:nvCxnSpPr>
        <p:spPr>
          <a:xfrm rot="16200000" flipH="1">
            <a:off x="5326063" y="2851150"/>
            <a:ext cx="311150" cy="1854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Elbow Connector 1026"/>
          <p:cNvCxnSpPr>
            <a:endCxn id="5130" idx="0"/>
          </p:cNvCxnSpPr>
          <p:nvPr/>
        </p:nvCxnSpPr>
        <p:spPr>
          <a:xfrm rot="10800000" flipV="1">
            <a:off x="2808288" y="3778250"/>
            <a:ext cx="1746250" cy="1555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TextBox 70"/>
          <p:cNvSpPr txBox="1">
            <a:spLocks noChangeArrowheads="1"/>
          </p:cNvSpPr>
          <p:nvPr/>
        </p:nvSpPr>
        <p:spPr bwMode="auto">
          <a:xfrm>
            <a:off x="3600450" y="4508500"/>
            <a:ext cx="190817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Results analysis</a:t>
            </a:r>
            <a:endParaRPr lang="en-GB" sz="100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554538" y="4168775"/>
            <a:ext cx="0" cy="33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4" name="TextBox 72"/>
          <p:cNvSpPr txBox="1">
            <a:spLocks noChangeArrowheads="1"/>
          </p:cNvSpPr>
          <p:nvPr/>
        </p:nvSpPr>
        <p:spPr bwMode="auto">
          <a:xfrm>
            <a:off x="3600450" y="5084763"/>
            <a:ext cx="1908175" cy="246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prstClr val="black"/>
                </a:solidFill>
              </a:rPr>
              <a:t>Best settings choose</a:t>
            </a:r>
            <a:endParaRPr lang="en-GB" sz="1000">
              <a:solidFill>
                <a:prstClr val="black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554538" y="4745038"/>
            <a:ext cx="0" cy="339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1030"/>
          <p:cNvSpPr/>
          <p:nvPr/>
        </p:nvSpPr>
        <p:spPr>
          <a:xfrm>
            <a:off x="2051050" y="549275"/>
            <a:ext cx="6213475" cy="6159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147" name="TextBox 1031"/>
          <p:cNvSpPr txBox="1">
            <a:spLocks noChangeArrowheads="1"/>
          </p:cNvSpPr>
          <p:nvPr/>
        </p:nvSpPr>
        <p:spPr bwMode="auto">
          <a:xfrm>
            <a:off x="6372225" y="663575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C000"/>
                </a:solidFill>
              </a:rPr>
              <a:t>Externally created (MadX, …)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C000"/>
                </a:solidFill>
              </a:rPr>
              <a:t>Internally modified (tables)</a:t>
            </a:r>
            <a:endParaRPr lang="en-GB" sz="1200">
              <a:solidFill>
                <a:srgbClr val="FFC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51050" y="1206500"/>
            <a:ext cx="6216650" cy="6175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039" name="Elbow Connector 1038"/>
          <p:cNvCxnSpPr>
            <a:stCxn id="5130" idx="2"/>
            <a:endCxn id="5142" idx="1"/>
          </p:cNvCxnSpPr>
          <p:nvPr/>
        </p:nvCxnSpPr>
        <p:spPr>
          <a:xfrm rot="16200000" flipH="1">
            <a:off x="2978150" y="4010026"/>
            <a:ext cx="452437" cy="7921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Elbow Connector 1040"/>
          <p:cNvCxnSpPr>
            <a:stCxn id="5131" idx="2"/>
            <a:endCxn id="5142" idx="3"/>
          </p:cNvCxnSpPr>
          <p:nvPr/>
        </p:nvCxnSpPr>
        <p:spPr>
          <a:xfrm rot="5400000">
            <a:off x="5732463" y="3956050"/>
            <a:ext cx="452437" cy="9001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051050" y="1890713"/>
            <a:ext cx="6216650" cy="2447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5152" name="TextBox 88"/>
          <p:cNvSpPr txBox="1">
            <a:spLocks noChangeArrowheads="1"/>
          </p:cNvSpPr>
          <p:nvPr/>
        </p:nvSpPr>
        <p:spPr bwMode="auto">
          <a:xfrm>
            <a:off x="6372225" y="1274763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92D050"/>
                </a:solidFill>
              </a:rPr>
              <a:t>Externally created (Mathematica, …)</a:t>
            </a:r>
            <a:endParaRPr lang="en-GB" sz="1200">
              <a:solidFill>
                <a:srgbClr val="92D050"/>
              </a:solidFill>
            </a:endParaRPr>
          </a:p>
        </p:txBody>
      </p:sp>
      <p:sp>
        <p:nvSpPr>
          <p:cNvPr id="5153" name="TextBox 89"/>
          <p:cNvSpPr txBox="1">
            <a:spLocks noChangeArrowheads="1"/>
          </p:cNvSpPr>
          <p:nvPr/>
        </p:nvSpPr>
        <p:spPr bwMode="auto">
          <a:xfrm>
            <a:off x="6796088" y="2863850"/>
            <a:ext cx="1044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</a:rPr>
              <a:t>PTC-ORBIT</a:t>
            </a:r>
            <a:endParaRPr lang="en-GB" sz="120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051050" y="4405313"/>
            <a:ext cx="6216650" cy="5095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155" name="TextBox 91"/>
          <p:cNvSpPr txBox="1">
            <a:spLocks noChangeArrowheads="1"/>
          </p:cNvSpPr>
          <p:nvPr/>
        </p:nvSpPr>
        <p:spPr bwMode="auto">
          <a:xfrm>
            <a:off x="6443663" y="4519613"/>
            <a:ext cx="1898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</a:rPr>
              <a:t>Plots and tunes footprints</a:t>
            </a:r>
            <a:endParaRPr lang="en-GB" sz="1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D.O.E.</a:t>
            </a:r>
            <a:endParaRPr lang="en-GB" sz="3000" b="1">
              <a:solidFill>
                <a:srgbClr val="FF0000"/>
              </a:solidFill>
            </a:endParaRP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0" y="476672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We wanted to find the best initial parameter settings for transverse space charge studies, with 2 reference models: 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“with chamber” -&gt; static mesh grid (with “stable” beams)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</a:rPr>
              <a:t>“without chamber” -&gt; mesh grid dynamically adapted by the particle extent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37" y="2231512"/>
            <a:ext cx="4994325" cy="19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0" y="4501569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We used 2 criteria:</a:t>
            </a:r>
          </a:p>
          <a:p>
            <a:pPr marL="91440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</a:rPr>
              <a:t>Convergence </a:t>
            </a:r>
            <a:r>
              <a:rPr lang="en-US" sz="2000" b="1" dirty="0" err="1" smtClean="0">
                <a:solidFill>
                  <a:prstClr val="black"/>
                </a:solidFill>
              </a:rPr>
              <a:t>criterium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91440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</a:rPr>
              <a:t>Computational costs </a:t>
            </a:r>
            <a:r>
              <a:rPr lang="en-US" sz="2000" b="1" dirty="0" err="1" smtClean="0">
                <a:solidFill>
                  <a:prstClr val="black"/>
                </a:solidFill>
              </a:rPr>
              <a:t>criterium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from_lxplus\07-05-12 Presentation (LIS)\elapsed_time_3d_bar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r="17871"/>
          <a:stretch/>
        </p:blipFill>
        <p:spPr bwMode="auto">
          <a:xfrm>
            <a:off x="40630" y="264768"/>
            <a:ext cx="5400600" cy="42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</a:rPr>
              <a:t>Computational costs </a:t>
            </a:r>
            <a:r>
              <a:rPr lang="en-US" sz="2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2000" b="1" dirty="0" smtClean="0">
                <a:solidFill>
                  <a:srgbClr val="FF0000"/>
                </a:solidFill>
              </a:rPr>
              <a:t> – actual </a:t>
            </a:r>
            <a:r>
              <a:rPr lang="en-US" sz="2000" b="1" dirty="0" err="1" smtClean="0">
                <a:solidFill>
                  <a:srgbClr val="FF0000"/>
                </a:solidFill>
              </a:rPr>
              <a:t>engpara</a:t>
            </a:r>
            <a:r>
              <a:rPr lang="en-US" sz="2000" b="1" dirty="0" smtClean="0">
                <a:solidFill>
                  <a:srgbClr val="FF0000"/>
                </a:solidFill>
              </a:rPr>
              <a:t> situation </a:t>
            </a:r>
            <a:r>
              <a:rPr lang="en-US" sz="2000" b="1" i="1" dirty="0" smtClean="0">
                <a:solidFill>
                  <a:srgbClr val="FF0000"/>
                </a:solidFill>
              </a:rPr>
              <a:t>for 1000 turns…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pic>
        <p:nvPicPr>
          <p:cNvPr id="10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r="22429"/>
          <a:stretch>
            <a:fillRect/>
          </a:stretch>
        </p:blipFill>
        <p:spPr bwMode="auto">
          <a:xfrm>
            <a:off x="4793382" y="640528"/>
            <a:ext cx="4320480" cy="415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89934" y="4797152"/>
            <a:ext cx="3923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The space charge mesh doesn’t affect so much the CPU TIME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Clearly, the number of </a:t>
            </a:r>
            <a:r>
              <a:rPr lang="en-US" sz="1600" b="1" dirty="0" err="1" smtClean="0">
                <a:solidFill>
                  <a:prstClr val="black"/>
                </a:solidFill>
              </a:rPr>
              <a:t>m.particles</a:t>
            </a:r>
            <a:r>
              <a:rPr lang="en-US" sz="1600" b="1" dirty="0" smtClean="0">
                <a:solidFill>
                  <a:prstClr val="black"/>
                </a:solidFill>
              </a:rPr>
              <a:t> is the main factor for CPU time and elapsed time increasing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654" y="5320371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 smtClean="0"/>
              <a:t>*This is not a proper benchmarking (not all the tests done on the same machines), but just to have a </a:t>
            </a:r>
            <a:r>
              <a:rPr lang="en-GB" sz="1200" b="1" i="1" u="sng" dirty="0" smtClean="0"/>
              <a:t>feeling</a:t>
            </a:r>
            <a:r>
              <a:rPr lang="en-GB" sz="1200" b="1" u="sng" dirty="0" smtClean="0"/>
              <a:t> of the situation</a:t>
            </a:r>
            <a:endParaRPr lang="en-GB" sz="1200" b="1" u="sng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16821" y="1346126"/>
            <a:ext cx="864096" cy="36004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11960" y="11301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16h:46m:43s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51820" y="757164"/>
            <a:ext cx="864096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5411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23h:8min:53s</a:t>
            </a:r>
          </a:p>
        </p:txBody>
      </p:sp>
    </p:spTree>
    <p:extLst>
      <p:ext uri="{BB962C8B-B14F-4D97-AF65-F5344CB8AC3E}">
        <p14:creationId xmlns:p14="http://schemas.microsoft.com/office/powerpoint/2010/main" val="9146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Convergence </a:t>
            </a:r>
            <a:r>
              <a:rPr lang="en-US" sz="3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3000" b="1" dirty="0" smtClean="0">
                <a:solidFill>
                  <a:srgbClr val="FF0000"/>
                </a:solidFill>
              </a:rPr>
              <a:t> – </a:t>
            </a:r>
            <a:r>
              <a:rPr lang="en-US" sz="3000" b="1" i="1" dirty="0" smtClean="0">
                <a:solidFill>
                  <a:srgbClr val="FF0000"/>
                </a:solidFill>
              </a:rPr>
              <a:t>best case – with chamber</a:t>
            </a:r>
            <a:endParaRPr lang="en-GB" sz="3000" b="1" i="1" dirty="0">
              <a:solidFill>
                <a:srgbClr val="FF0000"/>
              </a:solidFill>
            </a:endParaRPr>
          </a:p>
        </p:txBody>
      </p:sp>
      <p:pic>
        <p:nvPicPr>
          <p:cNvPr id="11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5923" r="7951" b="5476"/>
          <a:stretch>
            <a:fillRect/>
          </a:stretch>
        </p:blipFill>
        <p:spPr bwMode="auto">
          <a:xfrm>
            <a:off x="179512" y="1124744"/>
            <a:ext cx="877468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7667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</a:rPr>
              <a:t>In the case “with chamber” the “RMS </a:t>
            </a:r>
            <a:r>
              <a:rPr lang="en-US" sz="1600" b="1" dirty="0" err="1" smtClean="0">
                <a:solidFill>
                  <a:prstClr val="black"/>
                </a:solidFill>
              </a:rPr>
              <a:t>Emittance</a:t>
            </a:r>
            <a:r>
              <a:rPr lang="en-US" sz="1600" b="1" dirty="0" smtClean="0">
                <a:solidFill>
                  <a:prstClr val="black"/>
                </a:solidFill>
              </a:rPr>
              <a:t>” best case is </a:t>
            </a:r>
            <a:r>
              <a:rPr lang="en-US" sz="1600" b="1" dirty="0" err="1" smtClean="0">
                <a:solidFill>
                  <a:prstClr val="black"/>
                </a:solidFill>
              </a:rPr>
              <a:t>Nxbins</a:t>
            </a:r>
            <a:r>
              <a:rPr lang="en-US" sz="1600" b="1" dirty="0" smtClean="0">
                <a:solidFill>
                  <a:prstClr val="black"/>
                </a:solidFill>
              </a:rPr>
              <a:t>=256 – </a:t>
            </a:r>
            <a:r>
              <a:rPr lang="en-US" sz="1600" b="1" dirty="0" err="1" smtClean="0">
                <a:solidFill>
                  <a:prstClr val="black"/>
                </a:solidFill>
              </a:rPr>
              <a:t>Nybins</a:t>
            </a:r>
            <a:r>
              <a:rPr lang="en-US" sz="1600" b="1" dirty="0" smtClean="0">
                <a:solidFill>
                  <a:prstClr val="black"/>
                </a:solidFill>
              </a:rPr>
              <a:t>=256 with 1000e3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 …but … even 256x256 with 500e3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 is acceptable (half nr. </a:t>
            </a:r>
            <a:r>
              <a:rPr lang="en-US" sz="1600" b="1" dirty="0" err="1" smtClean="0">
                <a:solidFill>
                  <a:prstClr val="black"/>
                </a:solidFill>
              </a:rPr>
              <a:t>M.p</a:t>
            </a:r>
            <a:r>
              <a:rPr lang="en-US" sz="1600" b="1" dirty="0" smtClean="0">
                <a:solidFill>
                  <a:prstClr val="black"/>
                </a:solidFill>
              </a:rPr>
              <a:t>. -&gt; half CPU TIME !)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Convergence </a:t>
            </a:r>
            <a:r>
              <a:rPr lang="en-US" sz="3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3000" b="1" dirty="0" smtClean="0">
                <a:solidFill>
                  <a:srgbClr val="FF0000"/>
                </a:solidFill>
              </a:rPr>
              <a:t> – </a:t>
            </a:r>
            <a:r>
              <a:rPr lang="en-US" sz="3000" b="1" i="1" dirty="0" smtClean="0">
                <a:solidFill>
                  <a:srgbClr val="FF0000"/>
                </a:solidFill>
              </a:rPr>
              <a:t>best case – with chamber</a:t>
            </a:r>
            <a:endParaRPr lang="en-GB" sz="3000" b="1" i="1" dirty="0">
              <a:solidFill>
                <a:srgbClr val="FF0000"/>
              </a:solidFill>
            </a:endParaRPr>
          </a:p>
        </p:txBody>
      </p:sp>
      <p:pic>
        <p:nvPicPr>
          <p:cNvPr id="10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3477" r="7951" b="5180"/>
          <a:stretch>
            <a:fillRect/>
          </a:stretch>
        </p:blipFill>
        <p:spPr bwMode="auto">
          <a:xfrm>
            <a:off x="34926" y="735109"/>
            <a:ext cx="8826500" cy="472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2 2"/>
          <p:cNvCxnSpPr/>
          <p:nvPr/>
        </p:nvCxnSpPr>
        <p:spPr>
          <a:xfrm flipH="1" flipV="1">
            <a:off x="8528049" y="4216656"/>
            <a:ext cx="500062" cy="7318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95536" y="498158"/>
            <a:ext cx="6761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 dirty="0"/>
              <a:t>In horizontal 95% </a:t>
            </a:r>
            <a:r>
              <a:rPr lang="en-US" sz="1600" b="1" dirty="0" err="1"/>
              <a:t>emittance</a:t>
            </a:r>
            <a:r>
              <a:rPr lang="en-US" sz="1600" b="1" dirty="0"/>
              <a:t> is better for 1000th – 256 x 256</a:t>
            </a:r>
          </a:p>
        </p:txBody>
      </p:sp>
    </p:spTree>
    <p:extLst>
      <p:ext uri="{BB962C8B-B14F-4D97-AF65-F5344CB8AC3E}">
        <p14:creationId xmlns:p14="http://schemas.microsoft.com/office/powerpoint/2010/main" val="12506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4925" y="6450781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200" b="1" dirty="0"/>
              <a:t>Update on PTC/ORBIT space charge studies in the PSB </a:t>
            </a:r>
            <a:r>
              <a:rPr lang="en-US" sz="1200" b="1" dirty="0" smtClean="0"/>
              <a:t>– </a:t>
            </a:r>
            <a:r>
              <a:rPr lang="en-US" sz="1200" i="1" dirty="0" smtClean="0"/>
              <a:t>Vincenzo Forte * </a:t>
            </a:r>
            <a:endParaRPr lang="en-US" sz="1200" b="1" i="1" dirty="0" smtClean="0"/>
          </a:p>
          <a:p>
            <a:pPr algn="just" eaLnBrk="1" hangingPunct="1"/>
            <a:r>
              <a:rPr lang="en-US" sz="1200" b="1" dirty="0" smtClean="0"/>
              <a:t>* Follows Preliminary </a:t>
            </a:r>
            <a:r>
              <a:rPr lang="en-US" sz="1200" b="1" dirty="0"/>
              <a:t>results of the PTC/ORBIT convergence studies in the PSB - </a:t>
            </a:r>
            <a:r>
              <a:rPr lang="en-US" sz="1200" i="1" dirty="0"/>
              <a:t>Vincenzo </a:t>
            </a:r>
            <a:r>
              <a:rPr lang="en-US" sz="1200" i="1" dirty="0" smtClean="0"/>
              <a:t>Forte – LIS meeting 14-04-12</a:t>
            </a:r>
            <a:endParaRPr lang="en-US" sz="1200" b="1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0" y="-10001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smtClean="0">
                <a:solidFill>
                  <a:srgbClr val="FF0000"/>
                </a:solidFill>
              </a:rPr>
              <a:t>Convergence </a:t>
            </a:r>
            <a:r>
              <a:rPr lang="en-US" sz="3000" b="1" dirty="0" err="1" smtClean="0">
                <a:solidFill>
                  <a:srgbClr val="FF0000"/>
                </a:solidFill>
              </a:rPr>
              <a:t>criterium</a:t>
            </a:r>
            <a:r>
              <a:rPr lang="en-US" sz="3000" b="1" dirty="0" smtClean="0">
                <a:solidFill>
                  <a:srgbClr val="FF0000"/>
                </a:solidFill>
              </a:rPr>
              <a:t> – </a:t>
            </a:r>
            <a:r>
              <a:rPr lang="en-US" sz="3000" b="1" i="1" dirty="0" smtClean="0">
                <a:solidFill>
                  <a:srgbClr val="FF0000"/>
                </a:solidFill>
              </a:rPr>
              <a:t>best case – with chamber</a:t>
            </a:r>
            <a:endParaRPr lang="en-GB" sz="3000" b="1" i="1" dirty="0">
              <a:solidFill>
                <a:srgbClr val="FF0000"/>
              </a:solidFill>
            </a:endParaRPr>
          </a:p>
        </p:txBody>
      </p:sp>
      <p:pic>
        <p:nvPicPr>
          <p:cNvPr id="11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5313" r="5746" b="5521"/>
          <a:stretch>
            <a:fillRect/>
          </a:stretch>
        </p:blipFill>
        <p:spPr bwMode="auto">
          <a:xfrm>
            <a:off x="-74646" y="861134"/>
            <a:ext cx="9293292" cy="47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95536" y="498158"/>
            <a:ext cx="6761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1600" b="1" dirty="0"/>
              <a:t>In vertical 95% </a:t>
            </a:r>
            <a:r>
              <a:rPr lang="en-US" sz="1600" b="1" dirty="0" err="1"/>
              <a:t>emittance</a:t>
            </a:r>
            <a:r>
              <a:rPr lang="en-US" sz="1600" b="1" dirty="0"/>
              <a:t> is good enough even for 500 </a:t>
            </a:r>
            <a:r>
              <a:rPr lang="en-US" sz="1600" b="1" dirty="0" err="1"/>
              <a:t>th</a:t>
            </a:r>
            <a:r>
              <a:rPr lang="en-US" sz="1600" b="1" dirty="0"/>
              <a:t> </a:t>
            </a:r>
            <a:r>
              <a:rPr lang="en-US" sz="1600" b="1" dirty="0" err="1"/>
              <a:t>M.p</a:t>
            </a:r>
            <a:r>
              <a:rPr lang="en-US" sz="1600" b="1" dirty="0"/>
              <a:t>. – 256 x 256</a:t>
            </a:r>
          </a:p>
        </p:txBody>
      </p:sp>
      <p:cxnSp>
        <p:nvCxnSpPr>
          <p:cNvPr id="15" name="Connettore 2 2"/>
          <p:cNvCxnSpPr/>
          <p:nvPr/>
        </p:nvCxnSpPr>
        <p:spPr>
          <a:xfrm flipH="1">
            <a:off x="8267700" y="2995836"/>
            <a:ext cx="500063" cy="64928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1660</Words>
  <Application>Microsoft Office PowerPoint</Application>
  <PresentationFormat>On-screen Show (4:3)</PresentationFormat>
  <Paragraphs>189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 Forte</dc:creator>
  <cp:lastModifiedBy>Vincenzo Forte</cp:lastModifiedBy>
  <cp:revision>81</cp:revision>
  <dcterms:created xsi:type="dcterms:W3CDTF">2012-04-26T07:01:18Z</dcterms:created>
  <dcterms:modified xsi:type="dcterms:W3CDTF">2012-05-07T15:56:38Z</dcterms:modified>
</cp:coreProperties>
</file>