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96" r:id="rId5"/>
    <p:sldId id="287" r:id="rId6"/>
    <p:sldId id="282" r:id="rId7"/>
    <p:sldId id="281" r:id="rId8"/>
    <p:sldId id="290" r:id="rId9"/>
    <p:sldId id="304" r:id="rId10"/>
    <p:sldId id="303" r:id="rId11"/>
    <p:sldId id="302" r:id="rId12"/>
    <p:sldId id="292" r:id="rId13"/>
    <p:sldId id="306" r:id="rId14"/>
    <p:sldId id="299" r:id="rId15"/>
    <p:sldId id="305" r:id="rId16"/>
    <p:sldId id="300" r:id="rId17"/>
    <p:sldId id="301" r:id="rId18"/>
    <p:sldId id="294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6" autoAdjust="0"/>
    <p:restoredTop sz="94660"/>
  </p:normalViewPr>
  <p:slideViewPr>
    <p:cSldViewPr>
      <p:cViewPr varScale="1">
        <p:scale>
          <a:sx n="69" d="100"/>
          <a:sy n="69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e\ebenedet\Documents\PSspaceChargeWP_2011\LIU_V1_SpaceCharge\Scan_Nov09_10_2011_bis_wor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e\ebenedet\Documents\PSspaceChargeWP_2011\WS_ele_V85_outpu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tx>
            <c:strRef>
              <c:f>tomoscope!$D$1</c:f>
              <c:strCache>
                <c:ptCount val="1"/>
                <c:pt idx="0">
                  <c:v>Intensity</c:v>
                </c:pt>
              </c:strCache>
            </c:strRef>
          </c:tx>
          <c:xVal>
            <c:numRef>
              <c:f>tomoscope!$A$2:$A$20</c:f>
              <c:numCache>
                <c:formatCode>General</c:formatCode>
                <c:ptCount val="19"/>
                <c:pt idx="0">
                  <c:v>0.21</c:v>
                </c:pt>
                <c:pt idx="1">
                  <c:v>0.22</c:v>
                </c:pt>
                <c:pt idx="2">
                  <c:v>0.23</c:v>
                </c:pt>
                <c:pt idx="3">
                  <c:v>0.24</c:v>
                </c:pt>
                <c:pt idx="4">
                  <c:v>0.25</c:v>
                </c:pt>
                <c:pt idx="5">
                  <c:v>0.26</c:v>
                </c:pt>
                <c:pt idx="6">
                  <c:v>0.27</c:v>
                </c:pt>
                <c:pt idx="7">
                  <c:v>0.28000000000000003</c:v>
                </c:pt>
                <c:pt idx="8">
                  <c:v>0.28999999999999998</c:v>
                </c:pt>
                <c:pt idx="9">
                  <c:v>0.3</c:v>
                </c:pt>
                <c:pt idx="10">
                  <c:v>0.31</c:v>
                </c:pt>
                <c:pt idx="11">
                  <c:v>0.32</c:v>
                </c:pt>
                <c:pt idx="12">
                  <c:v>0.33</c:v>
                </c:pt>
                <c:pt idx="13">
                  <c:v>0.34</c:v>
                </c:pt>
                <c:pt idx="14">
                  <c:v>0.35</c:v>
                </c:pt>
                <c:pt idx="15">
                  <c:v>0.36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</c:numCache>
            </c:numRef>
          </c:xVal>
          <c:yVal>
            <c:numRef>
              <c:f>tomoscope!$D$2:$D$20</c:f>
              <c:numCache>
                <c:formatCode>General</c:formatCode>
                <c:ptCount val="19"/>
                <c:pt idx="0">
                  <c:v>1.0003</c:v>
                </c:pt>
                <c:pt idx="1">
                  <c:v>0.99950000000000006</c:v>
                </c:pt>
                <c:pt idx="2">
                  <c:v>0.99899999999999989</c:v>
                </c:pt>
                <c:pt idx="3">
                  <c:v>0.99849999999999994</c:v>
                </c:pt>
                <c:pt idx="4">
                  <c:v>0.99334999999999996</c:v>
                </c:pt>
                <c:pt idx="5">
                  <c:v>0.97699999999999998</c:v>
                </c:pt>
                <c:pt idx="6">
                  <c:v>0.95150000000000001</c:v>
                </c:pt>
                <c:pt idx="7">
                  <c:v>0.91700000000000004</c:v>
                </c:pt>
                <c:pt idx="8">
                  <c:v>0.89149999999999996</c:v>
                </c:pt>
                <c:pt idx="9">
                  <c:v>0.88800000000000001</c:v>
                </c:pt>
                <c:pt idx="10">
                  <c:v>0.93700000000000006</c:v>
                </c:pt>
                <c:pt idx="11">
                  <c:v>0.97</c:v>
                </c:pt>
                <c:pt idx="12">
                  <c:v>0.97499999999999998</c:v>
                </c:pt>
                <c:pt idx="13">
                  <c:v>0.96499999999999997</c:v>
                </c:pt>
                <c:pt idx="14">
                  <c:v>0.96649999999999991</c:v>
                </c:pt>
                <c:pt idx="15">
                  <c:v>0.97084999999999999</c:v>
                </c:pt>
                <c:pt idx="16">
                  <c:v>0.99350000000000005</c:v>
                </c:pt>
                <c:pt idx="17">
                  <c:v>0.998</c:v>
                </c:pt>
                <c:pt idx="18">
                  <c:v>0.99649999999999994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tomoscope!$H$1</c:f>
              <c:strCache>
                <c:ptCount val="1"/>
                <c:pt idx="0">
                  <c:v>Length</c:v>
                </c:pt>
              </c:strCache>
            </c:strRef>
          </c:tx>
          <c:xVal>
            <c:numRef>
              <c:f>tomoscope!$A$2:$A$20</c:f>
              <c:numCache>
                <c:formatCode>General</c:formatCode>
                <c:ptCount val="19"/>
                <c:pt idx="0">
                  <c:v>0.21</c:v>
                </c:pt>
                <c:pt idx="1">
                  <c:v>0.22</c:v>
                </c:pt>
                <c:pt idx="2">
                  <c:v>0.23</c:v>
                </c:pt>
                <c:pt idx="3">
                  <c:v>0.24</c:v>
                </c:pt>
                <c:pt idx="4">
                  <c:v>0.25</c:v>
                </c:pt>
                <c:pt idx="5">
                  <c:v>0.26</c:v>
                </c:pt>
                <c:pt idx="6">
                  <c:v>0.27</c:v>
                </c:pt>
                <c:pt idx="7">
                  <c:v>0.28000000000000003</c:v>
                </c:pt>
                <c:pt idx="8">
                  <c:v>0.28999999999999998</c:v>
                </c:pt>
                <c:pt idx="9">
                  <c:v>0.3</c:v>
                </c:pt>
                <c:pt idx="10">
                  <c:v>0.31</c:v>
                </c:pt>
                <c:pt idx="11">
                  <c:v>0.32</c:v>
                </c:pt>
                <c:pt idx="12">
                  <c:v>0.33</c:v>
                </c:pt>
                <c:pt idx="13">
                  <c:v>0.34</c:v>
                </c:pt>
                <c:pt idx="14">
                  <c:v>0.35</c:v>
                </c:pt>
                <c:pt idx="15">
                  <c:v>0.36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</c:numCache>
            </c:numRef>
          </c:xVal>
          <c:yVal>
            <c:numRef>
              <c:f>tomoscope!$H$2:$H$20</c:f>
              <c:numCache>
                <c:formatCode>General</c:formatCode>
                <c:ptCount val="19"/>
                <c:pt idx="0">
                  <c:v>0.99849999999999994</c:v>
                </c:pt>
                <c:pt idx="1">
                  <c:v>0.998</c:v>
                </c:pt>
                <c:pt idx="2">
                  <c:v>1</c:v>
                </c:pt>
                <c:pt idx="3">
                  <c:v>0.99849999999999994</c:v>
                </c:pt>
                <c:pt idx="4">
                  <c:v>0.996</c:v>
                </c:pt>
                <c:pt idx="5">
                  <c:v>0.98799999999999999</c:v>
                </c:pt>
                <c:pt idx="6">
                  <c:v>0.97950000000000004</c:v>
                </c:pt>
                <c:pt idx="7">
                  <c:v>0.97150000000000003</c:v>
                </c:pt>
                <c:pt idx="8">
                  <c:v>0.97350000000000003</c:v>
                </c:pt>
                <c:pt idx="9">
                  <c:v>0.97799999999999998</c:v>
                </c:pt>
                <c:pt idx="10">
                  <c:v>0.98849999999999993</c:v>
                </c:pt>
                <c:pt idx="11">
                  <c:v>0.99399999999999999</c:v>
                </c:pt>
                <c:pt idx="12">
                  <c:v>0.99199999999999999</c:v>
                </c:pt>
                <c:pt idx="13">
                  <c:v>0.98899999999999999</c:v>
                </c:pt>
                <c:pt idx="14">
                  <c:v>0.99350000000000005</c:v>
                </c:pt>
                <c:pt idx="15">
                  <c:v>0.995</c:v>
                </c:pt>
                <c:pt idx="16">
                  <c:v>0.998</c:v>
                </c:pt>
                <c:pt idx="17">
                  <c:v>0.999</c:v>
                </c:pt>
                <c:pt idx="18">
                  <c:v>0.997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tomoscope!$L$1</c:f>
              <c:strCache>
                <c:ptCount val="1"/>
                <c:pt idx="0">
                  <c:v>Ampl</c:v>
                </c:pt>
              </c:strCache>
            </c:strRef>
          </c:tx>
          <c:xVal>
            <c:numRef>
              <c:f>tomoscope!$A$2:$A$20</c:f>
              <c:numCache>
                <c:formatCode>General</c:formatCode>
                <c:ptCount val="19"/>
                <c:pt idx="0">
                  <c:v>0.21</c:v>
                </c:pt>
                <c:pt idx="1">
                  <c:v>0.22</c:v>
                </c:pt>
                <c:pt idx="2">
                  <c:v>0.23</c:v>
                </c:pt>
                <c:pt idx="3">
                  <c:v>0.24</c:v>
                </c:pt>
                <c:pt idx="4">
                  <c:v>0.25</c:v>
                </c:pt>
                <c:pt idx="5">
                  <c:v>0.26</c:v>
                </c:pt>
                <c:pt idx="6">
                  <c:v>0.27</c:v>
                </c:pt>
                <c:pt idx="7">
                  <c:v>0.28000000000000003</c:v>
                </c:pt>
                <c:pt idx="8">
                  <c:v>0.28999999999999998</c:v>
                </c:pt>
                <c:pt idx="9">
                  <c:v>0.3</c:v>
                </c:pt>
                <c:pt idx="10">
                  <c:v>0.31</c:v>
                </c:pt>
                <c:pt idx="11">
                  <c:v>0.32</c:v>
                </c:pt>
                <c:pt idx="12">
                  <c:v>0.33</c:v>
                </c:pt>
                <c:pt idx="13">
                  <c:v>0.34</c:v>
                </c:pt>
                <c:pt idx="14">
                  <c:v>0.35</c:v>
                </c:pt>
                <c:pt idx="15">
                  <c:v>0.36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</c:numCache>
            </c:numRef>
          </c:xVal>
          <c:yVal>
            <c:numRef>
              <c:f>tomoscope!$L$2:$L$20</c:f>
              <c:numCache>
                <c:formatCode>General</c:formatCode>
                <c:ptCount val="19"/>
                <c:pt idx="0">
                  <c:v>1.0015000000000001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0.99550000000000005</c:v>
                </c:pt>
                <c:pt idx="5">
                  <c:v>0.98799999999999999</c:v>
                </c:pt>
                <c:pt idx="6">
                  <c:v>0.97099999999999997</c:v>
                </c:pt>
                <c:pt idx="7">
                  <c:v>0.94</c:v>
                </c:pt>
                <c:pt idx="8">
                  <c:v>0.91700000000000004</c:v>
                </c:pt>
                <c:pt idx="9">
                  <c:v>0.90650000000000008</c:v>
                </c:pt>
                <c:pt idx="10">
                  <c:v>0.94750000000000001</c:v>
                </c:pt>
                <c:pt idx="11">
                  <c:v>0.97299999999999998</c:v>
                </c:pt>
                <c:pt idx="12">
                  <c:v>0.98199999999999998</c:v>
                </c:pt>
                <c:pt idx="13">
                  <c:v>0.97299999999999998</c:v>
                </c:pt>
                <c:pt idx="14">
                  <c:v>0.97150000000000003</c:v>
                </c:pt>
                <c:pt idx="15">
                  <c:v>0.97599999999999998</c:v>
                </c:pt>
                <c:pt idx="16">
                  <c:v>0.996</c:v>
                </c:pt>
                <c:pt idx="17">
                  <c:v>1.0004999999999999</c:v>
                </c:pt>
                <c:pt idx="18">
                  <c:v>0.998</c:v>
                </c:pt>
              </c:numCache>
            </c:numRef>
          </c:yVal>
          <c:smooth val="1"/>
        </c:ser>
        <c:axId val="115619712"/>
        <c:axId val="118169600"/>
      </c:scatterChart>
      <c:valAx>
        <c:axId val="115619712"/>
        <c:scaling>
          <c:orientation val="minMax"/>
          <c:max val="0.4"/>
          <c:min val="0.2"/>
        </c:scaling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/>
                  <a:t>Qv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8169600"/>
        <c:crosses val="autoZero"/>
        <c:crossBetween val="midCat"/>
      </c:valAx>
      <c:valAx>
        <c:axId val="118169600"/>
        <c:scaling>
          <c:orientation val="minMax"/>
          <c:max val="1.01"/>
          <c:min val="0.88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/>
                  <a:t> Intensity, Lenght</a:t>
                </a:r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5619712"/>
        <c:crosses val="autoZero"/>
        <c:crossBetween val="midCat"/>
        <c:majorUnit val="2.0000000000000011E-2"/>
      </c:valAx>
      <c:spPr>
        <a:noFill/>
        <a:ln w="19050">
          <a:solidFill>
            <a:schemeClr val="tx1"/>
          </a:solidFill>
        </a:ln>
      </c:spPr>
    </c:plotArea>
    <c:legend>
      <c:legendPos val="tr"/>
      <c:layout>
        <c:manualLayout>
          <c:xMode val="edge"/>
          <c:yMode val="edge"/>
          <c:x val="0.17768742058449821"/>
          <c:y val="0.47672253258845437"/>
          <c:w val="0.1463278271918679"/>
          <c:h val="0.24210032405167231"/>
        </c:manualLayout>
      </c:layout>
      <c:overlay val="1"/>
      <c:spPr>
        <a:solidFill>
          <a:sysClr val="window" lastClr="FFFFFF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tx>
            <c:strRef>
              <c:f>Sheet2!$O$1</c:f>
              <c:strCache>
                <c:ptCount val="1"/>
                <c:pt idx="0">
                  <c:v>De/e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</c:marker>
          <c:errBars>
            <c:errDir val="y"/>
            <c:errBarType val="both"/>
            <c:errValType val="cust"/>
            <c:plus>
              <c:numRef>
                <c:f>Sheet2!$P$4:$P$64</c:f>
                <c:numCache>
                  <c:formatCode>General</c:formatCode>
                  <c:ptCount val="61"/>
                  <c:pt idx="0">
                    <c:v>3.9873745025675041E-2</c:v>
                  </c:pt>
                  <c:pt idx="4">
                    <c:v>5.3520328866547805E-2</c:v>
                  </c:pt>
                  <c:pt idx="8">
                    <c:v>2.0546298575891943E-2</c:v>
                  </c:pt>
                  <c:pt idx="12">
                    <c:v>8.0109734067670482E-2</c:v>
                  </c:pt>
                  <c:pt idx="16">
                    <c:v>4.4790559470886414E-2</c:v>
                  </c:pt>
                  <c:pt idx="20">
                    <c:v>2.3382443385243503E-2</c:v>
                  </c:pt>
                  <c:pt idx="24">
                    <c:v>3.6318915226716063E-2</c:v>
                  </c:pt>
                  <c:pt idx="28">
                    <c:v>3.5657552269035768E-2</c:v>
                  </c:pt>
                  <c:pt idx="32">
                    <c:v>3.1146333792977546E-2</c:v>
                  </c:pt>
                  <c:pt idx="36">
                    <c:v>1.1582432841274901E-2</c:v>
                  </c:pt>
                  <c:pt idx="40">
                    <c:v>1.8430149252215901E-2</c:v>
                  </c:pt>
                  <c:pt idx="44">
                    <c:v>2.0818795893568026E-2</c:v>
                  </c:pt>
                  <c:pt idx="48">
                    <c:v>4.2649135712223278E-2</c:v>
                  </c:pt>
                  <c:pt idx="52">
                    <c:v>3.9795930328758881E-2</c:v>
                  </c:pt>
                  <c:pt idx="56">
                    <c:v>6.9794757356319431E-2</c:v>
                  </c:pt>
                  <c:pt idx="60">
                    <c:v>4.0016728763710131E-2</c:v>
                  </c:pt>
                </c:numCache>
              </c:numRef>
            </c:plus>
            <c:minus>
              <c:numRef>
                <c:f>Sheet2!$P$4:$P$64</c:f>
                <c:numCache>
                  <c:formatCode>General</c:formatCode>
                  <c:ptCount val="61"/>
                  <c:pt idx="0">
                    <c:v>3.9873745025675041E-2</c:v>
                  </c:pt>
                  <c:pt idx="4">
                    <c:v>5.3520328866547805E-2</c:v>
                  </c:pt>
                  <c:pt idx="8">
                    <c:v>2.0546298575891943E-2</c:v>
                  </c:pt>
                  <c:pt idx="12">
                    <c:v>8.0109734067670482E-2</c:v>
                  </c:pt>
                  <c:pt idx="16">
                    <c:v>4.4790559470886414E-2</c:v>
                  </c:pt>
                  <c:pt idx="20">
                    <c:v>2.3382443385243503E-2</c:v>
                  </c:pt>
                  <c:pt idx="24">
                    <c:v>3.6318915226716063E-2</c:v>
                  </c:pt>
                  <c:pt idx="28">
                    <c:v>3.5657552269035768E-2</c:v>
                  </c:pt>
                  <c:pt idx="32">
                    <c:v>3.1146333792977546E-2</c:v>
                  </c:pt>
                  <c:pt idx="36">
                    <c:v>1.1582432841274901E-2</c:v>
                  </c:pt>
                  <c:pt idx="40">
                    <c:v>1.8430149252215901E-2</c:v>
                  </c:pt>
                  <c:pt idx="44">
                    <c:v>2.0818795893568026E-2</c:v>
                  </c:pt>
                  <c:pt idx="48">
                    <c:v>4.2649135712223278E-2</c:v>
                  </c:pt>
                  <c:pt idx="52">
                    <c:v>3.9795930328758881E-2</c:v>
                  </c:pt>
                  <c:pt idx="56">
                    <c:v>6.9794757356319431E-2</c:v>
                  </c:pt>
                  <c:pt idx="60">
                    <c:v>4.0016728763710131E-2</c:v>
                  </c:pt>
                </c:numCache>
              </c:numRef>
            </c:minus>
            <c:spPr>
              <a:ln w="12700"/>
            </c:spPr>
          </c:errBars>
          <c:xVal>
            <c:numRef>
              <c:f>Sheet2!$K$4:$K$64</c:f>
              <c:numCache>
                <c:formatCode>General</c:formatCode>
                <c:ptCount val="61"/>
                <c:pt idx="0">
                  <c:v>0.24</c:v>
                </c:pt>
                <c:pt idx="4">
                  <c:v>0.25</c:v>
                </c:pt>
                <c:pt idx="8">
                  <c:v>0.26</c:v>
                </c:pt>
                <c:pt idx="12">
                  <c:v>0.27</c:v>
                </c:pt>
                <c:pt idx="16">
                  <c:v>0.28000000000000003</c:v>
                </c:pt>
                <c:pt idx="20">
                  <c:v>0.28999999999999998</c:v>
                </c:pt>
                <c:pt idx="24">
                  <c:v>0.3</c:v>
                </c:pt>
                <c:pt idx="28">
                  <c:v>0.31</c:v>
                </c:pt>
                <c:pt idx="32">
                  <c:v>0.32</c:v>
                </c:pt>
                <c:pt idx="36">
                  <c:v>0.33</c:v>
                </c:pt>
                <c:pt idx="40">
                  <c:v>0.34</c:v>
                </c:pt>
                <c:pt idx="44">
                  <c:v>0.35</c:v>
                </c:pt>
                <c:pt idx="48">
                  <c:v>0.36</c:v>
                </c:pt>
                <c:pt idx="52">
                  <c:v>0.37</c:v>
                </c:pt>
                <c:pt idx="56">
                  <c:v>0.38</c:v>
                </c:pt>
                <c:pt idx="60">
                  <c:v>0.39</c:v>
                </c:pt>
              </c:numCache>
            </c:numRef>
          </c:xVal>
          <c:yVal>
            <c:numRef>
              <c:f>(Sheet2!$O$4:$O$64,Sheet2!$N:$N)</c:f>
              <c:numCache>
                <c:formatCode>General</c:formatCode>
                <c:ptCount val="1048637"/>
                <c:pt idx="0">
                  <c:v>-3.0927196320935973E-2</c:v>
                </c:pt>
                <c:pt idx="4">
                  <c:v>3.4497602672782105E-3</c:v>
                </c:pt>
                <c:pt idx="8">
                  <c:v>-3.3220357284626925E-2</c:v>
                </c:pt>
                <c:pt idx="12">
                  <c:v>-5.1834399831350839E-2</c:v>
                </c:pt>
                <c:pt idx="16">
                  <c:v>-9.1724253249712895E-2</c:v>
                </c:pt>
                <c:pt idx="20">
                  <c:v>-0.1321475094330011</c:v>
                </c:pt>
                <c:pt idx="24">
                  <c:v>-0.1420338651936979</c:v>
                </c:pt>
                <c:pt idx="28">
                  <c:v>-0.14608363576544434</c:v>
                </c:pt>
                <c:pt idx="32">
                  <c:v>-0.13884520452522142</c:v>
                </c:pt>
                <c:pt idx="36">
                  <c:v>-0.10936054720489656</c:v>
                </c:pt>
                <c:pt idx="40">
                  <c:v>-0.10373364737060999</c:v>
                </c:pt>
                <c:pt idx="44">
                  <c:v>-5.8239021382385597E-2</c:v>
                </c:pt>
                <c:pt idx="48">
                  <c:v>-9.1537558631740276E-2</c:v>
                </c:pt>
                <c:pt idx="52">
                  <c:v>-9.2857246996071327E-2</c:v>
                </c:pt>
                <c:pt idx="56">
                  <c:v>-8.2110482903091059E-2</c:v>
                </c:pt>
                <c:pt idx="60">
                  <c:v>-4.2253689747636679E-2</c:v>
                </c:pt>
                <c:pt idx="61">
                  <c:v>0</c:v>
                </c:pt>
                <c:pt idx="64">
                  <c:v>9.066243333333333E-3</c:v>
                </c:pt>
                <c:pt idx="68">
                  <c:v>9.9980633333333346E-3</c:v>
                </c:pt>
                <c:pt idx="72">
                  <c:v>1.015637E-2</c:v>
                </c:pt>
                <c:pt idx="76">
                  <c:v>9.6235000000000001E-3</c:v>
                </c:pt>
                <c:pt idx="80">
                  <c:v>1.0200506666666666E-2</c:v>
                </c:pt>
                <c:pt idx="84">
                  <c:v>9.5926500000000012E-3</c:v>
                </c:pt>
                <c:pt idx="88">
                  <c:v>9.78329E-3</c:v>
                </c:pt>
                <c:pt idx="92">
                  <c:v>1.0032933333333334E-2</c:v>
                </c:pt>
                <c:pt idx="96">
                  <c:v>9.9355099999999998E-3</c:v>
                </c:pt>
                <c:pt idx="100">
                  <c:v>1.1594133333333333E-2</c:v>
                </c:pt>
                <c:pt idx="104">
                  <c:v>1.1651666666666666E-2</c:v>
                </c:pt>
                <c:pt idx="108">
                  <c:v>1.1028533333333333E-2</c:v>
                </c:pt>
                <c:pt idx="112">
                  <c:v>1.1150519999999999E-2</c:v>
                </c:pt>
                <c:pt idx="116">
                  <c:v>1.0685533333333335E-2</c:v>
                </c:pt>
                <c:pt idx="120">
                  <c:v>1.080247E-2</c:v>
                </c:pt>
                <c:pt idx="124">
                  <c:v>1.1645926666666667E-2</c:v>
                </c:pt>
              </c:numCache>
            </c:numRef>
          </c:yVal>
        </c:ser>
        <c:ser>
          <c:idx val="2"/>
          <c:order val="2"/>
          <c:tx>
            <c:strRef>
              <c:f>[Scan_Nov09_10_2011_bis_work.xlsx]Sheet1!$U$1</c:f>
              <c:strCache>
                <c:ptCount val="1"/>
                <c:pt idx="0">
                  <c:v>Losses_Tomo</c:v>
                </c:pt>
              </c:strCache>
            </c:strRef>
          </c:tx>
          <c:spPr>
            <a:ln w="3175">
              <a:solidFill>
                <a:srgbClr val="92D050"/>
              </a:solidFill>
            </a:ln>
          </c:spPr>
          <c:xVal>
            <c:numRef>
              <c:f>[Scan_Nov09_10_2011_bis_work.xlsx]Sheet1!$A$3:$A$21</c:f>
              <c:numCache>
                <c:formatCode>General</c:formatCode>
                <c:ptCount val="19"/>
                <c:pt idx="0">
                  <c:v>0.21</c:v>
                </c:pt>
                <c:pt idx="1">
                  <c:v>0.22</c:v>
                </c:pt>
                <c:pt idx="2">
                  <c:v>0.23</c:v>
                </c:pt>
                <c:pt idx="3">
                  <c:v>0.24</c:v>
                </c:pt>
                <c:pt idx="4">
                  <c:v>0.25</c:v>
                </c:pt>
                <c:pt idx="5">
                  <c:v>0.26</c:v>
                </c:pt>
                <c:pt idx="6">
                  <c:v>0.27</c:v>
                </c:pt>
                <c:pt idx="7">
                  <c:v>0.28000000000000003</c:v>
                </c:pt>
                <c:pt idx="8">
                  <c:v>0.28999999999999998</c:v>
                </c:pt>
                <c:pt idx="9">
                  <c:v>0.3</c:v>
                </c:pt>
                <c:pt idx="10">
                  <c:v>0.31</c:v>
                </c:pt>
                <c:pt idx="11">
                  <c:v>0.32</c:v>
                </c:pt>
                <c:pt idx="12">
                  <c:v>0.33</c:v>
                </c:pt>
                <c:pt idx="13">
                  <c:v>0.34</c:v>
                </c:pt>
                <c:pt idx="14">
                  <c:v>0.35</c:v>
                </c:pt>
                <c:pt idx="15">
                  <c:v>0.36</c:v>
                </c:pt>
                <c:pt idx="16">
                  <c:v>0.37</c:v>
                </c:pt>
                <c:pt idx="17">
                  <c:v>0.38</c:v>
                </c:pt>
                <c:pt idx="18">
                  <c:v>0.39</c:v>
                </c:pt>
              </c:numCache>
            </c:numRef>
          </c:xVal>
          <c:yVal>
            <c:numRef>
              <c:f>[Scan_Nov09_10_2011_bis_work.xlsx]Sheet1!$U$3:$U$21</c:f>
              <c:numCache>
                <c:formatCode>General</c:formatCode>
                <c:ptCount val="19"/>
                <c:pt idx="0">
                  <c:v>2.9999999999996696E-4</c:v>
                </c:pt>
                <c:pt idx="1">
                  <c:v>-4.9999999999994493E-4</c:v>
                </c:pt>
                <c:pt idx="2">
                  <c:v>-1.0000000000001119E-3</c:v>
                </c:pt>
                <c:pt idx="3">
                  <c:v>-1.5000000000000568E-3</c:v>
                </c:pt>
                <c:pt idx="4">
                  <c:v>-6.6500000000000448E-3</c:v>
                </c:pt>
                <c:pt idx="5">
                  <c:v>-2.300000000000002E-2</c:v>
                </c:pt>
                <c:pt idx="6">
                  <c:v>-4.8499999999999988E-2</c:v>
                </c:pt>
                <c:pt idx="7">
                  <c:v>-8.2999999999999963E-2</c:v>
                </c:pt>
                <c:pt idx="8">
                  <c:v>-0.10850000000000004</c:v>
                </c:pt>
                <c:pt idx="9">
                  <c:v>-0.11199999999999999</c:v>
                </c:pt>
                <c:pt idx="10">
                  <c:v>-6.2999999999999945E-2</c:v>
                </c:pt>
                <c:pt idx="11">
                  <c:v>-3.0000000000000027E-2</c:v>
                </c:pt>
                <c:pt idx="12">
                  <c:v>-2.5000000000000022E-2</c:v>
                </c:pt>
                <c:pt idx="13">
                  <c:v>-3.5000000000000031E-2</c:v>
                </c:pt>
                <c:pt idx="14">
                  <c:v>-3.3500000000000085E-2</c:v>
                </c:pt>
                <c:pt idx="15">
                  <c:v>-2.9150000000000009E-2</c:v>
                </c:pt>
                <c:pt idx="16">
                  <c:v>-6.4999999999999503E-3</c:v>
                </c:pt>
                <c:pt idx="17">
                  <c:v>0</c:v>
                </c:pt>
                <c:pt idx="18">
                  <c:v>2.0000000000000018E-3</c:v>
                </c:pt>
              </c:numCache>
            </c:numRef>
          </c:yVal>
        </c:ser>
        <c:axId val="117484928"/>
        <c:axId val="117489664"/>
      </c:scatterChart>
      <c:scatterChart>
        <c:scatterStyle val="lineMarker"/>
        <c:ser>
          <c:idx val="1"/>
          <c:order val="1"/>
          <c:tx>
            <c:strRef>
              <c:f>Sheet2!$N$1</c:f>
              <c:strCache>
                <c:ptCount val="1"/>
                <c:pt idx="0">
                  <c:v>c2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</c:marker>
          <c:xVal>
            <c:numRef>
              <c:f>Sheet2!$K$4:$K$64</c:f>
              <c:numCache>
                <c:formatCode>General</c:formatCode>
                <c:ptCount val="61"/>
                <c:pt idx="0">
                  <c:v>0.24</c:v>
                </c:pt>
                <c:pt idx="4">
                  <c:v>0.25</c:v>
                </c:pt>
                <c:pt idx="8">
                  <c:v>0.26</c:v>
                </c:pt>
                <c:pt idx="12">
                  <c:v>0.27</c:v>
                </c:pt>
                <c:pt idx="16">
                  <c:v>0.28000000000000003</c:v>
                </c:pt>
                <c:pt idx="20">
                  <c:v>0.28999999999999998</c:v>
                </c:pt>
                <c:pt idx="24">
                  <c:v>0.3</c:v>
                </c:pt>
                <c:pt idx="28">
                  <c:v>0.31</c:v>
                </c:pt>
                <c:pt idx="32">
                  <c:v>0.32</c:v>
                </c:pt>
                <c:pt idx="36">
                  <c:v>0.33</c:v>
                </c:pt>
                <c:pt idx="40">
                  <c:v>0.34</c:v>
                </c:pt>
                <c:pt idx="44">
                  <c:v>0.35</c:v>
                </c:pt>
                <c:pt idx="48">
                  <c:v>0.36</c:v>
                </c:pt>
                <c:pt idx="52">
                  <c:v>0.37</c:v>
                </c:pt>
                <c:pt idx="56">
                  <c:v>0.38</c:v>
                </c:pt>
                <c:pt idx="60">
                  <c:v>0.39</c:v>
                </c:pt>
              </c:numCache>
            </c:numRef>
          </c:xVal>
          <c:yVal>
            <c:numRef>
              <c:f>Sheet2!$N$4:$N$64</c:f>
              <c:numCache>
                <c:formatCode>General</c:formatCode>
                <c:ptCount val="61"/>
                <c:pt idx="0">
                  <c:v>9.066243333333333E-3</c:v>
                </c:pt>
                <c:pt idx="4">
                  <c:v>9.9980633333333346E-3</c:v>
                </c:pt>
                <c:pt idx="8">
                  <c:v>1.015637E-2</c:v>
                </c:pt>
                <c:pt idx="12">
                  <c:v>9.6235000000000001E-3</c:v>
                </c:pt>
                <c:pt idx="16">
                  <c:v>1.0200506666666666E-2</c:v>
                </c:pt>
                <c:pt idx="20">
                  <c:v>9.5926500000000012E-3</c:v>
                </c:pt>
                <c:pt idx="24">
                  <c:v>9.78329E-3</c:v>
                </c:pt>
                <c:pt idx="28">
                  <c:v>1.0032933333333334E-2</c:v>
                </c:pt>
                <c:pt idx="32">
                  <c:v>9.9355099999999998E-3</c:v>
                </c:pt>
                <c:pt idx="36">
                  <c:v>1.1594133333333333E-2</c:v>
                </c:pt>
                <c:pt idx="40">
                  <c:v>1.1651666666666666E-2</c:v>
                </c:pt>
                <c:pt idx="44">
                  <c:v>1.1028533333333333E-2</c:v>
                </c:pt>
                <c:pt idx="48">
                  <c:v>1.1150519999999999E-2</c:v>
                </c:pt>
                <c:pt idx="52">
                  <c:v>1.0685533333333335E-2</c:v>
                </c:pt>
                <c:pt idx="56">
                  <c:v>1.080247E-2</c:v>
                </c:pt>
                <c:pt idx="60">
                  <c:v>1.1645926666666667E-2</c:v>
                </c:pt>
              </c:numCache>
            </c:numRef>
          </c:yVal>
        </c:ser>
        <c:axId val="118172672"/>
        <c:axId val="117491584"/>
      </c:scatterChart>
      <c:valAx>
        <c:axId val="117484928"/>
        <c:scaling>
          <c:orientation val="minMax"/>
          <c:max val="0.4"/>
          <c:min val="0.2"/>
        </c:scaling>
        <c:axPos val="b"/>
        <c:numFmt formatCode="General" sourceLinked="1"/>
        <c:tickLblPos val="nextTo"/>
        <c:spPr>
          <a:ln w="15875">
            <a:solidFill>
              <a:sysClr val="windowText" lastClr="000000">
                <a:shade val="95000"/>
                <a:satMod val="105000"/>
              </a:sysClr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17489664"/>
        <c:crosses val="autoZero"/>
        <c:crossBetween val="midCat"/>
      </c:valAx>
      <c:valAx>
        <c:axId val="117489664"/>
        <c:scaling>
          <c:orientation val="minMax"/>
          <c:max val="0.2"/>
          <c:min val="-0.2"/>
        </c:scaling>
        <c:axPos val="l"/>
        <c:majorGridlines/>
        <c:numFmt formatCode="0%" sourceLinked="0"/>
        <c:tickLblPos val="nextTo"/>
        <c:spPr>
          <a:ln w="15875">
            <a:solidFill>
              <a:sysClr val="windowText" lastClr="000000">
                <a:shade val="95000"/>
                <a:satMod val="105000"/>
              </a:sysClr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17484928"/>
        <c:crosses val="autoZero"/>
        <c:crossBetween val="midCat"/>
      </c:valAx>
      <c:valAx>
        <c:axId val="117491584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8172672"/>
        <c:crosses val="max"/>
        <c:crossBetween val="midCat"/>
      </c:valAx>
      <c:valAx>
        <c:axId val="118172672"/>
        <c:scaling>
          <c:orientation val="minMax"/>
        </c:scaling>
        <c:delete val="1"/>
        <c:axPos val="b"/>
        <c:numFmt formatCode="General" sourceLinked="1"/>
        <c:tickLblPos val="none"/>
        <c:crossAx val="117491584"/>
        <c:crosses val="autoZero"/>
        <c:crossBetween val="midCat"/>
      </c:valAx>
      <c:spPr>
        <a:solidFill>
          <a:sysClr val="window" lastClr="FFFFFF"/>
        </a:solidFill>
        <a:ln w="31750">
          <a:solidFill>
            <a:sysClr val="windowText" lastClr="000000">
              <a:shade val="95000"/>
              <a:satMod val="105000"/>
            </a:sysClr>
          </a:solidFill>
        </a:ln>
      </c:spPr>
    </c:plotArea>
    <c:legend>
      <c:legendPos val="l"/>
      <c:legendEntry>
        <c:idx val="1"/>
        <c:txPr>
          <a:bodyPr/>
          <a:lstStyle/>
          <a:p>
            <a:pPr>
              <a:defRPr sz="1800">
                <a:latin typeface="+mn-lt"/>
              </a:defRPr>
            </a:pPr>
            <a:endParaRPr lang="en-US"/>
          </a:p>
        </c:txPr>
      </c:legendEntry>
      <c:layout>
        <c:manualLayout>
          <c:xMode val="edge"/>
          <c:yMode val="edge"/>
          <c:x val="9.4203964635999435E-2"/>
          <c:y val="7.4876049149380966E-2"/>
          <c:w val="0.21557457031580718"/>
          <c:h val="0.22240652975909075"/>
        </c:manualLayout>
      </c:layout>
      <c:overlay val="1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800">
              <a:latin typeface="Symbol" pitchFamily="18" charset="2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AC8D-A029-4DA4-8C76-20FDEA79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2033-E662-4A46-8F57-22532C156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AC8D-A029-4DA4-8C76-20FDEA79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2033-E662-4A46-8F57-22532C156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AC8D-A029-4DA4-8C76-20FDEA79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2033-E662-4A46-8F57-22532C156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AC8D-A029-4DA4-8C76-20FDEA79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2033-E662-4A46-8F57-22532C1560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530922" y="6519446"/>
            <a:ext cx="3308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E. Benedetto, </a:t>
            </a:r>
            <a:r>
              <a:rPr lang="en-US" sz="1600" b="1" dirty="0" smtClean="0">
                <a:solidFill>
                  <a:srgbClr val="0000FF"/>
                </a:solidFill>
              </a:rPr>
              <a:t>LIS </a:t>
            </a:r>
            <a:r>
              <a:rPr lang="en-US" sz="1600" b="1" dirty="0" smtClean="0">
                <a:solidFill>
                  <a:srgbClr val="0000FF"/>
                </a:solidFill>
              </a:rPr>
              <a:t>meeting </a:t>
            </a:r>
            <a:r>
              <a:rPr lang="en-US" sz="1600" b="1" dirty="0" smtClean="0">
                <a:solidFill>
                  <a:srgbClr val="0000FF"/>
                </a:solidFill>
              </a:rPr>
              <a:t>21/5/2012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AC8D-A029-4DA4-8C76-20FDEA79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2033-E662-4A46-8F57-22532C156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AC8D-A029-4DA4-8C76-20FDEA79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2033-E662-4A46-8F57-22532C156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AC8D-A029-4DA4-8C76-20FDEA79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2033-E662-4A46-8F57-22532C156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AC8D-A029-4DA4-8C76-20FDEA79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2033-E662-4A46-8F57-22532C156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AC8D-A029-4DA4-8C76-20FDEA79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2033-E662-4A46-8F57-22532C156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AC8D-A029-4DA4-8C76-20FDEA79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2033-E662-4A46-8F57-22532C156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AC8D-A029-4DA4-8C76-20FDEA79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2033-E662-4A46-8F57-22532C156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0AC8D-A029-4DA4-8C76-20FDEA79D2BA}" type="datetimeFigureOut">
              <a:rPr lang="en-US" smtClean="0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42033-E662-4A46-8F57-22532C1560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Summary of Space-Charge Measurements, 2011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 Benedetto</a:t>
            </a:r>
          </a:p>
          <a:p>
            <a:r>
              <a:rPr lang="en-US" dirty="0" smtClean="0"/>
              <a:t>LIS </a:t>
            </a:r>
            <a:r>
              <a:rPr lang="en-US" dirty="0" smtClean="0"/>
              <a:t>meeting </a:t>
            </a:r>
            <a:r>
              <a:rPr lang="en-US" dirty="0" smtClean="0"/>
              <a:t>21/5/12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791200"/>
            <a:ext cx="8077200" cy="8309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Acknowledgements: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M.Martini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S.Gilardoni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PS-OP, H. Damerau,…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2484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Tomoscope</a:t>
            </a:r>
            <a:r>
              <a:rPr lang="en-US" dirty="0" smtClean="0"/>
              <a:t> analysis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1110" y="4495799"/>
            <a:ext cx="3463290" cy="2133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95800"/>
            <a:ext cx="3429000" cy="2100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7" name="Group 36"/>
          <p:cNvGrpSpPr/>
          <p:nvPr/>
        </p:nvGrpSpPr>
        <p:grpSpPr>
          <a:xfrm>
            <a:off x="0" y="1828800"/>
            <a:ext cx="4191000" cy="2133600"/>
            <a:chOff x="0" y="1828800"/>
            <a:chExt cx="4191000" cy="21336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7710" y="1842135"/>
              <a:ext cx="3463290" cy="2120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609600" y="19812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9600" y="38100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09600" y="2590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9600" y="32004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0" y="18288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1.00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0" y="237386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0.95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0" y="29718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0.90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0" y="35814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0.85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43400" y="1828800"/>
            <a:ext cx="4225290" cy="2133600"/>
            <a:chOff x="4343400" y="1828800"/>
            <a:chExt cx="4225290" cy="2133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5400" y="1842135"/>
              <a:ext cx="3463290" cy="2120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4953000" y="19812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953000" y="38100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53000" y="2590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953000" y="32004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343400" y="18288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1.00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43400" y="237386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0.95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43400" y="29718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0.90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43400" y="35814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0.85</a:t>
              </a:r>
              <a:endParaRPr lang="en-US" dirty="0"/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609600" y="4800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9600" y="5410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9600" y="5943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9600" y="6553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2293" y="46482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2293" y="5181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0.98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2293" y="5715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0.96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2293" y="63362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0.94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4976907" y="4800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976907" y="5410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976907" y="5943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976907" y="6553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19600" y="46482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1.00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419600" y="5181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0.98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419600" y="5715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0.96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419600" y="63362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0.94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838200" y="38100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3886200" y="38100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181600" y="38100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8229600" y="38100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85800" y="40386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s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657600" y="40386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924800" y="40386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105400" y="40386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s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838200" y="43434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3886200" y="43434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181600" y="43434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8229600" y="43434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219200" y="3124200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  (</a:t>
            </a:r>
            <a:r>
              <a:rPr lang="en-US" dirty="0" err="1" smtClean="0"/>
              <a:t>Qv</a:t>
            </a:r>
            <a:r>
              <a:rPr lang="en-US" dirty="0" smtClean="0"/>
              <a:t>=0.27)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943600" y="3124200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  (</a:t>
            </a:r>
            <a:r>
              <a:rPr lang="en-US" dirty="0" err="1" smtClean="0"/>
              <a:t>Qv</a:t>
            </a:r>
            <a:r>
              <a:rPr lang="en-US" dirty="0" smtClean="0"/>
              <a:t>=0.24)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295400" y="5791200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Length  (</a:t>
            </a:r>
            <a:r>
              <a:rPr lang="en-US" dirty="0" err="1" smtClean="0"/>
              <a:t>Qv</a:t>
            </a:r>
            <a:r>
              <a:rPr lang="en-US" dirty="0" smtClean="0"/>
              <a:t>=0.27)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5638800" y="5715000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Length  (</a:t>
            </a:r>
            <a:r>
              <a:rPr lang="en-US" dirty="0" err="1" smtClean="0"/>
              <a:t>Qv</a:t>
            </a:r>
            <a:r>
              <a:rPr lang="en-US" dirty="0" smtClean="0"/>
              <a:t>=0.24)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371600" y="1371600"/>
            <a:ext cx="228940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Qh</a:t>
            </a:r>
            <a:r>
              <a:rPr lang="en-US" sz="2000" dirty="0" smtClean="0"/>
              <a:t>=0.20, </a:t>
            </a:r>
            <a:r>
              <a:rPr lang="en-US" sz="2000" dirty="0" err="1" smtClean="0"/>
              <a:t>Qv</a:t>
            </a:r>
            <a:r>
              <a:rPr lang="en-US" sz="2000" dirty="0" smtClean="0"/>
              <a:t>=0.27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5638800" y="1371600"/>
            <a:ext cx="228940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Qh</a:t>
            </a:r>
            <a:r>
              <a:rPr lang="en-US" sz="2000" dirty="0" smtClean="0"/>
              <a:t>=0.20, </a:t>
            </a:r>
            <a:r>
              <a:rPr lang="en-US" sz="2000" dirty="0" err="1" smtClean="0"/>
              <a:t>Qv</a:t>
            </a:r>
            <a:r>
              <a:rPr lang="en-US" sz="2000" dirty="0" smtClean="0"/>
              <a:t>=0.24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Tomoscope</a:t>
            </a:r>
            <a:r>
              <a:rPr lang="en-US" dirty="0" smtClean="0"/>
              <a:t> analysis</a:t>
            </a:r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457200" y="1600200"/>
          <a:ext cx="8320088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304800" y="5715000"/>
            <a:ext cx="845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err="1" smtClean="0">
                <a:solidFill>
                  <a:srgbClr val="0000FF"/>
                </a:solidFill>
              </a:rPr>
              <a:t>Qv</a:t>
            </a:r>
            <a:r>
              <a:rPr lang="en-US" sz="2200" dirty="0" smtClean="0">
                <a:solidFill>
                  <a:srgbClr val="0000FF"/>
                </a:solidFill>
              </a:rPr>
              <a:t>&gt;0.26: Losses + </a:t>
            </a:r>
            <a:r>
              <a:rPr lang="en-US" sz="2200" dirty="0" smtClean="0">
                <a:solidFill>
                  <a:srgbClr val="0000FF"/>
                </a:solidFill>
              </a:rPr>
              <a:t>Bunch shortening </a:t>
            </a:r>
            <a:r>
              <a:rPr lang="en-US" sz="2200" dirty="0" smtClean="0">
                <a:solidFill>
                  <a:prstClr val="black"/>
                </a:solidFill>
              </a:rPr>
              <a:t>= </a:t>
            </a:r>
            <a:r>
              <a:rPr lang="en-US" sz="2200" dirty="0" smtClean="0">
                <a:solidFill>
                  <a:srgbClr val="FF0000"/>
                </a:solidFill>
              </a:rPr>
              <a:t>Resonance crossing?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on the 0.25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It happens: 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between C784-995 --&gt; @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Qy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=.268-.29 for short bunch (</a:t>
            </a:r>
            <a:r>
              <a:rPr lang="en-US" sz="1800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Qy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=-0.27) 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between C677-816 --&gt; @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Qy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=.257-.27 for long bunch (</a:t>
            </a:r>
            <a:r>
              <a:rPr lang="en-US" sz="1800" dirty="0" err="1" smtClean="0">
                <a:latin typeface="Symbol" pitchFamily="18" charset="2"/>
                <a:cs typeface="Arial" pitchFamily="34" charset="0"/>
              </a:rPr>
              <a:t>D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Qy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=-0.175)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95600"/>
            <a:ext cx="3352800" cy="16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13768" b="7510"/>
          <a:stretch>
            <a:fillRect/>
          </a:stretch>
        </p:blipFill>
        <p:spPr bwMode="auto">
          <a:xfrm>
            <a:off x="1066800" y="2926552"/>
            <a:ext cx="3352800" cy="332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724400" y="5029200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Quick check with low-intensity beam:</a:t>
            </a:r>
            <a:br>
              <a:rPr lang="en-US" dirty="0" smtClean="0"/>
            </a:br>
            <a:r>
              <a:rPr lang="en-US" dirty="0" smtClean="0"/>
              <a:t>→  small change in loss slope for </a:t>
            </a:r>
            <a:r>
              <a:rPr lang="en-US" dirty="0" err="1" smtClean="0"/>
              <a:t>Qv</a:t>
            </a:r>
            <a:r>
              <a:rPr lang="en-US" dirty="0" smtClean="0"/>
              <a:t>=0.25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37160" y="4309646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5791200"/>
            <a:ext cx="2971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Font typeface="Arial" pitchFamily="34" charset="0"/>
              <a:buChar char="•"/>
            </a:pPr>
            <a:r>
              <a:rPr lang="en-US" dirty="0" smtClean="0"/>
              <a:t> To be further investigated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 scanners analysis (vertical)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Qv</a:t>
            </a:r>
            <a:r>
              <a:rPr lang="en-US" dirty="0" smtClean="0">
                <a:solidFill>
                  <a:srgbClr val="0000FF"/>
                </a:solidFill>
              </a:rPr>
              <a:t>&gt;32: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dirty="0" smtClean="0"/>
              <a:t>2 gets worse  → Tails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" y="1600200"/>
          <a:ext cx="8686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4953000" y="2133600"/>
            <a:ext cx="3352800" cy="762000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Tails in vertical profile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9" y="1578432"/>
            <a:ext cx="6323011" cy="480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00800" y="57150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175260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a.u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2734270"/>
            <a:ext cx="4343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 Attempt to fit </a:t>
            </a:r>
            <a:r>
              <a:rPr lang="en-US" sz="2000" dirty="0" smtClean="0"/>
              <a:t>it</a:t>
            </a:r>
            <a:r>
              <a:rPr lang="en-US" sz="2000" dirty="0" smtClean="0"/>
              <a:t> with </a:t>
            </a:r>
            <a:r>
              <a:rPr lang="en-US" sz="2000" dirty="0" smtClean="0"/>
              <a:t>Levy </a:t>
            </a:r>
            <a:r>
              <a:rPr lang="en-US" sz="2000" dirty="0" smtClean="0"/>
              <a:t>distribution (thanks M</a:t>
            </a:r>
            <a:r>
              <a:rPr lang="en-US" sz="2000" dirty="0" smtClean="0"/>
              <a:t>. Martini</a:t>
            </a:r>
            <a:r>
              <a:rPr lang="en-US" sz="2000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1777585"/>
            <a:ext cx="9905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320 ms</a:t>
            </a:r>
          </a:p>
          <a:p>
            <a:r>
              <a:rPr lang="en-US" sz="1600" dirty="0" smtClean="0"/>
              <a:t>1320 ms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3905071"/>
            <a:ext cx="2819400" cy="1200329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 we may need chromaticity compensation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905000"/>
            <a:ext cx="228940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Qh</a:t>
            </a:r>
            <a:r>
              <a:rPr lang="en-US" sz="2000" dirty="0" smtClean="0"/>
              <a:t>=0.20, </a:t>
            </a:r>
            <a:r>
              <a:rPr lang="en-US" sz="2000" dirty="0" err="1" smtClean="0"/>
              <a:t>Qv</a:t>
            </a:r>
            <a:r>
              <a:rPr lang="en-US" sz="2000" dirty="0" smtClean="0"/>
              <a:t>=0.32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Levy distribution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43600"/>
            <a:ext cx="8229600" cy="60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Sorry, still analyzing all profiles ‘a la Michel’…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9" y="2579132"/>
            <a:ext cx="4462464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82641"/>
            <a:ext cx="3962400" cy="244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90800" y="456033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=1.7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4179332"/>
            <a:ext cx="27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 (would be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=2)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273153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=1.7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1524000"/>
            <a:ext cx="224292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by M. Martini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28600" y="20574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TIMBER_DATA __ </a:t>
            </a:r>
            <a:r>
              <a:rPr lang="en-US" b="1" dirty="0" smtClean="0"/>
              <a:t>20111110163030CET.txt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676400"/>
            <a:ext cx="351731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Qh</a:t>
            </a:r>
            <a:r>
              <a:rPr lang="en-US" sz="2000" dirty="0" smtClean="0"/>
              <a:t>=0.20, </a:t>
            </a:r>
            <a:r>
              <a:rPr lang="en-US" sz="2000" dirty="0" err="1" smtClean="0"/>
              <a:t>Qv</a:t>
            </a:r>
            <a:r>
              <a:rPr lang="en-US" sz="2000" dirty="0" smtClean="0"/>
              <a:t>=0.33, @ C1320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H-T instability ONLY below diagonal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Cannot be cured with coupling</a:t>
            </a:r>
          </a:p>
          <a:p>
            <a:r>
              <a:rPr lang="en-US" sz="2400" dirty="0" smtClean="0"/>
              <a:t>Disappears if WP above diagonal</a:t>
            </a:r>
          </a:p>
          <a:p>
            <a:endParaRPr lang="en-US" sz="2400" dirty="0" smtClean="0"/>
          </a:p>
          <a:p>
            <a:r>
              <a:rPr lang="en-US" sz="2400" dirty="0" smtClean="0"/>
              <a:t>Need further measurements (to confirm) &amp; simulations</a:t>
            </a:r>
          </a:p>
          <a:p>
            <a:r>
              <a:rPr lang="en-US" sz="2400" dirty="0" smtClean="0"/>
              <a:t>We have some explanation… (Thanks E. Metral &amp; A. Burov!) 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4765" y="1524000"/>
            <a:ext cx="515303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Measurements summary </a:t>
            </a:r>
            <a:r>
              <a:rPr lang="en-US" dirty="0" smtClean="0"/>
              <a:t>&amp; 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029200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2400" dirty="0" smtClean="0"/>
              <a:t>Large &amp; </a:t>
            </a:r>
            <a:r>
              <a:rPr lang="en-US" sz="2400" dirty="0" smtClean="0">
                <a:solidFill>
                  <a:srgbClr val="FF0000"/>
                </a:solidFill>
              </a:rPr>
              <a:t>systematic</a:t>
            </a:r>
            <a:r>
              <a:rPr lang="en-US" sz="2400" dirty="0" smtClean="0"/>
              <a:t> amount of data taken:</a:t>
            </a:r>
          </a:p>
          <a:p>
            <a:pPr lvl="1">
              <a:spcBef>
                <a:spcPts val="400"/>
              </a:spcBef>
            </a:pPr>
            <a:r>
              <a:rPr lang="en-US" sz="1800" dirty="0" smtClean="0"/>
              <a:t>Longitudinal &amp; transverse profiles evolution </a:t>
            </a:r>
            <a:r>
              <a:rPr lang="en-US" sz="1800" dirty="0" smtClean="0"/>
              <a:t>(over 1s)  </a:t>
            </a:r>
            <a:r>
              <a:rPr lang="en-US" sz="1800" dirty="0" smtClean="0"/>
              <a:t>Vs. working point</a:t>
            </a:r>
          </a:p>
          <a:p>
            <a:pPr lvl="1">
              <a:spcBef>
                <a:spcPts val="400"/>
              </a:spcBef>
            </a:pPr>
            <a:r>
              <a:rPr lang="en-US" sz="1800" dirty="0" smtClean="0"/>
              <a:t>Analysis </a:t>
            </a:r>
            <a:r>
              <a:rPr lang="en-US" sz="1800" dirty="0" smtClean="0"/>
              <a:t>ongoing (Levy distribution fit, using Michel’s routines)</a:t>
            </a: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What’s </a:t>
            </a:r>
            <a:r>
              <a:rPr lang="en-US" sz="2400" dirty="0" smtClean="0">
                <a:solidFill>
                  <a:srgbClr val="0000FF"/>
                </a:solidFill>
              </a:rPr>
              <a:t>happening close to </a:t>
            </a:r>
            <a:r>
              <a:rPr lang="en-US" sz="2400" dirty="0" err="1" smtClean="0">
                <a:solidFill>
                  <a:srgbClr val="0000FF"/>
                </a:solidFill>
              </a:rPr>
              <a:t>Qv</a:t>
            </a:r>
            <a:r>
              <a:rPr lang="en-US" sz="2400" dirty="0" smtClean="0">
                <a:solidFill>
                  <a:srgbClr val="0000FF"/>
                </a:solidFill>
              </a:rPr>
              <a:t>=0.25 </a:t>
            </a:r>
            <a:r>
              <a:rPr lang="en-US" sz="2400" dirty="0" smtClean="0">
                <a:solidFill>
                  <a:srgbClr val="0000FF"/>
                </a:solidFill>
              </a:rPr>
              <a:t>line?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losses)</a:t>
            </a:r>
          </a:p>
          <a:p>
            <a:pPr lvl="1">
              <a:spcBef>
                <a:spcPts val="400"/>
              </a:spcBef>
            </a:pPr>
            <a:r>
              <a:rPr lang="en-US" sz="1800" dirty="0" smtClean="0"/>
              <a:t>The line was not seen during </a:t>
            </a:r>
            <a:r>
              <a:rPr lang="en-US" sz="1800" dirty="0" smtClean="0"/>
              <a:t>dynamic scans w. low intensity (true?)</a:t>
            </a:r>
            <a:endParaRPr lang="en-US" sz="1800" dirty="0" smtClean="0"/>
          </a:p>
          <a:p>
            <a:pPr lvl="1">
              <a:spcBef>
                <a:spcPts val="400"/>
              </a:spcBef>
            </a:pPr>
            <a:r>
              <a:rPr lang="en-US" sz="1800" dirty="0" smtClean="0"/>
              <a:t>TODO: Measurements (static) with a not-SC dominated </a:t>
            </a:r>
            <a:r>
              <a:rPr lang="en-US" sz="1800" dirty="0" smtClean="0"/>
              <a:t>beam</a:t>
            </a:r>
            <a:endParaRPr lang="en-US" sz="1800" dirty="0" smtClean="0"/>
          </a:p>
          <a:p>
            <a:pPr lvl="1">
              <a:spcBef>
                <a:spcPts val="400"/>
              </a:spcBef>
            </a:pPr>
            <a:r>
              <a:rPr lang="en-US" sz="1800" dirty="0" smtClean="0"/>
              <a:t>TODO: </a:t>
            </a:r>
            <a:r>
              <a:rPr lang="en-US" sz="1800" dirty="0" smtClean="0"/>
              <a:t>Losses</a:t>
            </a:r>
            <a:r>
              <a:rPr lang="en-US" sz="1800" dirty="0" smtClean="0"/>
              <a:t> </a:t>
            </a:r>
            <a:r>
              <a:rPr lang="en-US" sz="1800" dirty="0" smtClean="0"/>
              <a:t>vs. </a:t>
            </a:r>
            <a:r>
              <a:rPr lang="en-US" sz="1800" dirty="0" err="1" smtClean="0"/>
              <a:t>Qv</a:t>
            </a:r>
            <a:r>
              <a:rPr lang="en-US" sz="1800" dirty="0" smtClean="0"/>
              <a:t>  ↔ correlation with D.A. </a:t>
            </a:r>
            <a:r>
              <a:rPr lang="en-US" sz="1800" dirty="0" smtClean="0"/>
              <a:t>(M. Giovannozzi help) </a:t>
            </a:r>
            <a:endParaRPr lang="en-US" sz="1800" dirty="0" smtClean="0"/>
          </a:p>
          <a:p>
            <a:pPr lvl="1">
              <a:spcBef>
                <a:spcPts val="400"/>
              </a:spcBef>
            </a:pPr>
            <a:r>
              <a:rPr lang="en-US" sz="1800" dirty="0" smtClean="0"/>
              <a:t>TODO: Emittance/bunch profiles evolution Vs. beam intensity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</a:rPr>
              <a:t>What’s </a:t>
            </a:r>
            <a:r>
              <a:rPr lang="en-US" sz="2400" dirty="0" smtClean="0">
                <a:solidFill>
                  <a:srgbClr val="0000FF"/>
                </a:solidFill>
              </a:rPr>
              <a:t>happening close </a:t>
            </a:r>
            <a:r>
              <a:rPr lang="en-US" sz="2400" dirty="0" smtClean="0">
                <a:solidFill>
                  <a:srgbClr val="0000FF"/>
                </a:solidFill>
              </a:rPr>
              <a:t>to </a:t>
            </a:r>
            <a:r>
              <a:rPr lang="en-US" sz="2400" dirty="0" err="1" smtClean="0">
                <a:solidFill>
                  <a:srgbClr val="0000FF"/>
                </a:solidFill>
              </a:rPr>
              <a:t>Qv</a:t>
            </a:r>
            <a:r>
              <a:rPr lang="en-US" sz="2400" dirty="0" smtClean="0">
                <a:solidFill>
                  <a:srgbClr val="0000FF"/>
                </a:solidFill>
              </a:rPr>
              <a:t>=0.33 line?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tails in vertical)</a:t>
            </a:r>
          </a:p>
          <a:p>
            <a:pPr lvl="1">
              <a:spcBef>
                <a:spcPts val="400"/>
              </a:spcBef>
            </a:pPr>
            <a:r>
              <a:rPr lang="en-US" sz="1800" dirty="0" smtClean="0"/>
              <a:t>Need to disentangle effect of Chromaticity from Space-Charge</a:t>
            </a:r>
          </a:p>
          <a:p>
            <a:pPr lvl="1">
              <a:spcBef>
                <a:spcPts val="400"/>
              </a:spcBef>
            </a:pPr>
            <a:r>
              <a:rPr lang="en-US" sz="1800" dirty="0" smtClean="0"/>
              <a:t>TODO: Measurements with not-SC dominated beam, but same (</a:t>
            </a:r>
            <a:r>
              <a:rPr lang="en-US" sz="1800" dirty="0" err="1" smtClean="0"/>
              <a:t>dp</a:t>
            </a:r>
            <a:r>
              <a:rPr lang="en-US" sz="1800" dirty="0" smtClean="0"/>
              <a:t>/p)</a:t>
            </a:r>
          </a:p>
          <a:p>
            <a:pPr lvl="1">
              <a:spcBef>
                <a:spcPts val="400"/>
              </a:spcBef>
            </a:pPr>
            <a:r>
              <a:rPr lang="en-US" sz="1800" dirty="0" smtClean="0"/>
              <a:t>TODO: Measurements with different (</a:t>
            </a:r>
            <a:r>
              <a:rPr lang="en-US" sz="1800" dirty="0" err="1" smtClean="0"/>
              <a:t>dp</a:t>
            </a:r>
            <a:r>
              <a:rPr lang="en-US" sz="1800" dirty="0" smtClean="0"/>
              <a:t>/p) but same space-charge</a:t>
            </a:r>
          </a:p>
          <a:p>
            <a:pPr lvl="1">
              <a:spcBef>
                <a:spcPts val="400"/>
              </a:spcBef>
            </a:pPr>
            <a:r>
              <a:rPr lang="en-US" sz="1800" dirty="0" smtClean="0"/>
              <a:t>TODO: Chromaticity </a:t>
            </a:r>
            <a:r>
              <a:rPr lang="en-US" sz="1800" dirty="0" smtClean="0"/>
              <a:t>correction (ongoing, </a:t>
            </a:r>
            <a:r>
              <a:rPr lang="en-US" sz="1800" dirty="0" smtClean="0"/>
              <a:t>A</a:t>
            </a:r>
            <a:r>
              <a:rPr lang="en-US" sz="1800" dirty="0" smtClean="0"/>
              <a:t>lex)</a:t>
            </a:r>
            <a:endParaRPr lang="en-US" sz="2400" dirty="0" smtClean="0"/>
          </a:p>
          <a:p>
            <a:pPr>
              <a:spcBef>
                <a:spcPts val="400"/>
              </a:spcBef>
            </a:pPr>
            <a:r>
              <a:rPr lang="en-US" sz="2400" dirty="0" err="1" smtClean="0"/>
              <a:t>HeadTail</a:t>
            </a:r>
            <a:r>
              <a:rPr lang="en-US" sz="2400" dirty="0" smtClean="0"/>
              <a:t> instability </a:t>
            </a:r>
            <a:r>
              <a:rPr lang="en-US" sz="2400" dirty="0" smtClean="0">
                <a:solidFill>
                  <a:srgbClr val="0000FF"/>
                </a:solidFill>
              </a:rPr>
              <a:t>only below </a:t>
            </a:r>
            <a:r>
              <a:rPr lang="en-US" sz="2400" dirty="0" smtClean="0"/>
              <a:t>the diagonal:</a:t>
            </a:r>
          </a:p>
          <a:p>
            <a:pPr lvl="1">
              <a:spcBef>
                <a:spcPts val="400"/>
              </a:spcBef>
            </a:pPr>
            <a:r>
              <a:rPr lang="en-US" sz="1800" dirty="0" smtClean="0"/>
              <a:t> To be investigated… </a:t>
            </a:r>
          </a:p>
        </p:txBody>
      </p:sp>
      <p:sp>
        <p:nvSpPr>
          <p:cNvPr id="4" name="TextBox 3"/>
          <p:cNvSpPr txBox="1"/>
          <p:nvPr/>
        </p:nvSpPr>
        <p:spPr>
          <a:xfrm rot="20045065">
            <a:off x="472282" y="3579380"/>
            <a:ext cx="776847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Some of them already ongoing by Simone and others…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Levy-Student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Developed for finance, where non-Gaussian tails are important</a:t>
            </a:r>
          </a:p>
          <a:p>
            <a:r>
              <a:rPr lang="it-IT" sz="2400" dirty="0" smtClean="0"/>
              <a:t>Parametrization (</a:t>
            </a:r>
            <a:r>
              <a:rPr lang="it-IT" sz="2400" dirty="0" smtClean="0">
                <a:latin typeface="Symbol" pitchFamily="18" charset="2"/>
              </a:rPr>
              <a:t>a</a:t>
            </a:r>
            <a:r>
              <a:rPr lang="it-IT" sz="2400" dirty="0" smtClean="0"/>
              <a:t>=2 → Gaussian, </a:t>
            </a:r>
            <a:r>
              <a:rPr lang="it-IT" sz="2400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it-IT" sz="2400" dirty="0" smtClean="0"/>
              <a:t>=1 → Cauchy)</a:t>
            </a:r>
          </a:p>
          <a:p>
            <a:r>
              <a:rPr lang="it-IT" sz="2400" i="1" dirty="0" smtClean="0">
                <a:solidFill>
                  <a:schemeClr val="accent3">
                    <a:lumMod val="50000"/>
                  </a:schemeClr>
                </a:solidFill>
              </a:rPr>
              <a:t>N. Cufaro Petroni, S. De Martino, S. De Siena, F. Illuminati,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Lévy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-Student distributions for halos in accelerator beams, </a:t>
            </a:r>
            <a:r>
              <a:rPr lang="pt-BR" sz="2400" i="1" dirty="0" smtClean="0">
                <a:solidFill>
                  <a:schemeClr val="accent3">
                    <a:lumMod val="50000"/>
                  </a:schemeClr>
                </a:solidFill>
              </a:rPr>
              <a:t>Phys. Rev. E 72, 066502 (2005)</a:t>
            </a:r>
          </a:p>
          <a:p>
            <a:endParaRPr lang="en-US" sz="2400" b="1" dirty="0" smtClean="0"/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219200"/>
            <a:ext cx="3810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Thanks M. Martini, S. Gilardoni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191000"/>
            <a:ext cx="3400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267200"/>
            <a:ext cx="37814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Understand </a:t>
            </a:r>
            <a:r>
              <a:rPr lang="en-US" sz="2800" dirty="0" smtClean="0">
                <a:solidFill>
                  <a:srgbClr val="FF0000"/>
                </a:solidFill>
              </a:rPr>
              <a:t>Space-Charge limits @ 2GeV </a:t>
            </a:r>
            <a:r>
              <a:rPr lang="en-US" sz="2800" dirty="0" smtClean="0">
                <a:solidFill>
                  <a:srgbClr val="000000"/>
                </a:solidFill>
              </a:rPr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find best working point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Understand </a:t>
            </a:r>
            <a:r>
              <a:rPr lang="en-US" sz="2800" dirty="0" smtClean="0">
                <a:solidFill>
                  <a:srgbClr val="0000FF"/>
                </a:solidFill>
              </a:rPr>
              <a:t>different mechanisms of blow-up and/or losses </a:t>
            </a:r>
            <a:r>
              <a:rPr lang="en-US" sz="2800" dirty="0" smtClean="0">
                <a:solidFill>
                  <a:srgbClr val="000000"/>
                </a:solidFill>
              </a:rPr>
              <a:t>and </a:t>
            </a:r>
            <a:r>
              <a:rPr lang="en-US" sz="2800" dirty="0" smtClean="0">
                <a:solidFill>
                  <a:srgbClr val="0000FF"/>
                </a:solidFill>
              </a:rPr>
              <a:t>find cures </a:t>
            </a:r>
            <a:r>
              <a:rPr lang="en-US" sz="2800" dirty="0" smtClean="0">
                <a:solidFill>
                  <a:srgbClr val="000000"/>
                </a:solidFill>
              </a:rPr>
              <a:t>(e.g. resonance compensation, chromaticity correction,…) 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For </a:t>
            </a:r>
            <a:r>
              <a:rPr lang="en-US" sz="2800" dirty="0" smtClean="0">
                <a:solidFill>
                  <a:srgbClr val="FF0000"/>
                </a:solidFill>
              </a:rPr>
              <a:t>LIU beams </a:t>
            </a:r>
            <a:r>
              <a:rPr lang="en-US" sz="2800" dirty="0" smtClean="0">
                <a:solidFill>
                  <a:srgbClr val="000000"/>
                </a:solidFill>
              </a:rPr>
              <a:t>(high brightness) and </a:t>
            </a:r>
            <a:r>
              <a:rPr lang="en-US" sz="2800" dirty="0" err="1" smtClean="0">
                <a:solidFill>
                  <a:srgbClr val="FF0000"/>
                </a:solidFill>
              </a:rPr>
              <a:t>BetaBeams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(high intensity)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measurements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Tune scans @ 2 </a:t>
            </a:r>
            <a:r>
              <a:rPr lang="en-US" sz="2400" dirty="0" err="1" smtClean="0"/>
              <a:t>GeV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Dynamic scan </a:t>
            </a:r>
          </a:p>
          <a:p>
            <a:pPr lvl="1"/>
            <a:r>
              <a:rPr lang="en-US" sz="2000" dirty="0" smtClean="0"/>
              <a:t>Low-intensity &amp; large emittance (=</a:t>
            </a:r>
            <a:r>
              <a:rPr lang="en-US" sz="2000" dirty="0" smtClean="0">
                <a:solidFill>
                  <a:srgbClr val="0000FF"/>
                </a:solidFill>
              </a:rPr>
              <a:t>no space-charge</a:t>
            </a:r>
            <a:r>
              <a:rPr lang="en-US" sz="2000" dirty="0" smtClean="0"/>
              <a:t>) </a:t>
            </a:r>
          </a:p>
          <a:p>
            <a:pPr lvl="1"/>
            <a:r>
              <a:rPr lang="en-US" sz="2000" dirty="0" smtClean="0"/>
              <a:t>To have “good first idea” of where the dangerous lines are </a:t>
            </a:r>
          </a:p>
          <a:p>
            <a:pPr lvl="1"/>
            <a:r>
              <a:rPr lang="en-US" sz="2000" dirty="0" smtClean="0"/>
              <a:t>A. Huschauer (OP) continues w. PFW working point…</a:t>
            </a: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Measurements with Space-Charge dominated beams </a:t>
            </a:r>
          </a:p>
          <a:p>
            <a:pPr lvl="1"/>
            <a:r>
              <a:rPr lang="en-US" sz="2000" dirty="0" err="1" smtClean="0"/>
              <a:t>Laslett</a:t>
            </a:r>
            <a:r>
              <a:rPr lang="en-US" sz="2000" dirty="0" smtClean="0"/>
              <a:t>: </a:t>
            </a:r>
            <a:r>
              <a:rPr lang="en-US" sz="2000" dirty="0" err="1" smtClean="0">
                <a:solidFill>
                  <a:srgbClr val="0000FF"/>
                </a:solidFill>
              </a:rPr>
              <a:t>ΔQ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x</a:t>
            </a:r>
            <a:r>
              <a:rPr lang="en-US" sz="2000" dirty="0" smtClean="0">
                <a:solidFill>
                  <a:srgbClr val="0000FF"/>
                </a:solidFill>
              </a:rPr>
              <a:t>=-0.21, </a:t>
            </a:r>
            <a:r>
              <a:rPr lang="en-US" sz="2000" dirty="0" err="1" smtClean="0">
                <a:solidFill>
                  <a:srgbClr val="0000FF"/>
                </a:solidFill>
              </a:rPr>
              <a:t>ΔQ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2000" dirty="0" smtClean="0">
                <a:solidFill>
                  <a:srgbClr val="0000FF"/>
                </a:solidFill>
              </a:rPr>
              <a:t>=-0.29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Static scan </a:t>
            </a:r>
            <a:r>
              <a:rPr lang="en-US" sz="2000" dirty="0" smtClean="0"/>
              <a:t>= fix tune and measure over 1s </a:t>
            </a:r>
            <a:r>
              <a:rPr lang="en-US" sz="2000" dirty="0" smtClean="0"/>
              <a:t>plateau</a:t>
            </a:r>
            <a:endParaRPr lang="en-US" sz="2000" dirty="0" smtClean="0"/>
          </a:p>
          <a:p>
            <a:pPr lvl="1"/>
            <a:r>
              <a:rPr lang="en-US" sz="2000" dirty="0" smtClean="0"/>
              <a:t>Measurements of: </a:t>
            </a:r>
          </a:p>
          <a:p>
            <a:pPr lvl="2"/>
            <a:r>
              <a:rPr lang="en-US" sz="1800" dirty="0" smtClean="0">
                <a:solidFill>
                  <a:srgbClr val="0000FF"/>
                </a:solidFill>
              </a:rPr>
              <a:t>Beam intensity </a:t>
            </a:r>
            <a:r>
              <a:rPr lang="en-US" sz="1800" dirty="0" smtClean="0"/>
              <a:t>(along the cycle) </a:t>
            </a:r>
          </a:p>
          <a:p>
            <a:pPr lvl="2"/>
            <a:r>
              <a:rPr lang="en-US" sz="1800" dirty="0" smtClean="0">
                <a:solidFill>
                  <a:srgbClr val="0000FF"/>
                </a:solidFill>
              </a:rPr>
              <a:t>Longitudinal profiles </a:t>
            </a:r>
            <a:r>
              <a:rPr lang="en-US" sz="1800" dirty="0" smtClean="0"/>
              <a:t>(</a:t>
            </a:r>
            <a:r>
              <a:rPr lang="en-US" sz="1800" dirty="0" err="1" smtClean="0"/>
              <a:t>Tomoscope</a:t>
            </a:r>
            <a:r>
              <a:rPr lang="en-US" sz="1800" dirty="0" smtClean="0"/>
              <a:t>, along the cycle) </a:t>
            </a:r>
          </a:p>
          <a:p>
            <a:pPr lvl="2"/>
            <a:r>
              <a:rPr lang="en-US" sz="1800" dirty="0" smtClean="0">
                <a:solidFill>
                  <a:srgbClr val="0000FF"/>
                </a:solidFill>
              </a:rPr>
              <a:t>Transverse profiles </a:t>
            </a:r>
            <a:r>
              <a:rPr lang="en-US" sz="1800" dirty="0" smtClean="0"/>
              <a:t>(Wire scanners @ beginning &amp; @ end </a:t>
            </a:r>
            <a:r>
              <a:rPr lang="en-US" sz="1800" dirty="0" smtClean="0"/>
              <a:t>plateau)</a:t>
            </a:r>
            <a:endParaRPr lang="en-US" sz="1800" dirty="0" smtClean="0"/>
          </a:p>
        </p:txBody>
      </p:sp>
      <p:sp>
        <p:nvSpPr>
          <p:cNvPr id="5" name="Left Brace 4"/>
          <p:cNvSpPr/>
          <p:nvPr/>
        </p:nvSpPr>
        <p:spPr>
          <a:xfrm>
            <a:off x="1219200" y="5486400"/>
            <a:ext cx="228600" cy="914400"/>
          </a:xfrm>
          <a:prstGeom prst="leftBrace">
            <a:avLst>
              <a:gd name="adj1" fmla="val 3275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Tune scans: Identify Resonances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181600" cy="510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Tune scans @ 2 </a:t>
            </a:r>
            <a:r>
              <a:rPr lang="en-US" sz="2800" dirty="0" err="1" smtClean="0"/>
              <a:t>GeV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Dynamic scan </a:t>
            </a:r>
          </a:p>
          <a:p>
            <a:pPr lvl="1"/>
            <a:r>
              <a:rPr lang="en-US" sz="2400" dirty="0" smtClean="0"/>
              <a:t>Low-intensity &amp; large emittance (=</a:t>
            </a:r>
            <a:r>
              <a:rPr lang="en-US" sz="2400" dirty="0" smtClean="0">
                <a:solidFill>
                  <a:srgbClr val="0000FF"/>
                </a:solidFill>
              </a:rPr>
              <a:t>no space-charge</a:t>
            </a:r>
            <a:r>
              <a:rPr lang="en-US" sz="2400" dirty="0" smtClean="0"/>
              <a:t>) </a:t>
            </a:r>
          </a:p>
          <a:p>
            <a:pPr lvl="1"/>
            <a:r>
              <a:rPr lang="en-US" sz="2400" dirty="0" smtClean="0"/>
              <a:t>To have “good first idea” of where dangerous lines are </a:t>
            </a:r>
          </a:p>
          <a:p>
            <a:pPr lvl="1"/>
            <a:endParaRPr lang="en-US" sz="800" dirty="0" smtClean="0"/>
          </a:p>
          <a:p>
            <a:r>
              <a:rPr lang="en-US" sz="2800" dirty="0" smtClean="0"/>
              <a:t>Without chromaticity correction: </a:t>
            </a:r>
            <a:r>
              <a:rPr lang="en-US" sz="2400" dirty="0" smtClean="0">
                <a:solidFill>
                  <a:srgbClr val="FF0000"/>
                </a:solidFill>
              </a:rPr>
              <a:t>DONE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Chromaticity </a:t>
            </a:r>
            <a:r>
              <a:rPr lang="en-US" sz="2800" dirty="0" smtClean="0"/>
              <a:t>correction (using PFW): </a:t>
            </a:r>
            <a:r>
              <a:rPr lang="en-US" sz="2400" dirty="0" smtClean="0">
                <a:solidFill>
                  <a:srgbClr val="FF0000"/>
                </a:solidFill>
              </a:rPr>
              <a:t>ONGOING, Alex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  <p:pic>
        <p:nvPicPr>
          <p:cNvPr id="4" name="Picture 2" descr="\\cern.ch\dfs\Users\e\ebenedet\Documents\PSspaceChargeWP_2011\Labview\2GeV\2GeV_all.png"/>
          <p:cNvPicPr>
            <a:picLocks noChangeAspect="1" noChangeArrowheads="1"/>
          </p:cNvPicPr>
          <p:nvPr/>
        </p:nvPicPr>
        <p:blipFill>
          <a:blip r:embed="rId2" cstate="print"/>
          <a:srcRect l="9813" t="3784" r="6906" b="8830"/>
          <a:stretch>
            <a:fillRect/>
          </a:stretch>
        </p:blipFill>
        <p:spPr bwMode="auto">
          <a:xfrm>
            <a:off x="5215393" y="2057400"/>
            <a:ext cx="3811587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724402" y="1752601"/>
            <a:ext cx="4419601" cy="4359276"/>
            <a:chOff x="3089" y="1588"/>
            <a:chExt cx="2784" cy="2746"/>
          </a:xfrm>
        </p:grpSpPr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3446" y="391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/>
                <a:t>0</a:t>
              </a:r>
            </a:p>
          </p:txBody>
        </p:sp>
        <p:sp>
          <p:nvSpPr>
            <p:cNvPr id="7" name="Text Box 23"/>
            <p:cNvSpPr txBox="1">
              <a:spLocks noChangeArrowheads="1"/>
            </p:cNvSpPr>
            <p:nvPr/>
          </p:nvSpPr>
          <p:spPr bwMode="auto">
            <a:xfrm>
              <a:off x="4338" y="3927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/>
                <a:t>0.25</a:t>
              </a:r>
            </a:p>
          </p:txBody>
        </p: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5350" y="3919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/>
                <a:t>0. 5</a:t>
              </a:r>
            </a:p>
          </p:txBody>
        </p:sp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3246" y="377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/>
                <a:t>0</a:t>
              </a:r>
            </a:p>
          </p:txBody>
        </p:sp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3118" y="2779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/>
                <a:t>0.25</a:t>
              </a:r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3182" y="1811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/>
                <a:t>0. 5</a:t>
              </a: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5544" y="4084"/>
              <a:ext cx="3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 dirty="0"/>
                <a:t>Qx</a:t>
              </a:r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auto">
            <a:xfrm>
              <a:off x="3089" y="1588"/>
              <a:ext cx="3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 dirty="0"/>
                <a:t>Qy</a:t>
              </a:r>
            </a:p>
          </p:txBody>
        </p:sp>
        <p:sp>
          <p:nvSpPr>
            <p:cNvPr id="14" name="Line 34"/>
            <p:cNvSpPr>
              <a:spLocks noChangeShapeType="1"/>
            </p:cNvSpPr>
            <p:nvPr/>
          </p:nvSpPr>
          <p:spPr bwMode="auto">
            <a:xfrm flipV="1">
              <a:off x="3505" y="1593"/>
              <a:ext cx="0" cy="24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>
              <a:off x="3457" y="3898"/>
              <a:ext cx="230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Measurements, July </a:t>
            </a:r>
            <a:r>
              <a:rPr lang="en-US" dirty="0" smtClean="0"/>
              <a:t>2011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Explored few WPs and identified 2 regimes: </a:t>
            </a:r>
          </a:p>
          <a:p>
            <a:pPr lvl="1"/>
            <a:r>
              <a:rPr lang="en-US" sz="2400" dirty="0" smtClean="0"/>
              <a:t>No losses &amp; very little emittance blow-up </a:t>
            </a:r>
          </a:p>
          <a:p>
            <a:pPr lvl="1"/>
            <a:r>
              <a:rPr lang="en-US" sz="2400" dirty="0" smtClean="0"/>
              <a:t>Losses &amp; bunch shape deformation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444"/>
          <a:stretch>
            <a:fillRect/>
          </a:stretch>
        </p:blipFill>
        <p:spPr bwMode="auto">
          <a:xfrm>
            <a:off x="4574569" y="3276600"/>
            <a:ext cx="4569431" cy="3276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96" y="3309937"/>
            <a:ext cx="4332604" cy="3243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Measurements, Nov. 2011</a:t>
            </a:r>
            <a:endParaRPr lang="en-US" dirty="0"/>
          </a:p>
        </p:txBody>
      </p:sp>
      <p:pic>
        <p:nvPicPr>
          <p:cNvPr id="4" name="Picture 2" descr="\\cern.ch\dfs\Users\e\ebenedet\Public\ps\xGiovanni\tunescan_2GeV_nopoints.png"/>
          <p:cNvPicPr>
            <a:picLocks noChangeAspect="1" noChangeArrowheads="1"/>
          </p:cNvPicPr>
          <p:nvPr/>
        </p:nvPicPr>
        <p:blipFill>
          <a:blip r:embed="rId2" cstate="print"/>
          <a:srcRect l="5362" t="2740" r="5915"/>
          <a:stretch>
            <a:fillRect/>
          </a:stretch>
        </p:blipFill>
        <p:spPr bwMode="auto">
          <a:xfrm>
            <a:off x="4038600" y="2362200"/>
            <a:ext cx="4495800" cy="4256024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5715000" y="3429000"/>
            <a:ext cx="76200" cy="1219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62200" y="2667000"/>
            <a:ext cx="3352800" cy="1371600"/>
          </a:xfrm>
          <a:prstGeom prst="straightConnector1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2438400"/>
            <a:ext cx="34290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Systematic scan (steps of 0.01) over this vertical line:</a:t>
            </a:r>
          </a:p>
          <a:p>
            <a:r>
              <a:rPr lang="en-US" dirty="0" err="1" smtClean="0"/>
              <a:t>Qx</a:t>
            </a:r>
            <a:r>
              <a:rPr lang="en-US" dirty="0" smtClean="0"/>
              <a:t>=0.20; </a:t>
            </a:r>
            <a:r>
              <a:rPr lang="en-US" dirty="0" err="1" smtClean="0"/>
              <a:t>Qy</a:t>
            </a:r>
            <a:r>
              <a:rPr lang="en-US" dirty="0" smtClean="0"/>
              <a:t>=0.21→ 0.37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Measurements over 1s plateau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52400" y="5029200"/>
            <a:ext cx="35814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cs typeface="Arial" pitchFamily="34" charset="0"/>
              </a:rPr>
              <a:t>Analysis results:</a:t>
            </a:r>
          </a:p>
          <a:p>
            <a:pPr>
              <a:buFontTx/>
              <a:buChar char="-"/>
            </a:pPr>
            <a:r>
              <a:rPr lang="en-US" sz="1600" dirty="0" smtClean="0">
                <a:cs typeface="Arial" pitchFamily="34" charset="0"/>
              </a:rPr>
              <a:t> </a:t>
            </a:r>
            <a:r>
              <a:rPr lang="en-US" sz="1600" dirty="0" err="1" smtClean="0">
                <a:cs typeface="Arial" pitchFamily="34" charset="0"/>
              </a:rPr>
              <a:t>Qv</a:t>
            </a:r>
            <a:r>
              <a:rPr lang="en-US" sz="1600" dirty="0" smtClean="0">
                <a:cs typeface="Arial" pitchFamily="34" charset="0"/>
              </a:rPr>
              <a:t> &lt; .27 → No losses, no blow-up</a:t>
            </a:r>
          </a:p>
          <a:p>
            <a:pPr>
              <a:buFontTx/>
              <a:buChar char="-"/>
            </a:pPr>
            <a:r>
              <a:rPr lang="en-US" sz="1600" dirty="0" smtClean="0">
                <a:cs typeface="Arial" pitchFamily="34" charset="0"/>
              </a:rPr>
              <a:t> .27 &lt; </a:t>
            </a:r>
            <a:r>
              <a:rPr lang="en-US" sz="1600" dirty="0" err="1" smtClean="0">
                <a:cs typeface="Arial" pitchFamily="34" charset="0"/>
              </a:rPr>
              <a:t>Qv</a:t>
            </a:r>
            <a:r>
              <a:rPr lang="en-US" sz="1600" dirty="0" smtClean="0">
                <a:cs typeface="Arial" pitchFamily="34" charset="0"/>
              </a:rPr>
              <a:t> &lt;.31 → Losses &amp; bunch shortening</a:t>
            </a:r>
          </a:p>
          <a:p>
            <a:pPr>
              <a:buFontTx/>
              <a:buChar char="-"/>
            </a:pPr>
            <a:r>
              <a:rPr lang="en-US" sz="1600" dirty="0" smtClean="0">
                <a:cs typeface="Arial" pitchFamily="34" charset="0"/>
              </a:rPr>
              <a:t> </a:t>
            </a:r>
            <a:r>
              <a:rPr lang="en-US" sz="1600" dirty="0" err="1" smtClean="0">
                <a:cs typeface="Arial" pitchFamily="34" charset="0"/>
              </a:rPr>
              <a:t>Qv</a:t>
            </a:r>
            <a:r>
              <a:rPr lang="en-US" sz="1600" dirty="0" smtClean="0">
                <a:cs typeface="Arial" pitchFamily="34" charset="0"/>
              </a:rPr>
              <a:t> &gt; .31 → Vertical tails</a:t>
            </a:r>
          </a:p>
        </p:txBody>
      </p:sp>
      <p:pic>
        <p:nvPicPr>
          <p:cNvPr id="10" name="Picture 2" descr="Y:\_Elena\LIU_V1_with_LHC\giosera2\_Java_Operation_Display_CPS_USER==MD2_28-Jul-11_21-13-11.png"/>
          <p:cNvPicPr>
            <a:picLocks noChangeAspect="1" noChangeArrowheads="1"/>
          </p:cNvPicPr>
          <p:nvPr/>
        </p:nvPicPr>
        <p:blipFill>
          <a:blip r:embed="rId3" cstate="print"/>
          <a:srcRect l="33409" t="13927" r="33677" b="72132"/>
          <a:stretch>
            <a:fillRect/>
          </a:stretch>
        </p:blipFill>
        <p:spPr bwMode="auto">
          <a:xfrm>
            <a:off x="304800" y="3657600"/>
            <a:ext cx="3276600" cy="101276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33400" y="1295400"/>
            <a:ext cx="8077200" cy="9848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MAJOR RESULT: </a:t>
            </a:r>
            <a:r>
              <a:rPr lang="en-US" sz="2000" dirty="0" smtClean="0">
                <a:solidFill>
                  <a:prstClr val="black"/>
                </a:solidFill>
              </a:rPr>
              <a:t>Identified region where beam with </a:t>
            </a:r>
            <a:r>
              <a:rPr lang="en-US" sz="2000" dirty="0" err="1" smtClean="0">
                <a:solidFill>
                  <a:prstClr val="black"/>
                </a:solidFill>
              </a:rPr>
              <a:t>Laselett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000" b="1" dirty="0" err="1" smtClean="0">
                <a:solidFill>
                  <a:srgbClr val="0000FF"/>
                </a:solidFill>
              </a:rPr>
              <a:t>Q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2000" b="1" dirty="0" smtClean="0">
                <a:solidFill>
                  <a:srgbClr val="0000FF"/>
                </a:solidFill>
              </a:rPr>
              <a:t>=-0.29 </a:t>
            </a:r>
            <a:r>
              <a:rPr lang="en-US" sz="2000" dirty="0" smtClean="0">
                <a:solidFill>
                  <a:prstClr val="black"/>
                </a:solidFill>
              </a:rPr>
              <a:t>survives (= no degradation, no losses) </a:t>
            </a:r>
            <a:r>
              <a:rPr lang="en-US" sz="2000" b="1" dirty="0" smtClean="0">
                <a:solidFill>
                  <a:srgbClr val="0000FF"/>
                </a:solidFill>
              </a:rPr>
              <a:t>for 1s</a:t>
            </a:r>
            <a:r>
              <a:rPr lang="en-US" sz="2000" dirty="0" smtClean="0">
                <a:solidFill>
                  <a:prstClr val="black"/>
                </a:solidFill>
              </a:rPr>
              <a:t>:</a:t>
            </a:r>
            <a:r>
              <a:rPr lang="en-US" dirty="0" smtClean="0">
                <a:solidFill>
                  <a:prstClr val="black"/>
                </a:solidFill>
              </a:rPr>
              <a:t> Q</a:t>
            </a:r>
            <a:r>
              <a:rPr lang="en-US" baseline="-25000" dirty="0" smtClean="0">
                <a:solidFill>
                  <a:prstClr val="black"/>
                </a:solidFill>
              </a:rPr>
              <a:t>x</a:t>
            </a:r>
            <a:r>
              <a:rPr lang="en-US" dirty="0" smtClean="0">
                <a:solidFill>
                  <a:prstClr val="black"/>
                </a:solidFill>
              </a:rPr>
              <a:t>~6.20, </a:t>
            </a:r>
            <a:r>
              <a:rPr lang="en-US" dirty="0" err="1" smtClean="0">
                <a:solidFill>
                  <a:prstClr val="black"/>
                </a:solidFill>
              </a:rPr>
              <a:t>Q</a:t>
            </a:r>
            <a:r>
              <a:rPr lang="en-US" baseline="-25000" dirty="0" err="1" smtClean="0">
                <a:solidFill>
                  <a:prstClr val="black"/>
                </a:solidFill>
              </a:rPr>
              <a:t>y</a:t>
            </a:r>
            <a:r>
              <a:rPr lang="en-US" dirty="0" smtClean="0">
                <a:solidFill>
                  <a:prstClr val="black"/>
                </a:solidFill>
              </a:rPr>
              <a:t>&lt;6.27  &amp; above diagonal (to cure HT- instability)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4400" y="55626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8768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LIU_V1_SpaceCharge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LHC_Hi_Bright_rebuket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PSB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pt-BR" sz="200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~ 70 x 10</a:t>
            </a:r>
            <a:r>
              <a:rPr lang="pt-BR" sz="2000" baseline="30000" dirty="0" smtClean="0">
                <a:latin typeface="Arial" pitchFamily="34" charset="0"/>
                <a:cs typeface="Arial" pitchFamily="34" charset="0"/>
              </a:rPr>
              <a:t>10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Symbol" pitchFamily="18" charset="2"/>
                <a:cs typeface="Arial" pitchFamily="34" charset="0"/>
              </a:rPr>
              <a:t>e</a:t>
            </a:r>
            <a:r>
              <a:rPr lang="pt-BR" sz="2000" baseline="-25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*~</a:t>
            </a:r>
            <a:r>
              <a:rPr lang="pt-BR" sz="2400" dirty="0" smtClean="0">
                <a:latin typeface="Symbol" pitchFamily="18" charset="2"/>
                <a:cs typeface="Arial" pitchFamily="34" charset="0"/>
              </a:rPr>
              <a:t>e</a:t>
            </a:r>
            <a:r>
              <a:rPr lang="pt-BR" sz="2000" baseline="-250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*~2 </a:t>
            </a:r>
            <a:r>
              <a:rPr lang="pt-BR" sz="2000" dirty="0" smtClean="0">
                <a:latin typeface="Symbol" pitchFamily="18" charset="2"/>
                <a:cs typeface="Arial" pitchFamily="34" charset="0"/>
              </a:rPr>
              <a:t>m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Bunch compression by increasing RF voltage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Bunch length(4</a:t>
            </a:r>
            <a:r>
              <a:rPr lang="en-US" sz="1800" dirty="0" smtClean="0">
                <a:latin typeface="Symbol" pitchFamily="18" charset="2"/>
                <a:cs typeface="Arial" pitchFamily="34" charset="0"/>
              </a:rPr>
              <a:t>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)= 55ns , parabolic bunch</a:t>
            </a:r>
          </a:p>
          <a:p>
            <a:pPr lvl="1"/>
            <a:r>
              <a:rPr lang="pt-BR" sz="1800" dirty="0" smtClean="0">
                <a:latin typeface="Arial" pitchFamily="34" charset="0"/>
                <a:cs typeface="Arial" pitchFamily="34" charset="0"/>
              </a:rPr>
              <a:t>dp/p (1</a:t>
            </a:r>
            <a:r>
              <a:rPr lang="pt-BR" sz="1800" dirty="0" smtClean="0">
                <a:latin typeface="Symbol" pitchFamily="18" charset="2"/>
                <a:cs typeface="Arial" pitchFamily="34" charset="0"/>
              </a:rPr>
              <a:t>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) ~ 1.21 x 10</a:t>
            </a:r>
            <a:r>
              <a:rPr lang="pt-BR" sz="1800" baseline="30000" dirty="0" smtClean="0">
                <a:latin typeface="Arial" pitchFamily="34" charset="0"/>
                <a:cs typeface="Arial" pitchFamily="34" charset="0"/>
              </a:rPr>
              <a:t>-3</a:t>
            </a:r>
            <a:endParaRPr lang="pt-BR" sz="1800" baseline="30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cs typeface="Arial" pitchFamily="34" charset="0"/>
              </a:rPr>
              <a:t>Large chromaticity: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 -0.8,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x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=-1 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Space Charge: </a:t>
            </a:r>
            <a:r>
              <a:rPr lang="en-US" sz="2000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-0.21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-0.29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8856" y="3810000"/>
            <a:ext cx="2648944" cy="27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4477" y="1143000"/>
            <a:ext cx="2849521" cy="26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ictur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2808" y="5715000"/>
            <a:ext cx="4748392" cy="7741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Analysis: PRELIMINARY!!!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466013" cy="482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48600" y="44958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Qv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53000" y="4953000"/>
            <a:ext cx="2895600" cy="914400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Tails in the vertical profiles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 err="1" smtClean="0">
                <a:solidFill>
                  <a:schemeClr val="tx1"/>
                </a:solidFill>
              </a:rPr>
              <a:t>Qv</a:t>
            </a:r>
            <a:r>
              <a:rPr lang="en-US" dirty="0" smtClean="0">
                <a:solidFill>
                  <a:schemeClr val="tx1"/>
                </a:solidFill>
              </a:rPr>
              <a:t>&gt;0.30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88835" y="2662703"/>
            <a:ext cx="249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increase over 1s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5638800"/>
            <a:ext cx="5486400" cy="9746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Font typeface="Arial" pitchFamily="34" charset="0"/>
              <a:buChar char="•"/>
            </a:pPr>
            <a:r>
              <a:rPr lang="en-US" dirty="0" smtClean="0"/>
              <a:t> Large error-bars in Wire scanners measurements (need to refine analysis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spcBef>
                <a:spcPts val="400"/>
              </a:spcBef>
              <a:buFont typeface="Arial" pitchFamily="34" charset="0"/>
              <a:buChar char="•"/>
            </a:pPr>
            <a:r>
              <a:rPr lang="en-US" dirty="0" smtClean="0"/>
              <a:t> Important losses @ </a:t>
            </a:r>
            <a:r>
              <a:rPr lang="en-US" dirty="0" err="1" smtClean="0"/>
              <a:t>Qv</a:t>
            </a:r>
            <a:r>
              <a:rPr lang="en-US" dirty="0" smtClean="0"/>
              <a:t>=</a:t>
            </a:r>
            <a:r>
              <a:rPr lang="en-US" dirty="0" smtClean="0"/>
              <a:t>0.28-0.29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019800" y="1371600"/>
            <a:ext cx="2362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DECEMBER 2011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Tomoscope</a:t>
            </a:r>
            <a:r>
              <a:rPr lang="en-US" dirty="0" smtClean="0"/>
              <a:t> analysis (longitudinal)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Parabolic bunch (profiles @ C320, C1320)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362200"/>
            <a:ext cx="6596062" cy="414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2647890"/>
            <a:ext cx="228940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Qh</a:t>
            </a:r>
            <a:r>
              <a:rPr lang="en-US" sz="2000" dirty="0" smtClean="0"/>
              <a:t>=0.20, </a:t>
            </a:r>
            <a:r>
              <a:rPr lang="en-US" sz="2000" dirty="0" err="1" smtClean="0"/>
              <a:t>Qv</a:t>
            </a:r>
            <a:r>
              <a:rPr lang="en-US" sz="2000" dirty="0" smtClean="0"/>
              <a:t>=0.27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947</Words>
  <Application>Microsoft Office PowerPoint</Application>
  <PresentationFormat>On-screen Show (4:3)</PresentationFormat>
  <Paragraphs>163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Summary of Space-Charge Measurements, 2011</vt:lpstr>
      <vt:lpstr>The aim</vt:lpstr>
      <vt:lpstr>The measurements </vt:lpstr>
      <vt:lpstr>Tune scans: Identify Resonances</vt:lpstr>
      <vt:lpstr>Measurements, July 2011 </vt:lpstr>
      <vt:lpstr>Measurements, Nov. 2011</vt:lpstr>
      <vt:lpstr>The beam</vt:lpstr>
      <vt:lpstr>Analysis: PRELIMINARY!!!</vt:lpstr>
      <vt:lpstr>Tomoscope analysis (longitudinal)</vt:lpstr>
      <vt:lpstr>Tomoscope analysis</vt:lpstr>
      <vt:lpstr>Tomoscope analysis</vt:lpstr>
      <vt:lpstr>Losses on the 0.25 line</vt:lpstr>
      <vt:lpstr>Wire scanners analysis (vertical)</vt:lpstr>
      <vt:lpstr>Tails in vertical profile</vt:lpstr>
      <vt:lpstr>Example of Levy distribution fit</vt:lpstr>
      <vt:lpstr>H-T instability ONLY below diagonal</vt:lpstr>
      <vt:lpstr>Measurements summary &amp; TODO</vt:lpstr>
      <vt:lpstr>Back-up</vt:lpstr>
      <vt:lpstr>Levy-Student distribution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Space Charge and Working Point MD studies in the PS for high intensity and high brightness beams</dc:title>
  <dc:creator>ebenedet</dc:creator>
  <cp:lastModifiedBy>ebenedet</cp:lastModifiedBy>
  <cp:revision>152</cp:revision>
  <dcterms:created xsi:type="dcterms:W3CDTF">2011-07-28T16:40:39Z</dcterms:created>
  <dcterms:modified xsi:type="dcterms:W3CDTF">2012-05-21T12:00:59Z</dcterms:modified>
</cp:coreProperties>
</file>