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9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0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1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2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4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5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6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7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8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9.xml" ContentType="application/vnd.openxmlformats-officedocument.them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20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1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2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23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4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25.xml" ContentType="application/vnd.openxmlformats-officedocument.theme+xml"/>
  <Override PartName="/ppt/theme/theme26.xml" ContentType="application/vnd.openxmlformats-officedocument.theme+xml"/>
  <Override PartName="/ppt/theme/theme2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  <p:sldMasterId id="2147483692" r:id="rId2"/>
    <p:sldMasterId id="2147483696" r:id="rId3"/>
    <p:sldMasterId id="2147483708" r:id="rId4"/>
    <p:sldMasterId id="2147483720" r:id="rId5"/>
    <p:sldMasterId id="2147483732" r:id="rId6"/>
    <p:sldMasterId id="2147483744" r:id="rId7"/>
    <p:sldMasterId id="2147483756" r:id="rId8"/>
    <p:sldMasterId id="2147483771" r:id="rId9"/>
    <p:sldMasterId id="2147483801" r:id="rId10"/>
    <p:sldMasterId id="2147483816" r:id="rId11"/>
    <p:sldMasterId id="2147483831" r:id="rId12"/>
    <p:sldMasterId id="2147483846" r:id="rId13"/>
    <p:sldMasterId id="2147483861" r:id="rId14"/>
    <p:sldMasterId id="2147483876" r:id="rId15"/>
    <p:sldMasterId id="2147483891" r:id="rId16"/>
    <p:sldMasterId id="2147483927" r:id="rId17"/>
    <p:sldMasterId id="2147484048" r:id="rId18"/>
    <p:sldMasterId id="2147484052" r:id="rId19"/>
    <p:sldMasterId id="2147484063" r:id="rId20"/>
    <p:sldMasterId id="2147484074" r:id="rId21"/>
    <p:sldMasterId id="2147484078" r:id="rId22"/>
    <p:sldMasterId id="2147484093" r:id="rId23"/>
    <p:sldMasterId id="2147484107" r:id="rId24"/>
    <p:sldMasterId id="2147484114" r:id="rId25"/>
  </p:sldMasterIdLst>
  <p:notesMasterIdLst>
    <p:notesMasterId r:id="rId119"/>
  </p:notesMasterIdLst>
  <p:handoutMasterIdLst>
    <p:handoutMasterId r:id="rId120"/>
  </p:handoutMasterIdLst>
  <p:sldIdLst>
    <p:sldId id="260" r:id="rId26"/>
    <p:sldId id="263" r:id="rId27"/>
    <p:sldId id="264" r:id="rId28"/>
    <p:sldId id="361" r:id="rId29"/>
    <p:sldId id="261" r:id="rId30"/>
    <p:sldId id="262" r:id="rId31"/>
    <p:sldId id="362" r:id="rId32"/>
    <p:sldId id="269" r:id="rId33"/>
    <p:sldId id="267" r:id="rId34"/>
    <p:sldId id="364" r:id="rId35"/>
    <p:sldId id="270" r:id="rId36"/>
    <p:sldId id="271" r:id="rId37"/>
    <p:sldId id="272" r:id="rId38"/>
    <p:sldId id="273" r:id="rId39"/>
    <p:sldId id="274" r:id="rId40"/>
    <p:sldId id="363" r:id="rId41"/>
    <p:sldId id="299" r:id="rId42"/>
    <p:sldId id="300" r:id="rId43"/>
    <p:sldId id="275" r:id="rId44"/>
    <p:sldId id="276" r:id="rId45"/>
    <p:sldId id="278" r:id="rId46"/>
    <p:sldId id="279" r:id="rId47"/>
    <p:sldId id="280" r:id="rId48"/>
    <p:sldId id="282" r:id="rId49"/>
    <p:sldId id="283" r:id="rId50"/>
    <p:sldId id="284" r:id="rId51"/>
    <p:sldId id="285" r:id="rId52"/>
    <p:sldId id="281" r:id="rId53"/>
    <p:sldId id="287" r:id="rId54"/>
    <p:sldId id="286" r:id="rId55"/>
    <p:sldId id="288" r:id="rId56"/>
    <p:sldId id="289" r:id="rId57"/>
    <p:sldId id="290" r:id="rId58"/>
    <p:sldId id="365" r:id="rId59"/>
    <p:sldId id="366" r:id="rId60"/>
    <p:sldId id="367" r:id="rId61"/>
    <p:sldId id="368" r:id="rId62"/>
    <p:sldId id="369" r:id="rId63"/>
    <p:sldId id="370" r:id="rId64"/>
    <p:sldId id="371" r:id="rId65"/>
    <p:sldId id="372" r:id="rId66"/>
    <p:sldId id="373" r:id="rId67"/>
    <p:sldId id="374" r:id="rId68"/>
    <p:sldId id="291" r:id="rId69"/>
    <p:sldId id="292" r:id="rId70"/>
    <p:sldId id="293" r:id="rId71"/>
    <p:sldId id="295" r:id="rId72"/>
    <p:sldId id="298" r:id="rId73"/>
    <p:sldId id="296" r:id="rId74"/>
    <p:sldId id="375" r:id="rId75"/>
    <p:sldId id="376" r:id="rId76"/>
    <p:sldId id="377" r:id="rId77"/>
    <p:sldId id="378" r:id="rId78"/>
    <p:sldId id="379" r:id="rId79"/>
    <p:sldId id="380" r:id="rId80"/>
    <p:sldId id="301" r:id="rId81"/>
    <p:sldId id="302" r:id="rId82"/>
    <p:sldId id="304" r:id="rId83"/>
    <p:sldId id="305" r:id="rId84"/>
    <p:sldId id="306" r:id="rId85"/>
    <p:sldId id="382" r:id="rId86"/>
    <p:sldId id="383" r:id="rId87"/>
    <p:sldId id="307" r:id="rId88"/>
    <p:sldId id="308" r:id="rId89"/>
    <p:sldId id="309" r:id="rId90"/>
    <p:sldId id="310" r:id="rId91"/>
    <p:sldId id="313" r:id="rId92"/>
    <p:sldId id="314" r:id="rId93"/>
    <p:sldId id="315" r:id="rId94"/>
    <p:sldId id="316" r:id="rId95"/>
    <p:sldId id="317" r:id="rId96"/>
    <p:sldId id="318" r:id="rId97"/>
    <p:sldId id="320" r:id="rId98"/>
    <p:sldId id="321" r:id="rId99"/>
    <p:sldId id="323" r:id="rId100"/>
    <p:sldId id="343" r:id="rId101"/>
    <p:sldId id="344" r:id="rId102"/>
    <p:sldId id="345" r:id="rId103"/>
    <p:sldId id="346" r:id="rId104"/>
    <p:sldId id="347" r:id="rId105"/>
    <p:sldId id="348" r:id="rId106"/>
    <p:sldId id="350" r:id="rId107"/>
    <p:sldId id="351" r:id="rId108"/>
    <p:sldId id="353" r:id="rId109"/>
    <p:sldId id="352" r:id="rId110"/>
    <p:sldId id="354" r:id="rId111"/>
    <p:sldId id="381" r:id="rId112"/>
    <p:sldId id="358" r:id="rId113"/>
    <p:sldId id="359" r:id="rId114"/>
    <p:sldId id="360" r:id="rId115"/>
    <p:sldId id="355" r:id="rId116"/>
    <p:sldId id="356" r:id="rId117"/>
    <p:sldId id="357" r:id="rId1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5A0"/>
    <a:srgbClr val="6E0A49"/>
    <a:srgbClr val="3F062A"/>
    <a:srgbClr val="FFB2EB"/>
    <a:srgbClr val="163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9" autoAdjust="0"/>
    <p:restoredTop sz="94660"/>
  </p:normalViewPr>
  <p:slideViewPr>
    <p:cSldViewPr snapToGrid="0" snapToObjects="1">
      <p:cViewPr varScale="1">
        <p:scale>
          <a:sx n="51" d="100"/>
          <a:sy n="51" d="100"/>
        </p:scale>
        <p:origin x="-4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4" d="100"/>
        <a:sy n="54" d="100"/>
      </p:scale>
      <p:origin x="0" y="8028"/>
    </p:cViewPr>
  </p:sorterViewPr>
  <p:notesViewPr>
    <p:cSldViewPr snapToGrid="0" snapToObjects="1">
      <p:cViewPr varScale="1">
        <p:scale>
          <a:sx n="113" d="100"/>
          <a:sy n="113" d="100"/>
        </p:scale>
        <p:origin x="-421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.xml"/><Relationship Id="rId117" Type="http://schemas.openxmlformats.org/officeDocument/2006/relationships/slide" Target="slides/slide92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7.xml"/><Relationship Id="rId47" Type="http://schemas.openxmlformats.org/officeDocument/2006/relationships/slide" Target="slides/slide22.xml"/><Relationship Id="rId63" Type="http://schemas.openxmlformats.org/officeDocument/2006/relationships/slide" Target="slides/slide38.xml"/><Relationship Id="rId68" Type="http://schemas.openxmlformats.org/officeDocument/2006/relationships/slide" Target="slides/slide43.xml"/><Relationship Id="rId84" Type="http://schemas.openxmlformats.org/officeDocument/2006/relationships/slide" Target="slides/slide59.xml"/><Relationship Id="rId89" Type="http://schemas.openxmlformats.org/officeDocument/2006/relationships/slide" Target="slides/slide64.xml"/><Relationship Id="rId112" Type="http://schemas.openxmlformats.org/officeDocument/2006/relationships/slide" Target="slides/slide87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53" Type="http://schemas.openxmlformats.org/officeDocument/2006/relationships/slide" Target="slides/slide28.xml"/><Relationship Id="rId58" Type="http://schemas.openxmlformats.org/officeDocument/2006/relationships/slide" Target="slides/slide33.xml"/><Relationship Id="rId74" Type="http://schemas.openxmlformats.org/officeDocument/2006/relationships/slide" Target="slides/slide49.xml"/><Relationship Id="rId79" Type="http://schemas.openxmlformats.org/officeDocument/2006/relationships/slide" Target="slides/slide54.xml"/><Relationship Id="rId102" Type="http://schemas.openxmlformats.org/officeDocument/2006/relationships/slide" Target="slides/slide77.xml"/><Relationship Id="rId12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6.xml"/><Relationship Id="rId82" Type="http://schemas.openxmlformats.org/officeDocument/2006/relationships/slide" Target="slides/slide57.xml"/><Relationship Id="rId90" Type="http://schemas.openxmlformats.org/officeDocument/2006/relationships/slide" Target="slides/slide65.xml"/><Relationship Id="rId95" Type="http://schemas.openxmlformats.org/officeDocument/2006/relationships/slide" Target="slides/slide70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43" Type="http://schemas.openxmlformats.org/officeDocument/2006/relationships/slide" Target="slides/slide18.xml"/><Relationship Id="rId48" Type="http://schemas.openxmlformats.org/officeDocument/2006/relationships/slide" Target="slides/slide23.xml"/><Relationship Id="rId56" Type="http://schemas.openxmlformats.org/officeDocument/2006/relationships/slide" Target="slides/slide31.xml"/><Relationship Id="rId64" Type="http://schemas.openxmlformats.org/officeDocument/2006/relationships/slide" Target="slides/slide39.xml"/><Relationship Id="rId69" Type="http://schemas.openxmlformats.org/officeDocument/2006/relationships/slide" Target="slides/slide44.xml"/><Relationship Id="rId77" Type="http://schemas.openxmlformats.org/officeDocument/2006/relationships/slide" Target="slides/slide52.xml"/><Relationship Id="rId100" Type="http://schemas.openxmlformats.org/officeDocument/2006/relationships/slide" Target="slides/slide75.xml"/><Relationship Id="rId105" Type="http://schemas.openxmlformats.org/officeDocument/2006/relationships/slide" Target="slides/slide80.xml"/><Relationship Id="rId113" Type="http://schemas.openxmlformats.org/officeDocument/2006/relationships/slide" Target="slides/slide88.xml"/><Relationship Id="rId118" Type="http://schemas.openxmlformats.org/officeDocument/2006/relationships/slide" Target="slides/slide9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6.xml"/><Relationship Id="rId72" Type="http://schemas.openxmlformats.org/officeDocument/2006/relationships/slide" Target="slides/slide47.xml"/><Relationship Id="rId80" Type="http://schemas.openxmlformats.org/officeDocument/2006/relationships/slide" Target="slides/slide55.xml"/><Relationship Id="rId85" Type="http://schemas.openxmlformats.org/officeDocument/2006/relationships/slide" Target="slides/slide60.xml"/><Relationship Id="rId93" Type="http://schemas.openxmlformats.org/officeDocument/2006/relationships/slide" Target="slides/slide68.xml"/><Relationship Id="rId98" Type="http://schemas.openxmlformats.org/officeDocument/2006/relationships/slide" Target="slides/slide73.xml"/><Relationship Id="rId12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46" Type="http://schemas.openxmlformats.org/officeDocument/2006/relationships/slide" Target="slides/slide21.xml"/><Relationship Id="rId59" Type="http://schemas.openxmlformats.org/officeDocument/2006/relationships/slide" Target="slides/slide34.xml"/><Relationship Id="rId67" Type="http://schemas.openxmlformats.org/officeDocument/2006/relationships/slide" Target="slides/slide42.xml"/><Relationship Id="rId103" Type="http://schemas.openxmlformats.org/officeDocument/2006/relationships/slide" Target="slides/slide78.xml"/><Relationship Id="rId108" Type="http://schemas.openxmlformats.org/officeDocument/2006/relationships/slide" Target="slides/slide83.xml"/><Relationship Id="rId116" Type="http://schemas.openxmlformats.org/officeDocument/2006/relationships/slide" Target="slides/slide91.xml"/><Relationship Id="rId124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6.xml"/><Relationship Id="rId54" Type="http://schemas.openxmlformats.org/officeDocument/2006/relationships/slide" Target="slides/slide29.xml"/><Relationship Id="rId62" Type="http://schemas.openxmlformats.org/officeDocument/2006/relationships/slide" Target="slides/slide37.xml"/><Relationship Id="rId70" Type="http://schemas.openxmlformats.org/officeDocument/2006/relationships/slide" Target="slides/slide45.xml"/><Relationship Id="rId75" Type="http://schemas.openxmlformats.org/officeDocument/2006/relationships/slide" Target="slides/slide50.xml"/><Relationship Id="rId83" Type="http://schemas.openxmlformats.org/officeDocument/2006/relationships/slide" Target="slides/slide58.xml"/><Relationship Id="rId88" Type="http://schemas.openxmlformats.org/officeDocument/2006/relationships/slide" Target="slides/slide63.xml"/><Relationship Id="rId91" Type="http://schemas.openxmlformats.org/officeDocument/2006/relationships/slide" Target="slides/slide66.xml"/><Relationship Id="rId96" Type="http://schemas.openxmlformats.org/officeDocument/2006/relationships/slide" Target="slides/slide71.xml"/><Relationship Id="rId111" Type="http://schemas.openxmlformats.org/officeDocument/2006/relationships/slide" Target="slides/slide8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49" Type="http://schemas.openxmlformats.org/officeDocument/2006/relationships/slide" Target="slides/slide24.xml"/><Relationship Id="rId57" Type="http://schemas.openxmlformats.org/officeDocument/2006/relationships/slide" Target="slides/slide32.xml"/><Relationship Id="rId106" Type="http://schemas.openxmlformats.org/officeDocument/2006/relationships/slide" Target="slides/slide81.xml"/><Relationship Id="rId114" Type="http://schemas.openxmlformats.org/officeDocument/2006/relationships/slide" Target="slides/slide89.xml"/><Relationship Id="rId119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6.xml"/><Relationship Id="rId44" Type="http://schemas.openxmlformats.org/officeDocument/2006/relationships/slide" Target="slides/slide19.xml"/><Relationship Id="rId52" Type="http://schemas.openxmlformats.org/officeDocument/2006/relationships/slide" Target="slides/slide27.xml"/><Relationship Id="rId60" Type="http://schemas.openxmlformats.org/officeDocument/2006/relationships/slide" Target="slides/slide35.xml"/><Relationship Id="rId65" Type="http://schemas.openxmlformats.org/officeDocument/2006/relationships/slide" Target="slides/slide40.xml"/><Relationship Id="rId73" Type="http://schemas.openxmlformats.org/officeDocument/2006/relationships/slide" Target="slides/slide48.xml"/><Relationship Id="rId78" Type="http://schemas.openxmlformats.org/officeDocument/2006/relationships/slide" Target="slides/slide53.xml"/><Relationship Id="rId81" Type="http://schemas.openxmlformats.org/officeDocument/2006/relationships/slide" Target="slides/slide56.xml"/><Relationship Id="rId86" Type="http://schemas.openxmlformats.org/officeDocument/2006/relationships/slide" Target="slides/slide61.xml"/><Relationship Id="rId94" Type="http://schemas.openxmlformats.org/officeDocument/2006/relationships/slide" Target="slides/slide69.xml"/><Relationship Id="rId99" Type="http://schemas.openxmlformats.org/officeDocument/2006/relationships/slide" Target="slides/slide74.xml"/><Relationship Id="rId101" Type="http://schemas.openxmlformats.org/officeDocument/2006/relationships/slide" Target="slides/slide76.xml"/><Relationship Id="rId12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4.xml"/><Relationship Id="rId109" Type="http://schemas.openxmlformats.org/officeDocument/2006/relationships/slide" Target="slides/slide84.xml"/><Relationship Id="rId34" Type="http://schemas.openxmlformats.org/officeDocument/2006/relationships/slide" Target="slides/slide9.xml"/><Relationship Id="rId50" Type="http://schemas.openxmlformats.org/officeDocument/2006/relationships/slide" Target="slides/slide25.xml"/><Relationship Id="rId55" Type="http://schemas.openxmlformats.org/officeDocument/2006/relationships/slide" Target="slides/slide30.xml"/><Relationship Id="rId76" Type="http://schemas.openxmlformats.org/officeDocument/2006/relationships/slide" Target="slides/slide51.xml"/><Relationship Id="rId97" Type="http://schemas.openxmlformats.org/officeDocument/2006/relationships/slide" Target="slides/slide72.xml"/><Relationship Id="rId104" Type="http://schemas.openxmlformats.org/officeDocument/2006/relationships/slide" Target="slides/slide79.xml"/><Relationship Id="rId120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6.xml"/><Relationship Id="rId92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4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66" Type="http://schemas.openxmlformats.org/officeDocument/2006/relationships/slide" Target="slides/slide41.xml"/><Relationship Id="rId87" Type="http://schemas.openxmlformats.org/officeDocument/2006/relationships/slide" Target="slides/slide62.xml"/><Relationship Id="rId110" Type="http://schemas.openxmlformats.org/officeDocument/2006/relationships/slide" Target="slides/slide85.xml"/><Relationship Id="rId115" Type="http://schemas.openxmlformats.org/officeDocument/2006/relationships/slide" Target="slides/slide9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21B26-9659-8D44-A5C9-F7CE912C5589}" type="datetimeFigureOut">
              <a:rPr lang="en-US" smtClean="0"/>
              <a:pPr/>
              <a:t>8/27/2012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BF3C35-583F-AA47-BA24-3A80466313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4931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6EDFFC-A7F5-9646-BF44-6505053A4CCB}" type="datetimeFigureOut">
              <a:rPr lang="en-US" smtClean="0"/>
              <a:pPr/>
              <a:t>8/27/2012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E11AB-0296-3E4F-BC81-E4B843AB54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330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020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defTabSz="914485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defTabSz="914485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defTabSz="914485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defTabSz="914485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21E0361-472F-42FB-97A8-5241E73C5CB7}" type="slidenum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/>
              <a:t>55</a:t>
            </a:fld>
            <a:endParaRPr lang="en-US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58522-8947-4B47-832F-DB99C4C6F783}" type="slidenum">
              <a:rPr lang="en-GB" smtClean="0">
                <a:solidFill>
                  <a:prstClr val="black"/>
                </a:solidFill>
              </a:rPr>
              <a:pPr/>
              <a:t>66</a:t>
            </a:fld>
            <a:endParaRPr lang="en-GB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76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F51FEF6-B8D4-6E44-91A2-2E4C15B8CCE9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77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CFCB52C-03D4-2D41-BAF2-D667480523CA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78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CFCB52C-03D4-2D41-BAF2-D667480523CA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79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CFCB52C-03D4-2D41-BAF2-D667480523CA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80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CFCB52C-03D4-2D41-BAF2-D667480523CA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81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84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ECCFF49-BE1D-254A-8014-44FAE282725F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86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19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A1C0C59-CB4C-4475-9A42-D0C8CF1EB302}" type="slidenum">
              <a:rPr lang="en-US" smtClean="0">
                <a:solidFill>
                  <a:srgbClr val="000000"/>
                </a:solidFill>
              </a:rPr>
              <a:pPr eaLnBrk="1" hangingPunct="1"/>
              <a:t>19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B39EB6A-CAE2-4E39-A7E7-6696725D1544}" type="slidenum">
              <a:rPr lang="en-US" smtClean="0"/>
              <a:pPr eaLnBrk="1" hangingPunct="1"/>
              <a:t>21</a:t>
            </a:fld>
            <a:endParaRPr 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C483419-FA37-4954-A2D1-FD4DA956124C}" type="slidenum">
              <a:rPr lang="en-US" smtClean="0"/>
              <a:pPr eaLnBrk="1" hangingPunct="1"/>
              <a:t>22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CF7891F-1206-46CB-A95E-43E091820EF4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 eaLnBrk="1" hangingPunct="1"/>
              <a:t>23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7882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1pPr>
            <a:lvl2pPr marL="735223" indent="-282778" defTabSz="937882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2pPr>
            <a:lvl3pPr marL="1131113" indent="-226223" defTabSz="937882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3pPr>
            <a:lvl4pPr marL="1583558" indent="-226223" defTabSz="937882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4pPr>
            <a:lvl5pPr marL="2036003" indent="-226223" defTabSz="937882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5pPr>
            <a:lvl6pPr marL="2488448" indent="-226223" defTabSz="937882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6pPr>
            <a:lvl7pPr marL="2940893" indent="-226223" defTabSz="937882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7pPr>
            <a:lvl8pPr marL="3393338" indent="-226223" defTabSz="937882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8pPr>
            <a:lvl9pPr marL="3845784" indent="-226223" defTabSz="937882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t>Test</a:t>
            </a:r>
          </a:p>
        </p:txBody>
      </p:sp>
      <p:sp>
        <p:nvSpPr>
          <p:cNvPr id="13517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7882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1pPr>
            <a:lvl2pPr marL="735223" indent="-282778" defTabSz="937882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2pPr>
            <a:lvl3pPr marL="1131113" indent="-226223" defTabSz="937882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3pPr>
            <a:lvl4pPr marL="1583558" indent="-226223" defTabSz="937882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4pPr>
            <a:lvl5pPr marL="2036003" indent="-226223" defTabSz="937882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5pPr>
            <a:lvl6pPr marL="2488448" indent="-226223" defTabSz="937882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6pPr>
            <a:lvl7pPr marL="2940893" indent="-226223" defTabSz="937882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7pPr>
            <a:lvl8pPr marL="3393338" indent="-226223" defTabSz="937882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8pPr>
            <a:lvl9pPr marL="3845784" indent="-226223" defTabSz="937882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9pPr>
          </a:lstStyle>
          <a:p>
            <a:fld id="{02D9A84A-EF5E-496A-9D24-31CD87C6965C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29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51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46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defTabSz="914485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defTabSz="914485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defTabSz="914485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defTabSz="914485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F35E07D-F3E0-4A27-8368-6A14D5C2D528}" type="slidenum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/>
              <a:t>53</a:t>
            </a:fld>
            <a:endParaRPr lang="en-US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andscapeligh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6582" y="2029633"/>
            <a:ext cx="8717280" cy="38221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02667" y="2398059"/>
            <a:ext cx="8701471" cy="1344706"/>
          </a:xfrm>
        </p:spPr>
        <p:txBody>
          <a:bodyPr>
            <a:normAutofit/>
          </a:bodyPr>
          <a:lstStyle>
            <a:lvl1pPr algn="ctr">
              <a:defRPr sz="26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fr-CH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2667" y="4474881"/>
            <a:ext cx="8701471" cy="1374589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dirty="0" smtClean="0"/>
              <a:t>Subtitle</a:t>
            </a:r>
            <a:endParaRPr lang="en-US" dirty="0"/>
          </a:p>
        </p:txBody>
      </p:sp>
      <p:sp>
        <p:nvSpPr>
          <p:cNvPr id="14" name="Content Placeholder 19"/>
          <p:cNvSpPr>
            <a:spLocks noGrp="1"/>
          </p:cNvSpPr>
          <p:nvPr>
            <p:ph sz="quarter" idx="18" hasCustomPrompt="1"/>
          </p:nvPr>
        </p:nvSpPr>
        <p:spPr>
          <a:xfrm>
            <a:off x="203200" y="6373168"/>
            <a:ext cx="4405399" cy="317480"/>
          </a:xfrm>
        </p:spPr>
        <p:txBody>
          <a:bodyPr lIns="0" tIns="0" rIns="0" bIns="0" anchor="t" anchorCtr="0">
            <a:noAutofit/>
          </a:bodyPr>
          <a:lstStyle>
            <a:lvl1pPr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Name of the lecturer, event, date</a:t>
            </a:r>
          </a:p>
          <a:p>
            <a:r>
              <a:rPr lang="en-US" dirty="0" smtClean="0"/>
              <a:t>2 lines maximum</a:t>
            </a:r>
            <a:endParaRPr lang="en-US" dirty="0"/>
          </a:p>
        </p:txBody>
      </p:sp>
      <p:pic>
        <p:nvPicPr>
          <p:cNvPr id="16" name="Picture 15" descr="logo-presentation-small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738" y="6167827"/>
            <a:ext cx="539496" cy="533400"/>
          </a:xfrm>
          <a:prstGeom prst="rect">
            <a:avLst/>
          </a:prstGeom>
        </p:spPr>
      </p:pic>
      <p:pic>
        <p:nvPicPr>
          <p:cNvPr id="9" name="Picture 6" descr="nufact4c_med.gif                                               000002ECData                           B536843D: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522" y="335280"/>
            <a:ext cx="12954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July 24, 2012 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8" name="Rectangle 2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9B969-DC23-4148-BD20-EE7934AA664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2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Chuck Ankenbrandt, Muons,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73425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BBAF1-CB65-4A95-AF22-C6DD1540DAB9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52079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08365-71E8-4B63-9808-4700F65336CA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88875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77365-AB71-448C-9742-ED6825BD5242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54684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90492-4001-4E22-ADD6-DCCC494875E7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29841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FA6EB-8E05-487E-AAD2-08981F99260E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07924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6C3FE-315F-4057-880B-46AA9A564C4A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59250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62958-1D30-4745-A15D-CE45C661E5CA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04030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104CF-EB0D-4C1E-BB8E-F7CF635E119B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45819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12B22A-26B1-4975-8AD0-F7B5B47C13AD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01250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1D4BA-47DF-4321-A36A-A62916AE148C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342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July 24, 2012 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Rectangle 2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409C1-FE9E-4642-BE61-AC3BC08B731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Chuck Ankenbrandt, Muons,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26825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856FA-1D2F-450F-902C-5860D6456AAB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34671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D9898-00B7-4A52-8C46-6F3335B2E573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15197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00583-7936-45DF-B961-89023A7DB4E1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72533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366AC-C946-430D-B8FE-814A913573AB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61439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BBAF1-CB65-4A95-AF22-C6DD1540DAB9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04882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08365-71E8-4B63-9808-4700F65336CA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5611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77365-AB71-448C-9742-ED6825BD5242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86671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90492-4001-4E22-ADD6-DCCC494875E7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8529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FA6EB-8E05-487E-AAD2-08981F99260E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18568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6C3FE-315F-4057-880B-46AA9A564C4A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458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July 24, 2012 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3" name="Rectangle 2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93119-E309-404C-9207-90FBD16D8B7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Chuck Ankenbrandt, Muons,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10605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62958-1D30-4745-A15D-CE45C661E5CA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78382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104CF-EB0D-4C1E-BB8E-F7CF635E119B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63204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12B22A-26B1-4975-8AD0-F7B5B47C13AD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95185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1D4BA-47DF-4321-A36A-A62916AE148C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04998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856FA-1D2F-450F-902C-5860D6456AAB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16737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D9898-00B7-4A52-8C46-6F3335B2E573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22079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00583-7936-45DF-B961-89023A7DB4E1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47290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366AC-C946-430D-B8FE-814A913573AB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76533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BBAF1-CB65-4A95-AF22-C6DD1540DAB9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49399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08365-71E8-4B63-9808-4700F65336CA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858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July 24, 2012 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7CE34-D8C3-4AE4-9449-58FC16EA63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2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Chuck Ankenbrandt, Muons,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93980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77365-AB71-448C-9742-ED6825BD5242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58675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90492-4001-4E22-ADD6-DCCC494875E7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45219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FA6EB-8E05-487E-AAD2-08981F99260E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08401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6C3FE-315F-4057-880B-46AA9A564C4A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97660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62958-1D30-4745-A15D-CE45C661E5CA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33787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104CF-EB0D-4C1E-BB8E-F7CF635E119B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75659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12B22A-26B1-4975-8AD0-F7B5B47C13AD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79138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1D4BA-47DF-4321-A36A-A62916AE148C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66365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856FA-1D2F-450F-902C-5860D6456AAB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58851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D9898-00B7-4A52-8C46-6F3335B2E573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36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July 24, 2012 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E6943-C9DF-422D-9D5F-F5A2166A131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2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Chuck Ankenbrandt, Muons,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44875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00583-7936-45DF-B961-89023A7DB4E1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5928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366AC-C946-430D-B8FE-814A913573AB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37947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BBAF1-CB65-4A95-AF22-C6DD1540DAB9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01511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08365-71E8-4B63-9808-4700F65336CA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91543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77365-AB71-448C-9742-ED6825BD5242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2590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90492-4001-4E22-ADD6-DCCC494875E7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05218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FA6EB-8E05-487E-AAD2-08981F99260E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62906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6C3FE-315F-4057-880B-46AA9A564C4A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07295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62958-1D30-4745-A15D-CE45C661E5CA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90255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104CF-EB0D-4C1E-BB8E-F7CF635E119B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614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July 24, 2012 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152FB-B8D2-4220-9F75-C5151BD7E19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Chuck Ankenbrandt, Muons,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97045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12B22A-26B1-4975-8AD0-F7B5B47C13AD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96450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1D4BA-47DF-4321-A36A-A62916AE148C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06245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856FA-1D2F-450F-902C-5860D6456AAB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34320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D9898-00B7-4A52-8C46-6F3335B2E573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44486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00583-7936-45DF-B961-89023A7DB4E1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60741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366AC-C946-430D-B8FE-814A913573AB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84223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BBAF1-CB65-4A95-AF22-C6DD1540DAB9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62574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08365-71E8-4B63-9808-4700F65336CA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14705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77365-AB71-448C-9742-ED6825BD5242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12745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90492-4001-4E22-ADD6-DCCC494875E7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3906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July 24, 2012 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546B1-EF99-459E-A3D8-066937AE55D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Chuck Ankenbrandt, Muons,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51629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FA6EB-8E05-487E-AAD2-08981F99260E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59074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6C3FE-315F-4057-880B-46AA9A564C4A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19818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62958-1D30-4745-A15D-CE45C661E5CA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42841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104CF-EB0D-4C1E-BB8E-F7CF635E119B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80874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12B22A-26B1-4975-8AD0-F7B5B47C13AD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16827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1D4BA-47DF-4321-A36A-A62916AE148C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84583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856FA-1D2F-450F-902C-5860D6456AAB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95198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D9898-00B7-4A52-8C46-6F3335B2E573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92335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00583-7936-45DF-B961-89023A7DB4E1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01826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366AC-C946-430D-B8FE-814A913573AB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3963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0574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Symbol" pitchFamily="18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July 24, 2012 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Chuck Ankenbrandt, Muons, Inc.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BA169-3EB5-403F-AC77-F2DD644D8FF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02135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BBAF1-CB65-4A95-AF22-C6DD1540DAB9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46965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08365-71E8-4B63-9808-4700F65336CA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02879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77365-AB71-448C-9742-ED6825BD5242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56223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D7CEF-5AF0-B640-93F5-85F54787FC2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SPL Horn Studies@NuFACT12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6CE4-6446-4581-9C8D-24ACFB6D7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33649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DD697-6C6B-6345-AA22-76E21893DC1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SPL Horn Studies@NuFACT12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6CE4-6446-4581-9C8D-24ACFB6D7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89269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DCD67-C2E1-FE42-A837-77326747060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SPL Horn Studies@NuFACT12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6CE4-6446-4581-9C8D-24ACFB6D7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48176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E1030-EBC0-8642-A89A-7F78D2E37AA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SPL Horn Studies@NuFACT12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6CE4-6446-4581-9C8D-24ACFB6D7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23823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037EB-75D0-FE41-92BD-73480D37F2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SPL Horn Studies@NuFACT12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6CE4-6446-4581-9C8D-24ACFB6D7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6929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915F2-AB50-9244-B3E2-55D780040C3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SPL Horn Studies@NuFACT12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6CE4-6446-4581-9C8D-24ACFB6D7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14949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21F1-EE33-4049-BC63-0161DCB1E48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SPL Horn Studies@NuFACT12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6CE4-6446-4581-9C8D-24ACFB6D7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500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00"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July 24, 2012 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39000" y="6477000"/>
            <a:ext cx="1905000" cy="381000"/>
          </a:xfrm>
        </p:spPr>
        <p:txBody>
          <a:bodyPr/>
          <a:lstStyle>
            <a:lvl1pPr>
              <a:defRPr sz="1600"/>
            </a:lvl1pPr>
          </a:lstStyle>
          <a:p>
            <a:pPr>
              <a:defRPr/>
            </a:pPr>
            <a:fld id="{E1F38D2F-2A11-4EBB-A407-8F9D483B454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Chuck Ankenbrandt, Muons,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60875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130A4-EBDD-DA4E-8F96-D41D21DE145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SPL Horn Studies@NuFACT12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6CE4-6446-4581-9C8D-24ACFB6D7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58922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F9E4F-FFFD-774B-9EE7-3DEAE4B488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SPL Horn Studies@NuFACT12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6CE4-6446-4581-9C8D-24ACFB6D7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59037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6233-697B-DC40-A26E-0CB908C1D77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SPL Horn Studies@NuFACT12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6CE4-6446-4581-9C8D-24ACFB6D7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06852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C781D-E518-9242-B70F-1DC4C234B8D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SPL Horn Studies@NuFACT12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6CE4-6446-4581-9C8D-24ACFB6D7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70964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D7CEF-5AF0-B640-93F5-85F54787FC2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SPL Horn Studies@NuFACT12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6CE4-6446-4581-9C8D-24ACFB6D7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92072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DD697-6C6B-6345-AA22-76E21893DC1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SPL Horn Studies@NuFACT12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6CE4-6446-4581-9C8D-24ACFB6D7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56834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DCD67-C2E1-FE42-A837-77326747060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SPL Horn Studies@NuFACT12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6CE4-6446-4581-9C8D-24ACFB6D7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9824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E1030-EBC0-8642-A89A-7F78D2E37AA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SPL Horn Studies@NuFACT12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6CE4-6446-4581-9C8D-24ACFB6D7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76432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037EB-75D0-FE41-92BD-73480D37F2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SPL Horn Studies@NuFACT12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6CE4-6446-4581-9C8D-24ACFB6D7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48266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915F2-AB50-9244-B3E2-55D780040C3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SPL Horn Studies@NuFACT12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6CE4-6446-4581-9C8D-24ACFB6D7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278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July 24, 2012 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66640-84A5-4CE5-99D7-813278C760A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Chuck Ankenbrandt, Muons,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93963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21F1-EE33-4049-BC63-0161DCB1E48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SPL Horn Studies@NuFACT12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6CE4-6446-4581-9C8D-24ACFB6D7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62138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130A4-EBDD-DA4E-8F96-D41D21DE145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SPL Horn Studies@NuFACT12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6CE4-6446-4581-9C8D-24ACFB6D7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84239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F9E4F-FFFD-774B-9EE7-3DEAE4B488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SPL Horn Studies@NuFACT12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6CE4-6446-4581-9C8D-24ACFB6D7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42217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6233-697B-DC40-A26E-0CB908C1D77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SPL Horn Studies@NuFACT12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6CE4-6446-4581-9C8D-24ACFB6D7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59833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C781D-E518-9242-B70F-1DC4C234B8D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SPL Horn Studies@NuFACT12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6CE4-6446-4581-9C8D-24ACFB6D7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27902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2687" y="0"/>
            <a:ext cx="82296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>
            <a:lvl1pPr>
              <a:defRPr>
                <a:solidFill>
                  <a:srgbClr val="FF9900"/>
                </a:solidFill>
                <a:latin typeface="Times New Roman"/>
                <a:cs typeface="Times New Roman"/>
              </a:defRPr>
            </a:lvl1pPr>
          </a:lstStyle>
          <a:p>
            <a:r>
              <a:rPr lang="fr-CH" smtClean="0"/>
              <a:t>Cliquez et modifiez le titre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27 July 2012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/>
              <a:t>M. Dracos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CC56F7-6BCF-6E44-9937-5AE9275C7CA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779692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27 July 2012</a:t>
            </a: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M. Dracos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50CC0-2D5F-6D4A-9D75-2980E64365E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619639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27 July 2012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M. Dracos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DDA79-1950-474D-986F-604CFEA125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89088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52463" y="1482725"/>
            <a:ext cx="7772400" cy="1470025"/>
          </a:xfrm>
        </p:spPr>
        <p:txBody>
          <a:bodyPr/>
          <a:lstStyle>
            <a:lvl1pPr>
              <a:defRPr sz="3200" b="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4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b="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18580-927E-4FD5-85BA-2F1137B399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63448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C355F-10EE-4B52-B5BF-7309F104D6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76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01058" y="274638"/>
            <a:ext cx="7965175" cy="747654"/>
          </a:xfrm>
        </p:spPr>
        <p:txBody>
          <a:bodyPr anchor="t">
            <a:normAutofit/>
          </a:bodyPr>
          <a:lstStyle>
            <a:lvl1pPr algn="l">
              <a:defRPr sz="2800" b="1" baseline="0">
                <a:solidFill>
                  <a:srgbClr val="0055A0"/>
                </a:solidFill>
                <a:latin typeface="Arial"/>
                <a:cs typeface="Arial"/>
              </a:defRPr>
            </a:lvl1pPr>
          </a:lstStyle>
          <a:p>
            <a:r>
              <a:rPr lang="fr-CH" dirty="0" smtClean="0"/>
              <a:t>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255059"/>
            <a:ext cx="8763034" cy="47456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5" name="Picture 4" descr="logo-presentation-smal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738" y="6167827"/>
            <a:ext cx="539496" cy="533400"/>
          </a:xfrm>
          <a:prstGeom prst="rect">
            <a:avLst/>
          </a:prstGeom>
        </p:spPr>
      </p:pic>
      <p:pic>
        <p:nvPicPr>
          <p:cNvPr id="8" name="Picture 6" descr="nufact4c_med.gif                                               000002ECData                           B536843D: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6" y="218366"/>
            <a:ext cx="891746" cy="82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90600"/>
            <a:ext cx="3810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3810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July 24, 2012 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B45D3-3251-4FA1-8990-5573E8EB498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2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Chuck Ankenbrandt, Muons,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2069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15E86-2A98-48B6-8D12-4916F9396F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29582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800100"/>
            <a:ext cx="3810000" cy="5524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00100"/>
            <a:ext cx="3810000" cy="5524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FBA0E-F5C1-4BDB-9017-606CA2BA40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42468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92A6B-D427-4BBE-9B2C-84FC6ABCBA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16505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66FFF-4C14-45D7-AD7E-F5E12DF70B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82308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C94A4-4893-46CE-8A48-0C96001604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88730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E2A4B-F000-4F20-AC10-F9A380C6F3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78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0"/>
            <a:ext cx="7370763" cy="647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800100"/>
            <a:ext cx="3810000" cy="5524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00100"/>
            <a:ext cx="3810000" cy="5524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4FCA1-8E9E-4AB0-B29E-301DE2C0B6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3069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0"/>
            <a:ext cx="7370763" cy="647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800100"/>
            <a:ext cx="3810000" cy="5524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800100"/>
            <a:ext cx="3810000" cy="55245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C7193-A398-44FB-9361-134AF13E11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1737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52463" y="1482725"/>
            <a:ext cx="7772400" cy="1470025"/>
          </a:xfrm>
        </p:spPr>
        <p:txBody>
          <a:bodyPr/>
          <a:lstStyle>
            <a:lvl1pPr>
              <a:defRPr sz="3200" b="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4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b="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18580-927E-4FD5-85BA-2F1137B399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75471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C355F-10EE-4B52-B5BF-7309F104D6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4127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July 24, 2012 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8" name="Rectangle 2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9B969-DC23-4148-BD20-EE7934AA664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2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Chuck Ankenbrandt, Muons,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1105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15E86-2A98-48B6-8D12-4916F9396F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30855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800100"/>
            <a:ext cx="3810000" cy="5524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00100"/>
            <a:ext cx="3810000" cy="5524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FBA0E-F5C1-4BDB-9017-606CA2BA40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31378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92A6B-D427-4BBE-9B2C-84FC6ABCBA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0128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66FFF-4C14-45D7-AD7E-F5E12DF70B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88955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C94A4-4893-46CE-8A48-0C96001604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61162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E2A4B-F000-4F20-AC10-F9A380C6F3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74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0"/>
            <a:ext cx="7370763" cy="647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800100"/>
            <a:ext cx="3810000" cy="5524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00100"/>
            <a:ext cx="3810000" cy="5524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4FCA1-8E9E-4AB0-B29E-301DE2C0B6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12605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0"/>
            <a:ext cx="7370763" cy="647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800100"/>
            <a:ext cx="3810000" cy="5524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800100"/>
            <a:ext cx="3810000" cy="55245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C7193-A398-44FB-9361-134AF13E11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54890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E48EE46-5588-49C9-853B-2AE4170BF35A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209800" y="6477000"/>
            <a:ext cx="5410200" cy="225425"/>
          </a:xfrm>
          <a:prstGeom prst="rect">
            <a:avLst/>
          </a:prstGeom>
          <a:solidFill>
            <a:srgbClr val="FFFF99"/>
          </a:solidFill>
        </p:spPr>
        <p:txBody>
          <a:bodyPr/>
          <a:lstStyle>
            <a:lvl1pPr>
              <a:defRPr sz="1000"/>
            </a:lvl1pPr>
          </a:lstStyle>
          <a:p>
            <a:r>
              <a:rPr lang="en-US" smtClean="0"/>
              <a:t>Alan Bross                               Williamsburg, VA                            July 27,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44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6242050" cy="757237"/>
          </a:xfr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372475" cy="4991100"/>
          </a:xfrm>
          <a:noFill/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rgbClr val="FFFFCC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C41E61B-8344-4EA2-9F73-9B16EAB0AE5D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209800" y="6477000"/>
            <a:ext cx="5410200" cy="225425"/>
          </a:xfrm>
          <a:prstGeom prst="rect">
            <a:avLst/>
          </a:prstGeom>
          <a:solidFill>
            <a:srgbClr val="FFFF99"/>
          </a:solidFill>
        </p:spPr>
        <p:txBody>
          <a:bodyPr/>
          <a:lstStyle>
            <a:lvl1pPr>
              <a:defRPr sz="1000"/>
            </a:lvl1pPr>
          </a:lstStyle>
          <a:p>
            <a:r>
              <a:rPr lang="en-US" smtClean="0"/>
              <a:t>Alan Bross                               Williamsburg, VA                            July 27,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96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July 24, 2012 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Rectangle 2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409C1-FE9E-4642-BE61-AC3BC08B731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Chuck Ankenbrandt, Muons,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50323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45D3ABD-9732-4902-8938-18A95A63BD0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Alan Bross                               Williamsburg, VA                            July 27,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21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52463" y="1482725"/>
            <a:ext cx="7772400" cy="1470025"/>
          </a:xfrm>
        </p:spPr>
        <p:txBody>
          <a:bodyPr/>
          <a:lstStyle>
            <a:lvl1pPr>
              <a:defRPr sz="32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4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b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A5118-C375-4F3B-B4E7-7D7982B623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13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1C698-6998-4B6A-BD9E-EB5F3391B1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98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816" y="1379494"/>
            <a:ext cx="7772400" cy="166026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459" y="3227989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B049B-66AD-48F4-9632-B7F1ECCF1A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53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800100"/>
            <a:ext cx="3810000" cy="55245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00100"/>
            <a:ext cx="3810000" cy="55245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8FB84-71D5-41F7-A6DA-255237DEC2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84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054" y="0"/>
            <a:ext cx="8229600" cy="790832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40259"/>
            <a:ext cx="4040188" cy="766119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55805"/>
            <a:ext cx="4040188" cy="447035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46171" y="818420"/>
            <a:ext cx="4041775" cy="775601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47287" y="1668162"/>
            <a:ext cx="4139514" cy="445800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2A8A0-0A8A-4AF7-8C6F-8CC0307F1D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08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0284" y="0"/>
            <a:ext cx="6813579" cy="647700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06D2C-E861-4931-A2D0-8445588D32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5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71D55-07AD-4803-B443-A7CA5BF47D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48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B9248-0EA6-4221-8041-D226416886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51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12470B-DD32-4F16-8C83-650B4992FE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97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July 24, 2012 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3" name="Rectangle 2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93119-E309-404C-9207-90FBD16D8B7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Chuck Ankenbrandt, Muons,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98974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12982-7199-441B-9E98-BAB2F2F939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94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1925" y="0"/>
            <a:ext cx="1946275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3100" y="0"/>
            <a:ext cx="5686425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A6A86-0886-4D25-8C73-57BA812878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57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0"/>
            <a:ext cx="7370763" cy="647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800100"/>
            <a:ext cx="3810000" cy="5524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800100"/>
            <a:ext cx="3810000" cy="55245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6B300-94C0-49ED-8800-CFA7A61CE8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40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0"/>
            <a:ext cx="7370763" cy="6477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800100"/>
            <a:ext cx="3810000" cy="55245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00100"/>
            <a:ext cx="3810000" cy="5524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E5ABF-3A28-47BB-94AB-C3106FE434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7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0"/>
            <a:ext cx="7370763" cy="647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800100"/>
            <a:ext cx="7772400" cy="55245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12FC5-3AC9-48BF-A64A-5101BFD5D5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90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1 w 717"/>
                <a:gd name="T1" fmla="*/ 845 h 845"/>
                <a:gd name="T2" fmla="*/ 721 w 717"/>
                <a:gd name="T3" fmla="*/ 821 h 845"/>
                <a:gd name="T4" fmla="*/ 578 w 717"/>
                <a:gd name="T5" fmla="*/ 605 h 845"/>
                <a:gd name="T6" fmla="*/ 408 w 717"/>
                <a:gd name="T7" fmla="*/ 396 h 845"/>
                <a:gd name="T8" fmla="*/ 223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1 w 717"/>
                <a:gd name="T15" fmla="*/ 198 h 845"/>
                <a:gd name="T16" fmla="*/ 402 w 717"/>
                <a:gd name="T17" fmla="*/ 408 h 845"/>
                <a:gd name="T18" fmla="*/ 572 w 717"/>
                <a:gd name="T19" fmla="*/ 623 h 845"/>
                <a:gd name="T20" fmla="*/ 721 w 717"/>
                <a:gd name="T21" fmla="*/ 845 h 845"/>
                <a:gd name="T22" fmla="*/ 72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9 w 407"/>
                <a:gd name="T1" fmla="*/ 414 h 414"/>
                <a:gd name="T2" fmla="*/ 409 w 407"/>
                <a:gd name="T3" fmla="*/ 396 h 414"/>
                <a:gd name="T4" fmla="*/ 224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8 w 407"/>
                <a:gd name="T13" fmla="*/ 204 h 414"/>
                <a:gd name="T14" fmla="*/ 409 w 407"/>
                <a:gd name="T15" fmla="*/ 414 h 414"/>
                <a:gd name="T16" fmla="*/ 409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0 w 586"/>
                <a:gd name="T1" fmla="*/ 0 h 599"/>
                <a:gd name="T2" fmla="*/ 572 w 586"/>
                <a:gd name="T3" fmla="*/ 0 h 599"/>
                <a:gd name="T4" fmla="*/ 409 w 586"/>
                <a:gd name="T5" fmla="*/ 132 h 599"/>
                <a:gd name="T6" fmla="*/ 259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9 w 586"/>
                <a:gd name="T17" fmla="*/ 282 h 599"/>
                <a:gd name="T18" fmla="*/ 415 w 586"/>
                <a:gd name="T19" fmla="*/ 138 h 599"/>
                <a:gd name="T20" fmla="*/ 590 w 586"/>
                <a:gd name="T21" fmla="*/ 0 h 599"/>
                <a:gd name="T22" fmla="*/ 59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1 w 269"/>
                <a:gd name="T1" fmla="*/ 0 h 252"/>
                <a:gd name="T2" fmla="*/ 253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1 w 269"/>
                <a:gd name="T15" fmla="*/ 0 h 252"/>
                <a:gd name="T16" fmla="*/ 271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36663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6663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Rol -7/27/2012</a:t>
            </a:r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NuFact 2012</a:t>
            </a: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9C3F6-9708-448C-BE4E-9C4121E9607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50803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Rol -7/27/2012</a:t>
            </a: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NuFact 2012</a:t>
            </a: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80ADB-0F1E-4248-8D3D-C865345B347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70735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Rol -7/27/2012</a:t>
            </a: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NuFact 2012</a:t>
            </a: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C41F2-6BF2-47CC-BEBC-9BE961C1C9A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19411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Rol -7/27/2012</a:t>
            </a: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NuFact 2012</a:t>
            </a: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F2A5C-499D-4C6E-BD1D-0DA17475F6B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19017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Rol -7/27/2012</a:t>
            </a: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NuFact 2012</a:t>
            </a: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BFC00-9D64-4890-B995-BC30F5D8097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1400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July 24, 2012 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7CE34-D8C3-4AE4-9449-58FC16EA63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2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Chuck Ankenbrandt, Muons,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62267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Rol -7/27/2012</a:t>
            </a: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NuFact 2012</a:t>
            </a: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58E9C5-4AEE-40F1-AAC6-4659C850133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484735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Rol -7/27/2012</a:t>
            </a:r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NuFact 2012</a:t>
            </a: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8EA92-1096-4E1A-8282-FA41F2624C1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72665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Rol -7/27/2012</a:t>
            </a: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NuFact 2012</a:t>
            </a: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01121-FA1D-4604-9810-DC354C56DE4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72347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Rol -7/27/2012</a:t>
            </a: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NuFact 2012</a:t>
            </a: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F55B8-7AC7-43D3-A99F-8E38F29FD9E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8695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Rol -7/27/2012</a:t>
            </a: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NuFact 2012</a:t>
            </a: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FC3E78-332D-4CDA-8A7D-65332C9F35B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02074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Rol -7/27/2012</a:t>
            </a: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NuFact 2012</a:t>
            </a: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2E549-0504-4DC1-B552-F0349A21E10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784932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Rol -7/27/2012</a:t>
            </a: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NuFact 2012</a:t>
            </a: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1B942-C8FD-42C0-9B52-BB1C23F89A8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523765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Rol -7/27/2012</a:t>
            </a: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NuFact 2012</a:t>
            </a: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A9E39-41E5-428E-A758-E7F84DE61C0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26837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Rol -7/27/2012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NuFact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257B81AA-43AB-46DF-B3E7-B0F14D73A3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980648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Rol -7/27/2012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NuFact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797EC1D9-9E69-4FD8-A3DB-C8AB7C92AC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52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July 24, 2012 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E6943-C9DF-422D-9D5F-F5A2166A131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2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Chuck Ankenbrandt, Muons,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570756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446"/>
            <a:ext cx="8229600" cy="1043354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Rol -7/27/2012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NuFact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4879CEE0-3D4D-409E-9C3F-043CD335F0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23843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Rol -7/27/2012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NuFact 2012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AB4C94D0-E245-4FC5-A9B0-842B0A35BD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479624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Rol -7/27/2012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NuFact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3B7B8830-5538-4D3A-9665-17062F5546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03307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Rol -7/27/2012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NuFact 2012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44DCB0DE-996F-4128-9FB1-9C2D9D5991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6587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Rol -7/27/2012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NuFact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7FE5D-EE65-4FC3-9F3B-7BCD5EF990F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86846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Rol -7/27/2012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NuFact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A2F2E-2623-4217-A685-BD79E7D65B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95384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Rol -7/27/2012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NuFact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29033-B5E2-4B49-B565-BDC995B7EB1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17409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Rol -7/27/2012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NuFact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93260-E1E3-4037-8B8E-3A8839BAA51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9518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Rol -7/27/2012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NuFact 2012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859AF7-CA1E-4ADA-B8F7-823FA1A3477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905153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Rol -7/27/2012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NuFact 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7C207-7566-4D02-A5DB-A653113039D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457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July 24, 2012 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152FB-B8D2-4220-9F75-C5151BD7E19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Chuck Ankenbrandt, Muons,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829843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Rol -7/27/2012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NuFact 2012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6761B-7DB9-43CA-8AC5-669FEDD79C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34655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Rol -7/27/2012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NuFact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9D0EC9-2BC5-48DA-8861-3A4863D669B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230313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Rol -7/27/2012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NuFact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D450D-129A-440A-9FCC-891F5642113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97814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Rol -7/27/2012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NuFact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6FD92-82E5-4457-8EFB-075ED8B6AFB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755073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Rol -7/27/2012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NuFact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1A61A-6919-4373-8E83-90113AD826D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962332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Rol -7/27/2012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NuFact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43975-F3B8-4752-BF1F-3FC998BE1A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942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July 24, 2012 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546B1-EF99-459E-A3D8-066937AE55D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Chuck Ankenbrandt, Muons,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0823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0574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Symbol" pitchFamily="18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July 24, 2012 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Chuck Ankenbrandt, Muons, Inc.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BA169-3EB5-403F-AC77-F2DD644D8FF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2766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00"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July 24, 2012 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39000" y="6477000"/>
            <a:ext cx="1905000" cy="381000"/>
          </a:xfrm>
        </p:spPr>
        <p:txBody>
          <a:bodyPr/>
          <a:lstStyle>
            <a:lvl1pPr>
              <a:defRPr sz="1600"/>
            </a:lvl1pPr>
          </a:lstStyle>
          <a:p>
            <a:pPr>
              <a:defRPr/>
            </a:pPr>
            <a:fld id="{E1F38D2F-2A11-4EBB-A407-8F9D483B454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Chuck Ankenbrandt, Muons,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536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40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July 24, 2012 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66640-84A5-4CE5-99D7-813278C760A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Chuck Ankenbrandt, Muons,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7731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90600"/>
            <a:ext cx="3810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3810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July 24, 2012 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B45D3-3251-4FA1-8990-5573E8EB498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2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Chuck Ankenbrandt, Muons,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7098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July 24, 2012 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8" name="Rectangle 2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9B969-DC23-4148-BD20-EE7934AA664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2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Chuck Ankenbrandt, Muons,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0126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July 24, 2012 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Rectangle 2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409C1-FE9E-4642-BE61-AC3BC08B731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Chuck Ankenbrandt, Muons,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6673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July 24, 2012 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3" name="Rectangle 2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93119-E309-404C-9207-90FBD16D8B7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Chuck Ankenbrandt, Muons,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007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July 24, 2012 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7CE34-D8C3-4AE4-9449-58FC16EA63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2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Chuck Ankenbrandt, Muons,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9518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July 24, 2012 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E6943-C9DF-422D-9D5F-F5A2166A131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2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Chuck Ankenbrandt, Muons,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9211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July 24, 2012 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152FB-B8D2-4220-9F75-C5151BD7E19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Chuck Ankenbrandt, Muons,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6160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July 24, 2012 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546B1-EF99-459E-A3D8-066937AE55D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Chuck Ankenbrandt, Muons,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333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smtClean="0"/>
            </a:lvl1pPr>
          </a:lstStyle>
          <a:p>
            <a:pPr>
              <a:defRPr/>
            </a:pPr>
            <a:r>
              <a:rPr lang="en-US"/>
              <a:t>July 24, 2012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smtClean="0"/>
            </a:lvl1pPr>
          </a:lstStyle>
          <a:p>
            <a:pPr>
              <a:defRPr/>
            </a:pPr>
            <a:r>
              <a:rPr lang="en-US"/>
              <a:t>Chuck Ankenbrandt, Muons,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/>
            </a:lvl1pPr>
          </a:lstStyle>
          <a:p>
            <a:pPr>
              <a:defRPr/>
            </a:pPr>
            <a:fld id="{3460CA00-CF1E-4F37-83EE-4D1D45E272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87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6226175"/>
            <a:ext cx="6477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3975" y="-1"/>
            <a:ext cx="6664526" cy="1030139"/>
          </a:xfrm>
        </p:spPr>
        <p:txBody>
          <a:bodyPr/>
          <a:lstStyle>
            <a:lvl1pPr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9933"/>
            <a:ext cx="8229600" cy="5300134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885386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9510" y="0"/>
            <a:ext cx="5443267" cy="1143000"/>
          </a:xfrm>
          <a:prstGeom prst="rect">
            <a:avLst/>
          </a:prstGeo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4566"/>
            <a:ext cx="8229600" cy="517584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rgbClr val="00B05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rgbClr val="00B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smtClean="0"/>
            </a:lvl1pPr>
          </a:lstStyle>
          <a:p>
            <a:pPr>
              <a:defRPr/>
            </a:pPr>
            <a:r>
              <a:rPr lang="en-US"/>
              <a:t>July 24, 2012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4613" y="6356350"/>
            <a:ext cx="3932237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smtClean="0"/>
            </a:lvl1pPr>
          </a:lstStyle>
          <a:p>
            <a:pPr>
              <a:defRPr/>
            </a:pPr>
            <a:r>
              <a:rPr lang="en-US"/>
              <a:t>Chuck Ankenbrandt, Muons,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/>
            </a:lvl1pPr>
          </a:lstStyle>
          <a:p>
            <a:pPr>
              <a:defRPr/>
            </a:pPr>
            <a:fld id="{9C636980-8C26-4AE1-8D16-B00B966220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7350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smtClean="0"/>
            </a:lvl1pPr>
          </a:lstStyle>
          <a:p>
            <a:pPr>
              <a:defRPr/>
            </a:pPr>
            <a:r>
              <a:rPr lang="en-US"/>
              <a:t>July 24, 2012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smtClean="0"/>
            </a:lvl1pPr>
          </a:lstStyle>
          <a:p>
            <a:pPr>
              <a:defRPr/>
            </a:pPr>
            <a:r>
              <a:rPr lang="en-US"/>
              <a:t>Chuck Ankenbrandt, Muons,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/>
            </a:lvl1pPr>
          </a:lstStyle>
          <a:p>
            <a:pPr>
              <a:defRPr/>
            </a:pPr>
            <a:fld id="{39638264-C4DA-4BE1-A3B4-564DAA8D94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683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9848" y="0"/>
            <a:ext cx="5451896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1819"/>
            <a:ext cx="4038600" cy="515859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1819"/>
            <a:ext cx="4038600" cy="515859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smtClean="0"/>
            </a:lvl1pPr>
          </a:lstStyle>
          <a:p>
            <a:pPr>
              <a:defRPr/>
            </a:pPr>
            <a:r>
              <a:rPr lang="en-US"/>
              <a:t>July 24, 2012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smtClean="0"/>
            </a:lvl1pPr>
          </a:lstStyle>
          <a:p>
            <a:pPr>
              <a:defRPr/>
            </a:pPr>
            <a:r>
              <a:rPr lang="en-US"/>
              <a:t>Chuck Ankenbrandt, Muons, Inc.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/>
            </a:lvl1pPr>
          </a:lstStyle>
          <a:p>
            <a:pPr>
              <a:defRPr/>
            </a:pPr>
            <a:fld id="{48D22759-14D2-45E4-A2D6-84724B290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831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1740" y="0"/>
            <a:ext cx="5469147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73192"/>
            <a:ext cx="4040188" cy="100168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7416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73192"/>
            <a:ext cx="4041775" cy="100168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7416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smtClean="0"/>
            </a:lvl1pPr>
          </a:lstStyle>
          <a:p>
            <a:pPr>
              <a:defRPr/>
            </a:pPr>
            <a:r>
              <a:rPr lang="en-US"/>
              <a:t>July 24, 2012 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smtClean="0"/>
            </a:lvl1pPr>
          </a:lstStyle>
          <a:p>
            <a:pPr>
              <a:defRPr/>
            </a:pPr>
            <a:r>
              <a:rPr lang="en-US"/>
              <a:t>Chuck Ankenbrandt, Muons, Inc.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/>
            </a:lvl1pPr>
          </a:lstStyle>
          <a:p>
            <a:pPr>
              <a:defRPr/>
            </a:pPr>
            <a:fld id="{B43238D5-5515-4A7D-A1F9-3FD16D3557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2266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64792" y="7232"/>
            <a:ext cx="5660136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smtClean="0"/>
            </a:lvl1pPr>
          </a:lstStyle>
          <a:p>
            <a:pPr>
              <a:defRPr/>
            </a:pPr>
            <a:r>
              <a:rPr lang="en-US"/>
              <a:t>July 24, 2012 </a:t>
            </a:r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/>
            </a:lvl1pPr>
          </a:lstStyle>
          <a:p>
            <a:pPr>
              <a:defRPr/>
            </a:pPr>
            <a:fld id="{ABA273C1-3425-47EB-8E3B-6B5FADE137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2587625" y="6356350"/>
            <a:ext cx="3959225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smtClean="0"/>
            </a:lvl1pPr>
          </a:lstStyle>
          <a:p>
            <a:pPr>
              <a:defRPr/>
            </a:pPr>
            <a:r>
              <a:rPr lang="en-US"/>
              <a:t>Chuck Ankenbrandt, Muons, Inc.</a:t>
            </a:r>
          </a:p>
        </p:txBody>
      </p:sp>
    </p:spTree>
    <p:extLst>
      <p:ext uri="{BB962C8B-B14F-4D97-AF65-F5344CB8AC3E}">
        <p14:creationId xmlns:p14="http://schemas.microsoft.com/office/powerpoint/2010/main" val="10797479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smtClean="0"/>
            </a:lvl1pPr>
          </a:lstStyle>
          <a:p>
            <a:pPr>
              <a:defRPr/>
            </a:pPr>
            <a:r>
              <a:rPr lang="en-US"/>
              <a:t>July 24, 2012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smtClean="0"/>
            </a:lvl1pPr>
          </a:lstStyle>
          <a:p>
            <a:pPr>
              <a:defRPr/>
            </a:pPr>
            <a:r>
              <a:rPr lang="en-US"/>
              <a:t>Chuck Ankenbrandt, Muons, Inc.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/>
            </a:lvl1pPr>
          </a:lstStyle>
          <a:p>
            <a:pPr>
              <a:defRPr/>
            </a:pPr>
            <a:fld id="{AC34BB30-51B2-4723-9B4C-6FA8DD534A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7922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smtClean="0"/>
            </a:lvl1pPr>
          </a:lstStyle>
          <a:p>
            <a:pPr>
              <a:defRPr/>
            </a:pPr>
            <a:r>
              <a:rPr lang="en-US"/>
              <a:t>July 24, 2012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smtClean="0"/>
            </a:lvl1pPr>
          </a:lstStyle>
          <a:p>
            <a:pPr>
              <a:defRPr/>
            </a:pPr>
            <a:r>
              <a:rPr lang="en-US"/>
              <a:t>Chuck Ankenbrandt, Muons, Inc.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/>
            </a:lvl1pPr>
          </a:lstStyle>
          <a:p>
            <a:pPr>
              <a:defRPr/>
            </a:pPr>
            <a:fld id="{E1D1CFAB-7733-4BE1-A998-5B69DF8EF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219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smtClean="0"/>
            </a:lvl1pPr>
          </a:lstStyle>
          <a:p>
            <a:pPr>
              <a:defRPr/>
            </a:pPr>
            <a:r>
              <a:rPr lang="en-US"/>
              <a:t>July 24, 2012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smtClean="0"/>
            </a:lvl1pPr>
          </a:lstStyle>
          <a:p>
            <a:pPr>
              <a:defRPr/>
            </a:pPr>
            <a:r>
              <a:rPr lang="en-US"/>
              <a:t>Chuck Ankenbrandt, Muons, Inc.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/>
            </a:lvl1pPr>
          </a:lstStyle>
          <a:p>
            <a:pPr>
              <a:defRPr/>
            </a:pPr>
            <a:fld id="{2BB9D5E5-FB67-44BE-92E0-5CCA87F0B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698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708" y="0"/>
            <a:ext cx="6728605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smtClean="0"/>
            </a:lvl1pPr>
          </a:lstStyle>
          <a:p>
            <a:pPr>
              <a:defRPr/>
            </a:pPr>
            <a:r>
              <a:rPr lang="en-US"/>
              <a:t>July 24, 2012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smtClean="0"/>
            </a:lvl1pPr>
          </a:lstStyle>
          <a:p>
            <a:pPr>
              <a:defRPr/>
            </a:pPr>
            <a:r>
              <a:rPr lang="en-US"/>
              <a:t>Chuck Ankenbrandt, Muons,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/>
            </a:lvl1pPr>
          </a:lstStyle>
          <a:p>
            <a:pPr>
              <a:defRPr/>
            </a:pPr>
            <a:fld id="{5F788CA7-E695-498A-ADE7-B4AE5EB6E1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3661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smtClean="0"/>
            </a:lvl1pPr>
          </a:lstStyle>
          <a:p>
            <a:pPr>
              <a:defRPr/>
            </a:pPr>
            <a:r>
              <a:rPr lang="en-US"/>
              <a:t>July 24, 2012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smtClean="0"/>
            </a:lvl1pPr>
          </a:lstStyle>
          <a:p>
            <a:pPr>
              <a:defRPr/>
            </a:pPr>
            <a:r>
              <a:rPr lang="en-US"/>
              <a:t>Chuck Ankenbrandt, Muons,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/>
            </a:lvl1pPr>
          </a:lstStyle>
          <a:p>
            <a:pPr>
              <a:defRPr/>
            </a:pPr>
            <a:fld id="{2FFDFA35-CBDD-4C31-AA13-726B224E4E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561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3112C876-3B3D-4FC4-9003-3D6D3E86D31C}" type="datetimeFigureOut">
              <a:rPr lang="en-US"/>
              <a:pPr>
                <a:defRPr/>
              </a:pPr>
              <a:t>8/27/2012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25C693CE-79C7-4E75-9C60-579C0DD7B0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379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0574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Symbol" pitchFamily="18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r>
              <a:rPr lang="en-US"/>
              <a:t>July 24, 2012 </a:t>
            </a: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altLang="en-US"/>
              <a:t>Chuck Ankenbrandt, Muons, Inc.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EB68A-B74A-4E57-AB4A-F015F183CF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52731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24, 2012 </a:t>
            </a:r>
            <a:endParaRPr lang="en-US" altLang="en-US" dirty="0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F3378-C421-432E-9F4E-65F305A7A7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Chuck Ankenbrandt, Muons,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509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24, 2012 </a:t>
            </a:r>
            <a:endParaRPr lang="en-US" altLang="en-US" dirty="0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44BD8-ABC1-4001-A232-2ECBA1EC8E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Chuck Ankenbrandt, Muons,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1013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90600"/>
            <a:ext cx="3810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3810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24, 2012 </a:t>
            </a:r>
            <a:endParaRPr lang="en-US" altLang="en-US" dirty="0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CC265-B344-4D79-9559-0FF505F8AC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Chuck Ankenbrandt, Muons,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5874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24, 2012 </a:t>
            </a:r>
            <a:endParaRPr lang="en-US" altLang="en-US" dirty="0"/>
          </a:p>
        </p:txBody>
      </p:sp>
      <p:sp>
        <p:nvSpPr>
          <p:cNvPr id="8" name="Rectangle 2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B8A35-A405-4CA9-B9D8-DCA616D95A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Rectangle 2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Chuck Ankenbrandt, Muons,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2843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24, 2012 </a:t>
            </a:r>
            <a:endParaRPr lang="en-US" altLang="en-US" dirty="0"/>
          </a:p>
        </p:txBody>
      </p:sp>
      <p:sp>
        <p:nvSpPr>
          <p:cNvPr id="4" name="Rectangle 2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0C52B-D68A-43B4-81F0-C436C9897E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Chuck Ankenbrandt, Muons,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3701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24, 2012 </a:t>
            </a:r>
            <a:endParaRPr lang="en-US" altLang="en-US" dirty="0"/>
          </a:p>
        </p:txBody>
      </p:sp>
      <p:sp>
        <p:nvSpPr>
          <p:cNvPr id="3" name="Rectangle 2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3B633-AAC1-4F58-B1B6-6954BD70CC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Chuck Ankenbrandt, Muons,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5888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24, 2012 </a:t>
            </a:r>
            <a:endParaRPr lang="en-US" altLang="en-US" dirty="0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8E0E0-49E8-415D-8639-9E826615CE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Chuck Ankenbrandt, Muons,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5457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24, 2012 </a:t>
            </a:r>
            <a:endParaRPr lang="en-US" altLang="en-US" dirty="0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6C3C1-6ABD-4732-9250-3F21100567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Chuck Ankenbrandt, Muons,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3161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24, 2012 </a:t>
            </a:r>
            <a:endParaRPr lang="en-US" altLang="en-US" dirty="0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05A87-DF32-4683-957E-1D0C31A2ED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Chuck Ankenbrandt, Muons,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199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0574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Symbol" pitchFamily="18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July 24, 2012 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Chuck Ankenbrandt, Muons, Inc.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BA169-3EB5-403F-AC77-F2DD644D8FF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5387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24, 2012 </a:t>
            </a:r>
            <a:endParaRPr lang="en-US" altLang="en-US" dirty="0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E7354-5ED4-4B26-950F-A161AF4960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Chuck Ankenbrandt, Muons,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9947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90492-4001-4E22-ADD6-DCCC494875E7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8901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FA6EB-8E05-487E-AAD2-08981F99260E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5482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6C3FE-315F-4057-880B-46AA9A564C4A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4070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62958-1D30-4745-A15D-CE45C661E5CA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7013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104CF-EB0D-4C1E-BB8E-F7CF635E119B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7940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12B22A-26B1-4975-8AD0-F7B5B47C13AD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2424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1D4BA-47DF-4321-A36A-A62916AE148C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3706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856FA-1D2F-450F-902C-5860D6456AAB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8290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D9898-00B7-4A52-8C46-6F3335B2E573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007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00"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July 24, 2012 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39000" y="6477000"/>
            <a:ext cx="1905000" cy="381000"/>
          </a:xfrm>
        </p:spPr>
        <p:txBody>
          <a:bodyPr/>
          <a:lstStyle>
            <a:lvl1pPr>
              <a:defRPr sz="1600"/>
            </a:lvl1pPr>
          </a:lstStyle>
          <a:p>
            <a:pPr>
              <a:defRPr/>
            </a:pPr>
            <a:fld id="{E1F38D2F-2A11-4EBB-A407-8F9D483B454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Chuck Ankenbrandt, Muons,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2036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00583-7936-45DF-B961-89023A7DB4E1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1269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366AC-C946-430D-B8FE-814A913573AB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5952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BBAF1-CB65-4A95-AF22-C6DD1540DAB9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6525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08365-71E8-4B63-9808-4700F65336CA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419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77365-AB71-448C-9742-ED6825BD5242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5818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90492-4001-4E22-ADD6-DCCC494875E7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9670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FA6EB-8E05-487E-AAD2-08981F99260E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27637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6C3FE-315F-4057-880B-46AA9A564C4A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1289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62958-1D30-4745-A15D-CE45C661E5CA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4717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104CF-EB0D-4C1E-BB8E-F7CF635E119B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529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July 24, 2012 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66640-84A5-4CE5-99D7-813278C760A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Chuck Ankenbrandt, Muons,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9766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12B22A-26B1-4975-8AD0-F7B5B47C13AD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9686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1D4BA-47DF-4321-A36A-A62916AE148C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2486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856FA-1D2F-450F-902C-5860D6456AAB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0920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D9898-00B7-4A52-8C46-6F3335B2E573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45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00583-7936-45DF-B961-89023A7DB4E1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8182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366AC-C946-430D-B8FE-814A913573AB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8993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BBAF1-CB65-4A95-AF22-C6DD1540DAB9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37819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08365-71E8-4B63-9808-4700F65336CA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4856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77365-AB71-448C-9742-ED6825BD5242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2638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90492-4001-4E22-ADD6-DCCC494875E7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108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90600"/>
            <a:ext cx="3810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3810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July 24, 2012 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B45D3-3251-4FA1-8990-5573E8EB498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2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Chuck Ankenbrandt, Muons,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06630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FA6EB-8E05-487E-AAD2-08981F99260E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7121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6C3FE-315F-4057-880B-46AA9A564C4A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90674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62958-1D30-4745-A15D-CE45C661E5CA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59500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104CF-EB0D-4C1E-BB8E-F7CF635E119B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4197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12B22A-26B1-4975-8AD0-F7B5B47C13AD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27419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1D4BA-47DF-4321-A36A-A62916AE148C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40541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856FA-1D2F-450F-902C-5860D6456AAB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48905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D9898-00B7-4A52-8C46-6F3335B2E573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4951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00583-7936-45DF-B961-89023A7DB4E1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9468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366AC-C946-430D-B8FE-814A913573AB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843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5" Type="http://schemas.openxmlformats.org/officeDocument/2006/relationships/theme" Target="../theme/theme15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7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7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5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204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99.xml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11" Type="http://schemas.openxmlformats.org/officeDocument/2006/relationships/theme" Target="../theme/theme19.xml"/><Relationship Id="rId5" Type="http://schemas.openxmlformats.org/officeDocument/2006/relationships/slideLayout" Target="../slideLayouts/slideLayout202.xml"/><Relationship Id="rId10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6.xml"/><Relationship Id="rId14" Type="http://schemas.openxmlformats.org/officeDocument/2006/relationships/image" Target="../media/image10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5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214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1" Type="http://schemas.openxmlformats.org/officeDocument/2006/relationships/theme" Target="../theme/theme20.xml"/><Relationship Id="rId5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Relationship Id="rId14" Type="http://schemas.openxmlformats.org/officeDocument/2006/relationships/image" Target="../media/image10.png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0.xml"/><Relationship Id="rId2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18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slideLayout" Target="../slideLayouts/slideLayout233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slideLayout" Target="../slideLayouts/slideLayout232.xml"/><Relationship Id="rId17" Type="http://schemas.openxmlformats.org/officeDocument/2006/relationships/image" Target="../media/image13.jpeg"/><Relationship Id="rId2" Type="http://schemas.openxmlformats.org/officeDocument/2006/relationships/slideLayout" Target="../slideLayouts/slideLayout222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5" Type="http://schemas.openxmlformats.org/officeDocument/2006/relationships/theme" Target="../theme/theme22.xml"/><Relationship Id="rId10" Type="http://schemas.openxmlformats.org/officeDocument/2006/relationships/slideLayout" Target="../slideLayouts/slideLayout230.xml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slideLayout" Target="../slideLayouts/slideLayout234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13" Type="http://schemas.openxmlformats.org/officeDocument/2006/relationships/slideLayout" Target="../slideLayouts/slideLayout247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Relationship Id="rId14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50.xml"/><Relationship Id="rId7" Type="http://schemas.openxmlformats.org/officeDocument/2006/relationships/theme" Target="../theme/theme24.xml"/><Relationship Id="rId2" Type="http://schemas.openxmlformats.org/officeDocument/2006/relationships/slideLayout" Target="../slideLayouts/slideLayout249.xml"/><Relationship Id="rId1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51.xml"/><Relationship Id="rId9" Type="http://schemas.openxmlformats.org/officeDocument/2006/relationships/image" Target="../media/image16.png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slideLayout" Target="../slideLayouts/slideLayout265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015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CH" dirty="0" smtClean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63874"/>
            <a:ext cx="8229600" cy="45480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dirty="0" smtClean="0"/>
              <a:t>Click to edit Master text styles</a:t>
            </a:r>
          </a:p>
          <a:p>
            <a:pPr lvl="1"/>
            <a:r>
              <a:rPr lang="fr-CH" dirty="0" smtClean="0"/>
              <a:t>Second level first line</a:t>
            </a:r>
            <a:br>
              <a:rPr lang="fr-CH" dirty="0" smtClean="0"/>
            </a:br>
            <a:r>
              <a:rPr lang="fr-CH" dirty="0" smtClean="0"/>
              <a:t>second line</a:t>
            </a:r>
          </a:p>
          <a:p>
            <a:pPr lvl="2"/>
            <a:r>
              <a:rPr lang="fr-CH" dirty="0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76" r:id="rId2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rgbClr val="0055A0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Clr>
          <a:srgbClr val="0055A0"/>
        </a:buClr>
        <a:buFontTx/>
        <a:buNone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471600" indent="-284400" algn="l" defTabSz="457200" rtl="0" eaLnBrk="1" latinLnBrk="0" hangingPunct="1">
        <a:lnSpc>
          <a:spcPct val="100000"/>
        </a:lnSpc>
        <a:spcBef>
          <a:spcPts val="1080"/>
        </a:spcBef>
        <a:buClr>
          <a:srgbClr val="0055A0"/>
        </a:buClr>
        <a:buSzPct val="70000"/>
        <a:buFont typeface="Wingdings" charset="2"/>
        <a:buChar char="§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694800" indent="-228600" algn="l" defTabSz="457200" rtl="0" eaLnBrk="1" latinLnBrk="0" hangingPunct="1">
        <a:lnSpc>
          <a:spcPct val="100000"/>
        </a:lnSpc>
        <a:spcBef>
          <a:spcPts val="984"/>
        </a:spcBef>
        <a:buClrTx/>
        <a:buSzPct val="100000"/>
        <a:buFont typeface="Lucida Grande"/>
        <a:buChar char="−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453188"/>
            <a:ext cx="21336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4535B8E-7A8C-4C50-8768-C051A27A26DE}" type="slidenum">
              <a:rPr lang="fr-FR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357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453188"/>
            <a:ext cx="21336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4535B8E-7A8C-4C50-8768-C051A27A26DE}" type="slidenum">
              <a:rPr lang="fr-FR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95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453188"/>
            <a:ext cx="21336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4535B8E-7A8C-4C50-8768-C051A27A26DE}" type="slidenum">
              <a:rPr lang="fr-FR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6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453188"/>
            <a:ext cx="21336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4535B8E-7A8C-4C50-8768-C051A27A26DE}" type="slidenum">
              <a:rPr lang="fr-FR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64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453188"/>
            <a:ext cx="21336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4535B8E-7A8C-4C50-8768-C051A27A26DE}" type="slidenum">
              <a:rPr lang="fr-FR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948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453188"/>
            <a:ext cx="21336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4535B8E-7A8C-4C50-8768-C051A27A26DE}" type="slidenum">
              <a:rPr lang="fr-FR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973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3C9D22E-89A9-274B-B4FB-CE451543F18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8/27/2012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SPL Horn Studies@NuFACT12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8286CE4-6446-4581-9C8D-24ACFB6D7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341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3C9D22E-89A9-274B-B4FB-CE451543F18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8/27/2012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SPL Horn Studies@NuFACT12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8286CE4-6446-4581-9C8D-24ACFB6D7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57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97650"/>
            <a:ext cx="21336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27 July 2012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97650"/>
            <a:ext cx="28956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FF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latin typeface="Times New Roman" charset="0"/>
                <a:ea typeface="ＭＳ Ｐゴシック" charset="0"/>
                <a:cs typeface="ＭＳ Ｐゴシック" charset="0"/>
              </a:rPr>
              <a:t>M. Dracos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8350" y="6597650"/>
            <a:ext cx="7556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FF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512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673100" y="0"/>
            <a:ext cx="737076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800100"/>
            <a:ext cx="7772400" cy="552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Line 17"/>
          <p:cNvSpPr>
            <a:spLocks noChangeShapeType="1"/>
          </p:cNvSpPr>
          <p:nvPr userDrawn="1"/>
        </p:nvSpPr>
        <p:spPr bwMode="auto">
          <a:xfrm>
            <a:off x="685800" y="714375"/>
            <a:ext cx="7772400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77000" y="63849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6326375-DD19-41AB-B95F-2852AB5D527C}" type="slidenum">
              <a:rPr lang="en-US">
                <a:solidFill>
                  <a:srgbClr val="000000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31" name="Picture 23" descr="FNAL_logo_sm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838" y="0"/>
            <a:ext cx="665162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26" descr="mu-symbol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5683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map-091203a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-19050" y="-18885"/>
            <a:ext cx="80645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972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33CC"/>
        </a:buClr>
        <a:buSzPct val="150000"/>
        <a:buChar char="•"/>
        <a:defRPr>
          <a:solidFill>
            <a:srgbClr val="CC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sissmallbott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60988"/>
            <a:ext cx="9144000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20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671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673100" y="0"/>
            <a:ext cx="737076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800100"/>
            <a:ext cx="7772400" cy="552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Line 17"/>
          <p:cNvSpPr>
            <a:spLocks noChangeShapeType="1"/>
          </p:cNvSpPr>
          <p:nvPr userDrawn="1"/>
        </p:nvSpPr>
        <p:spPr bwMode="auto">
          <a:xfrm>
            <a:off x="685800" y="714375"/>
            <a:ext cx="7772400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77000" y="63849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6326375-DD19-41AB-B95F-2852AB5D527C}" type="slidenum">
              <a:rPr lang="en-US">
                <a:solidFill>
                  <a:srgbClr val="000000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31" name="Picture 23" descr="FNAL_logo_sm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838" y="0"/>
            <a:ext cx="665162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26" descr="mu-symbol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5683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map-091203a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-19050" y="-18885"/>
            <a:ext cx="80645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4794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33CC"/>
        </a:buClr>
        <a:buSzPct val="150000"/>
        <a:buChar char="•"/>
        <a:defRPr>
          <a:solidFill>
            <a:srgbClr val="CC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>
                <a:alpha val="50000"/>
              </a:srgbClr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70781"/>
            <a:ext cx="6242050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title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1638" y="1303338"/>
            <a:ext cx="8372475" cy="49911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50000"/>
                </a:srgbClr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 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404813" y="1079500"/>
            <a:ext cx="8321675" cy="107950"/>
          </a:xfrm>
          <a:prstGeom prst="rect">
            <a:avLst/>
          </a:prstGeom>
          <a:gradFill rotWithShape="0">
            <a:gsLst>
              <a:gs pos="0">
                <a:srgbClr val="00FFFE"/>
              </a:gs>
              <a:gs pos="100000">
                <a:srgbClr val="FA00FA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7781925" y="6400800"/>
            <a:ext cx="184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106" name="Line 10"/>
          <p:cNvSpPr>
            <a:spLocks noChangeShapeType="1"/>
          </p:cNvSpPr>
          <p:nvPr userDrawn="1"/>
        </p:nvSpPr>
        <p:spPr bwMode="auto">
          <a:xfrm>
            <a:off x="152400" y="6324600"/>
            <a:ext cx="8839200" cy="0"/>
          </a:xfrm>
          <a:prstGeom prst="line">
            <a:avLst/>
          </a:prstGeom>
          <a:noFill/>
          <a:ln w="57150" cmpd="thinThick">
            <a:solidFill>
              <a:srgbClr val="33CCCC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400800"/>
            <a:ext cx="68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721A16CA-89B9-42E0-BFCA-F37E3FFBC3F9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209800" y="6477000"/>
            <a:ext cx="5410200" cy="225425"/>
          </a:xfrm>
          <a:prstGeom prst="rect">
            <a:avLst/>
          </a:prstGeom>
          <a:solidFill>
            <a:srgbClr val="FFFF99"/>
          </a:solidFill>
        </p:spPr>
        <p:txBody>
          <a:bodyPr/>
          <a:lstStyle>
            <a:lvl1pPr>
              <a:defRPr sz="10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Alan Bross                               Williamsburg, VA                            July 27, 2012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" name="Picture 10" descr="FermilLogo_blue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76200" y="6465860"/>
            <a:ext cx="129540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56" y="118393"/>
            <a:ext cx="1505712" cy="86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1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Comic Sans MS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Comic Sans MS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Comic Sans MS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Comic Sans MS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000" b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Ø"/>
        <a:defRPr b="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Ø"/>
        <a:defRPr sz="1600" b="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1400" b="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1400" b="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 b="1">
          <a:solidFill>
            <a:srgbClr val="FFFF00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 b="1">
          <a:solidFill>
            <a:srgbClr val="FFFF00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 b="1">
          <a:solidFill>
            <a:srgbClr val="FFFF00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 b="1">
          <a:solidFill>
            <a:srgbClr val="FFFF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673100" y="0"/>
            <a:ext cx="737076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800100"/>
            <a:ext cx="7772400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Line 17"/>
          <p:cNvSpPr>
            <a:spLocks noChangeShapeType="1"/>
          </p:cNvSpPr>
          <p:nvPr userDrawn="1"/>
        </p:nvSpPr>
        <p:spPr bwMode="auto">
          <a:xfrm>
            <a:off x="685800" y="714375"/>
            <a:ext cx="7772400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77000" y="63849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75C0C97-C959-403F-8BF0-604148A05277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0" name="Picture 23" descr="FNAL_logo_sm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838" y="0"/>
            <a:ext cx="665162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26" descr="mu-symbol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5683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5" descr="map-091203a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1988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28" descr="ids-100121a-www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152400"/>
            <a:ext cx="534988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145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  <p:sldLayoutId id="2147484090" r:id="rId12"/>
    <p:sldLayoutId id="2147484091" r:id="rId13"/>
    <p:sldLayoutId id="2147484092" r:id="rId14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33CC"/>
        </a:buClr>
        <a:buSzPct val="150000"/>
        <a:buChar char="•"/>
        <a:defRPr>
          <a:solidFill>
            <a:srgbClr val="CC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36557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557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557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2059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36557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6557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6557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6557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6557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6558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6558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6558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6558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6558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6558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6558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6558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36558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558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559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63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1 w 717"/>
                <a:gd name="T1" fmla="*/ 845 h 845"/>
                <a:gd name="T2" fmla="*/ 721 w 717"/>
                <a:gd name="T3" fmla="*/ 821 h 845"/>
                <a:gd name="T4" fmla="*/ 578 w 717"/>
                <a:gd name="T5" fmla="*/ 605 h 845"/>
                <a:gd name="T6" fmla="*/ 408 w 717"/>
                <a:gd name="T7" fmla="*/ 396 h 845"/>
                <a:gd name="T8" fmla="*/ 223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1 w 717"/>
                <a:gd name="T15" fmla="*/ 198 h 845"/>
                <a:gd name="T16" fmla="*/ 402 w 717"/>
                <a:gd name="T17" fmla="*/ 408 h 845"/>
                <a:gd name="T18" fmla="*/ 572 w 717"/>
                <a:gd name="T19" fmla="*/ 623 h 845"/>
                <a:gd name="T20" fmla="*/ 721 w 717"/>
                <a:gd name="T21" fmla="*/ 845 h 845"/>
                <a:gd name="T22" fmla="*/ 72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64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9 w 407"/>
                <a:gd name="T1" fmla="*/ 414 h 414"/>
                <a:gd name="T2" fmla="*/ 409 w 407"/>
                <a:gd name="T3" fmla="*/ 396 h 414"/>
                <a:gd name="T4" fmla="*/ 224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8 w 407"/>
                <a:gd name="T13" fmla="*/ 204 h 414"/>
                <a:gd name="T14" fmla="*/ 409 w 407"/>
                <a:gd name="T15" fmla="*/ 414 h 414"/>
                <a:gd name="T16" fmla="*/ 409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559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66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0 w 586"/>
                <a:gd name="T1" fmla="*/ 0 h 599"/>
                <a:gd name="T2" fmla="*/ 572 w 586"/>
                <a:gd name="T3" fmla="*/ 0 h 599"/>
                <a:gd name="T4" fmla="*/ 409 w 586"/>
                <a:gd name="T5" fmla="*/ 132 h 599"/>
                <a:gd name="T6" fmla="*/ 259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9 w 586"/>
                <a:gd name="T17" fmla="*/ 282 h 599"/>
                <a:gd name="T18" fmla="*/ 415 w 586"/>
                <a:gd name="T19" fmla="*/ 138 h 599"/>
                <a:gd name="T20" fmla="*/ 590 w 586"/>
                <a:gd name="T21" fmla="*/ 0 h 599"/>
                <a:gd name="T22" fmla="*/ 59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67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1 w 269"/>
                <a:gd name="T1" fmla="*/ 0 h 252"/>
                <a:gd name="T2" fmla="*/ 253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1 w 269"/>
                <a:gd name="T15" fmla="*/ 0 h 252"/>
                <a:gd name="T16" fmla="*/ 271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68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69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70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2071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074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075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076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077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078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2072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73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365607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6560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</a:rPr>
              <a:t>Rol -7/27/2012</a:t>
            </a:r>
          </a:p>
        </p:txBody>
      </p:sp>
      <p:sp>
        <p:nvSpPr>
          <p:cNvPr id="36560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</a:rPr>
              <a:t>NuFact 2012</a:t>
            </a:r>
          </a:p>
        </p:txBody>
      </p:sp>
      <p:sp>
        <p:nvSpPr>
          <p:cNvPr id="36561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6FD15A3-32B9-4916-82CF-B9767C69E463}" type="slidenum">
              <a:rPr lang="en-US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6561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14733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  <p:sldLayoutId id="2147484105" r:id="rId12"/>
    <p:sldLayoutId id="2147484106" r:id="rId13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3075" name="Picture 10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762625"/>
            <a:ext cx="53816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US"/>
              <a:t>Rol -7/27/2012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US"/>
              <a:t>NuFact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78404BF-39A4-4E99-AB1A-B0B94CA136EC}" type="slidenum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64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  <p:sldLayoutId id="2147484112" r:id="rId5"/>
    <p:sldLayoutId id="2147484113" r:id="rId6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1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</a:rPr>
              <a:t>Rol -7/27/2012</a:t>
            </a:r>
          </a:p>
        </p:txBody>
      </p:sp>
      <p:sp>
        <p:nvSpPr>
          <p:cNvPr id="261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</a:rPr>
              <a:t>NuFact 2012</a:t>
            </a:r>
          </a:p>
        </p:txBody>
      </p:sp>
      <p:sp>
        <p:nvSpPr>
          <p:cNvPr id="261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954BA32-813C-4455-9E26-5178A2587DBC}" type="slidenum">
              <a:rPr lang="en-US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97426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  <p:sldLayoutId id="2147484124" r:id="rId10"/>
    <p:sldLayoutId id="2147484125" r:id="rId11"/>
    <p:sldLayoutId id="2147484126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0"/>
            <a:ext cx="6629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Title</a:t>
            </a:r>
          </a:p>
        </p:txBody>
      </p:sp>
      <p:sp>
        <p:nvSpPr>
          <p:cNvPr id="1027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90600"/>
            <a:ext cx="7772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44" name="Rectangle 2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 smtClean="0"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July 24, 2012 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46" name="Rectangle 2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88DCA76-6A2B-4DE2-9C36-1ABE4B364AD6}" type="slidenum">
              <a:rPr lang="en-US" alt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>
            <a:off x="685800" y="914400"/>
            <a:ext cx="7772400" cy="0"/>
          </a:xfrm>
          <a:prstGeom prst="line">
            <a:avLst/>
          </a:prstGeom>
          <a:noFill/>
          <a:ln w="38100">
            <a:solidFill>
              <a:srgbClr val="CC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 b="1">
              <a:solidFill>
                <a:srgbClr val="000000"/>
              </a:solidFill>
              <a:latin typeface="Gill Sans" pitchFamily="34" charset="0"/>
            </a:endParaRPr>
          </a:p>
        </p:txBody>
      </p:sp>
      <p:pic>
        <p:nvPicPr>
          <p:cNvPr id="1031" name="Picture 24" descr="f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838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2" name="Rectangle 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09800" y="64770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Chuck Ankenbrandt, Muons, Inc.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033" name="Group 30"/>
          <p:cNvGrpSpPr>
            <a:grpSpLocks/>
          </p:cNvGrpSpPr>
          <p:nvPr/>
        </p:nvGrpSpPr>
        <p:grpSpPr bwMode="auto">
          <a:xfrm>
            <a:off x="0" y="0"/>
            <a:ext cx="1828800" cy="838200"/>
            <a:chOff x="3840" y="3216"/>
            <a:chExt cx="1440" cy="624"/>
          </a:xfrm>
        </p:grpSpPr>
        <p:grpSp>
          <p:nvGrpSpPr>
            <p:cNvPr id="1034" name="Group 31"/>
            <p:cNvGrpSpPr>
              <a:grpSpLocks/>
            </p:cNvGrpSpPr>
            <p:nvPr/>
          </p:nvGrpSpPr>
          <p:grpSpPr bwMode="auto">
            <a:xfrm>
              <a:off x="3840" y="3216"/>
              <a:ext cx="336" cy="624"/>
              <a:chOff x="1152" y="288"/>
              <a:chExt cx="960" cy="1872"/>
            </a:xfrm>
          </p:grpSpPr>
          <p:sp>
            <p:nvSpPr>
              <p:cNvPr id="1056" name="Oval 32"/>
              <p:cNvSpPr>
                <a:spLocks noChangeArrowheads="1"/>
              </p:cNvSpPr>
              <p:nvPr/>
            </p:nvSpPr>
            <p:spPr bwMode="auto">
              <a:xfrm>
                <a:off x="1152" y="1486"/>
                <a:ext cx="961" cy="67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>
                  <a:solidFill>
                    <a:srgbClr val="000000"/>
                  </a:solidFill>
                  <a:latin typeface="Gill Sans" pitchFamily="34" charset="0"/>
                </a:endParaRPr>
              </a:p>
            </p:txBody>
          </p:sp>
          <p:sp>
            <p:nvSpPr>
              <p:cNvPr id="1057" name="Oval 33"/>
              <p:cNvSpPr>
                <a:spLocks noChangeArrowheads="1"/>
              </p:cNvSpPr>
              <p:nvPr/>
            </p:nvSpPr>
            <p:spPr bwMode="auto">
              <a:xfrm>
                <a:off x="1152" y="288"/>
                <a:ext cx="961" cy="67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>
                  <a:solidFill>
                    <a:srgbClr val="000000"/>
                  </a:solidFill>
                  <a:latin typeface="Gill Sans" pitchFamily="34" charset="0"/>
                </a:endParaRPr>
              </a:p>
            </p:txBody>
          </p:sp>
          <p:sp>
            <p:nvSpPr>
              <p:cNvPr id="1058" name="Rectangle 34"/>
              <p:cNvSpPr>
                <a:spLocks noChangeAspect="1" noChangeArrowheads="1"/>
              </p:cNvSpPr>
              <p:nvPr/>
            </p:nvSpPr>
            <p:spPr bwMode="auto">
              <a:xfrm>
                <a:off x="1152" y="625"/>
                <a:ext cx="961" cy="1198"/>
              </a:xfrm>
              <a:prstGeom prst="rect">
                <a:avLst/>
              </a:prstGeom>
              <a:solidFill>
                <a:schemeClr val="accent1"/>
              </a:solidFill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>
                  <a:solidFill>
                    <a:srgbClr val="3399FF"/>
                  </a:solidFill>
                  <a:latin typeface="Gill Sans" pitchFamily="34" charset="0"/>
                </a:endParaRPr>
              </a:p>
            </p:txBody>
          </p:sp>
          <p:sp>
            <p:nvSpPr>
              <p:cNvPr id="1039" name="WordArt 35"/>
              <p:cNvSpPr>
                <a:spLocks noChangeAspect="1" noChangeArrowheads="1" noChangeShapeType="1" noTextEdit="1"/>
              </p:cNvSpPr>
              <p:nvPr/>
            </p:nvSpPr>
            <p:spPr bwMode="auto">
              <a:xfrm>
                <a:off x="1392" y="768"/>
                <a:ext cx="494" cy="1008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fromWordArt="1">
                <a:prstTxWarp prst="textPlain">
                  <a:avLst>
                    <a:gd name="adj" fmla="val 52833"/>
                  </a:avLst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5400" b="1" i="1" kern="10">
                    <a:solidFill>
                      <a:srgbClr val="FFFFFF"/>
                    </a:solidFill>
                    <a:latin typeface="Symbol"/>
                  </a:rPr>
                  <a:t>m</a:t>
                </a:r>
              </a:p>
            </p:txBody>
          </p:sp>
        </p:grpSp>
        <p:sp>
          <p:nvSpPr>
            <p:cNvPr id="1060" name="Text Box 36"/>
            <p:cNvSpPr txBox="1">
              <a:spLocks noChangeArrowheads="1"/>
            </p:cNvSpPr>
            <p:nvPr/>
          </p:nvSpPr>
          <p:spPr bwMode="auto">
            <a:xfrm>
              <a:off x="4274" y="3360"/>
              <a:ext cx="1006" cy="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600" b="1" i="1">
                  <a:solidFill>
                    <a:srgbClr val="3399FF"/>
                  </a:solidFill>
                  <a:latin typeface="Times New Roman" pitchFamily="18" charset="0"/>
                </a:rPr>
                <a:t>Muons, Inc.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032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Comic Sans MS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Comic Sans MS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Comic Sans MS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Comic Sans MS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Symbol" pitchFamily="18" charset="2"/>
        <a:buChar char="·"/>
        <a:defRPr sz="2400">
          <a:solidFill>
            <a:srgbClr val="0000CC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Symbol" pitchFamily="18" charset="2"/>
        <a:buChar char="·"/>
        <a:defRPr sz="2000">
          <a:solidFill>
            <a:srgbClr val="0066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80008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0"/>
            <a:ext cx="6629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Title</a:t>
            </a:r>
          </a:p>
        </p:txBody>
      </p:sp>
      <p:sp>
        <p:nvSpPr>
          <p:cNvPr id="1027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90600"/>
            <a:ext cx="7772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44" name="Rectangle 2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 smtClean="0"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July 24, 2012 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46" name="Rectangle 2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88DCA76-6A2B-4DE2-9C36-1ABE4B364AD6}" type="slidenum">
              <a:rPr lang="en-US" alt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>
            <a:off x="685800" y="914400"/>
            <a:ext cx="7772400" cy="0"/>
          </a:xfrm>
          <a:prstGeom prst="line">
            <a:avLst/>
          </a:prstGeom>
          <a:noFill/>
          <a:ln w="38100">
            <a:solidFill>
              <a:srgbClr val="CC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 b="1">
              <a:solidFill>
                <a:srgbClr val="000000"/>
              </a:solidFill>
              <a:latin typeface="Gill Sans" pitchFamily="34" charset="0"/>
            </a:endParaRPr>
          </a:p>
        </p:txBody>
      </p:sp>
      <p:pic>
        <p:nvPicPr>
          <p:cNvPr id="1031" name="Picture 24" descr="f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838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2" name="Rectangle 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09800" y="64770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Chuck Ankenbrandt, Muons, Inc.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033" name="Group 30"/>
          <p:cNvGrpSpPr>
            <a:grpSpLocks/>
          </p:cNvGrpSpPr>
          <p:nvPr/>
        </p:nvGrpSpPr>
        <p:grpSpPr bwMode="auto">
          <a:xfrm>
            <a:off x="0" y="0"/>
            <a:ext cx="1828800" cy="838200"/>
            <a:chOff x="3840" y="3216"/>
            <a:chExt cx="1440" cy="624"/>
          </a:xfrm>
        </p:grpSpPr>
        <p:grpSp>
          <p:nvGrpSpPr>
            <p:cNvPr id="1034" name="Group 31"/>
            <p:cNvGrpSpPr>
              <a:grpSpLocks/>
            </p:cNvGrpSpPr>
            <p:nvPr/>
          </p:nvGrpSpPr>
          <p:grpSpPr bwMode="auto">
            <a:xfrm>
              <a:off x="3840" y="3216"/>
              <a:ext cx="336" cy="624"/>
              <a:chOff x="1152" y="288"/>
              <a:chExt cx="960" cy="1872"/>
            </a:xfrm>
          </p:grpSpPr>
          <p:sp>
            <p:nvSpPr>
              <p:cNvPr id="1056" name="Oval 32"/>
              <p:cNvSpPr>
                <a:spLocks noChangeArrowheads="1"/>
              </p:cNvSpPr>
              <p:nvPr/>
            </p:nvSpPr>
            <p:spPr bwMode="auto">
              <a:xfrm>
                <a:off x="1152" y="1486"/>
                <a:ext cx="961" cy="67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>
                  <a:solidFill>
                    <a:srgbClr val="000000"/>
                  </a:solidFill>
                  <a:latin typeface="Gill Sans" pitchFamily="34" charset="0"/>
                </a:endParaRPr>
              </a:p>
            </p:txBody>
          </p:sp>
          <p:sp>
            <p:nvSpPr>
              <p:cNvPr id="1057" name="Oval 33"/>
              <p:cNvSpPr>
                <a:spLocks noChangeArrowheads="1"/>
              </p:cNvSpPr>
              <p:nvPr/>
            </p:nvSpPr>
            <p:spPr bwMode="auto">
              <a:xfrm>
                <a:off x="1152" y="288"/>
                <a:ext cx="961" cy="67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>
                  <a:solidFill>
                    <a:srgbClr val="000000"/>
                  </a:solidFill>
                  <a:latin typeface="Gill Sans" pitchFamily="34" charset="0"/>
                </a:endParaRPr>
              </a:p>
            </p:txBody>
          </p:sp>
          <p:sp>
            <p:nvSpPr>
              <p:cNvPr id="1058" name="Rectangle 34"/>
              <p:cNvSpPr>
                <a:spLocks noChangeAspect="1" noChangeArrowheads="1"/>
              </p:cNvSpPr>
              <p:nvPr/>
            </p:nvSpPr>
            <p:spPr bwMode="auto">
              <a:xfrm>
                <a:off x="1152" y="625"/>
                <a:ext cx="961" cy="1198"/>
              </a:xfrm>
              <a:prstGeom prst="rect">
                <a:avLst/>
              </a:prstGeom>
              <a:solidFill>
                <a:schemeClr val="accent1"/>
              </a:solidFill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>
                  <a:solidFill>
                    <a:srgbClr val="3399FF"/>
                  </a:solidFill>
                  <a:latin typeface="Gill Sans" pitchFamily="34" charset="0"/>
                </a:endParaRPr>
              </a:p>
            </p:txBody>
          </p:sp>
          <p:sp>
            <p:nvSpPr>
              <p:cNvPr id="1039" name="WordArt 35"/>
              <p:cNvSpPr>
                <a:spLocks noChangeAspect="1" noChangeArrowheads="1" noChangeShapeType="1" noTextEdit="1"/>
              </p:cNvSpPr>
              <p:nvPr/>
            </p:nvSpPr>
            <p:spPr bwMode="auto">
              <a:xfrm>
                <a:off x="1392" y="768"/>
                <a:ext cx="494" cy="1008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fromWordArt="1">
                <a:prstTxWarp prst="textPlain">
                  <a:avLst>
                    <a:gd name="adj" fmla="val 52833"/>
                  </a:avLst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5400" b="1" i="1" kern="10">
                    <a:solidFill>
                      <a:srgbClr val="FFFFFF"/>
                    </a:solidFill>
                    <a:latin typeface="Symbol"/>
                  </a:rPr>
                  <a:t>m</a:t>
                </a:r>
              </a:p>
            </p:txBody>
          </p:sp>
        </p:grpSp>
        <p:sp>
          <p:nvSpPr>
            <p:cNvPr id="1060" name="Text Box 36"/>
            <p:cNvSpPr txBox="1">
              <a:spLocks noChangeArrowheads="1"/>
            </p:cNvSpPr>
            <p:nvPr/>
          </p:nvSpPr>
          <p:spPr bwMode="auto">
            <a:xfrm>
              <a:off x="4274" y="3360"/>
              <a:ext cx="1006" cy="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600" b="1" i="1">
                  <a:solidFill>
                    <a:srgbClr val="3399FF"/>
                  </a:solidFill>
                  <a:latin typeface="Times New Roman" pitchFamily="18" charset="0"/>
                </a:rPr>
                <a:t>Muons, Inc.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4451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Comic Sans MS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Comic Sans MS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Comic Sans MS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Comic Sans MS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Symbol" pitchFamily="18" charset="2"/>
        <a:buChar char="·"/>
        <a:defRPr sz="2400">
          <a:solidFill>
            <a:srgbClr val="0000CC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Symbol" pitchFamily="18" charset="2"/>
        <a:buChar char="·"/>
        <a:defRPr sz="2000">
          <a:solidFill>
            <a:srgbClr val="0066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80008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0"/>
            <a:ext cx="6629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Title</a:t>
            </a:r>
          </a:p>
        </p:txBody>
      </p:sp>
      <p:sp>
        <p:nvSpPr>
          <p:cNvPr id="1027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90600"/>
            <a:ext cx="7772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44" name="Rectangle 2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 smtClean="0"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July 24, 2012 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46" name="Rectangle 2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88DCA76-6A2B-4DE2-9C36-1ABE4B364AD6}" type="slidenum">
              <a:rPr lang="en-US" alt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>
            <a:off x="685800" y="914400"/>
            <a:ext cx="7772400" cy="0"/>
          </a:xfrm>
          <a:prstGeom prst="line">
            <a:avLst/>
          </a:prstGeom>
          <a:noFill/>
          <a:ln w="38100">
            <a:solidFill>
              <a:srgbClr val="CC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 b="1">
              <a:solidFill>
                <a:srgbClr val="000000"/>
              </a:solidFill>
              <a:latin typeface="Gill Sans" pitchFamily="34" charset="0"/>
            </a:endParaRPr>
          </a:p>
        </p:txBody>
      </p:sp>
      <p:pic>
        <p:nvPicPr>
          <p:cNvPr id="1031" name="Picture 24" descr="f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838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2" name="Rectangle 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09800" y="64770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Chuck Ankenbrandt, Muons, Inc.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033" name="Group 30"/>
          <p:cNvGrpSpPr>
            <a:grpSpLocks/>
          </p:cNvGrpSpPr>
          <p:nvPr/>
        </p:nvGrpSpPr>
        <p:grpSpPr bwMode="auto">
          <a:xfrm>
            <a:off x="0" y="0"/>
            <a:ext cx="1828800" cy="838200"/>
            <a:chOff x="3840" y="3216"/>
            <a:chExt cx="1440" cy="624"/>
          </a:xfrm>
        </p:grpSpPr>
        <p:grpSp>
          <p:nvGrpSpPr>
            <p:cNvPr id="1034" name="Group 31"/>
            <p:cNvGrpSpPr>
              <a:grpSpLocks/>
            </p:cNvGrpSpPr>
            <p:nvPr/>
          </p:nvGrpSpPr>
          <p:grpSpPr bwMode="auto">
            <a:xfrm>
              <a:off x="3840" y="3216"/>
              <a:ext cx="336" cy="624"/>
              <a:chOff x="1152" y="288"/>
              <a:chExt cx="960" cy="1872"/>
            </a:xfrm>
          </p:grpSpPr>
          <p:sp>
            <p:nvSpPr>
              <p:cNvPr id="1056" name="Oval 32"/>
              <p:cNvSpPr>
                <a:spLocks noChangeArrowheads="1"/>
              </p:cNvSpPr>
              <p:nvPr/>
            </p:nvSpPr>
            <p:spPr bwMode="auto">
              <a:xfrm>
                <a:off x="1152" y="1486"/>
                <a:ext cx="961" cy="67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>
                  <a:solidFill>
                    <a:srgbClr val="000000"/>
                  </a:solidFill>
                  <a:latin typeface="Gill Sans" pitchFamily="34" charset="0"/>
                </a:endParaRPr>
              </a:p>
            </p:txBody>
          </p:sp>
          <p:sp>
            <p:nvSpPr>
              <p:cNvPr id="1057" name="Oval 33"/>
              <p:cNvSpPr>
                <a:spLocks noChangeArrowheads="1"/>
              </p:cNvSpPr>
              <p:nvPr/>
            </p:nvSpPr>
            <p:spPr bwMode="auto">
              <a:xfrm>
                <a:off x="1152" y="288"/>
                <a:ext cx="961" cy="67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>
                  <a:solidFill>
                    <a:srgbClr val="000000"/>
                  </a:solidFill>
                  <a:latin typeface="Gill Sans" pitchFamily="34" charset="0"/>
                </a:endParaRPr>
              </a:p>
            </p:txBody>
          </p:sp>
          <p:sp>
            <p:nvSpPr>
              <p:cNvPr id="1058" name="Rectangle 34"/>
              <p:cNvSpPr>
                <a:spLocks noChangeAspect="1" noChangeArrowheads="1"/>
              </p:cNvSpPr>
              <p:nvPr/>
            </p:nvSpPr>
            <p:spPr bwMode="auto">
              <a:xfrm>
                <a:off x="1152" y="625"/>
                <a:ext cx="961" cy="1198"/>
              </a:xfrm>
              <a:prstGeom prst="rect">
                <a:avLst/>
              </a:prstGeom>
              <a:solidFill>
                <a:schemeClr val="accent1"/>
              </a:solidFill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>
                  <a:solidFill>
                    <a:srgbClr val="3399FF"/>
                  </a:solidFill>
                  <a:latin typeface="Gill Sans" pitchFamily="34" charset="0"/>
                </a:endParaRPr>
              </a:p>
            </p:txBody>
          </p:sp>
          <p:sp>
            <p:nvSpPr>
              <p:cNvPr id="1039" name="WordArt 35"/>
              <p:cNvSpPr>
                <a:spLocks noChangeAspect="1" noChangeArrowheads="1" noChangeShapeType="1" noTextEdit="1"/>
              </p:cNvSpPr>
              <p:nvPr/>
            </p:nvSpPr>
            <p:spPr bwMode="auto">
              <a:xfrm>
                <a:off x="1392" y="768"/>
                <a:ext cx="494" cy="1008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fromWordArt="1">
                <a:prstTxWarp prst="textPlain">
                  <a:avLst>
                    <a:gd name="adj" fmla="val 52833"/>
                  </a:avLst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5400" b="1" i="1" kern="10">
                    <a:solidFill>
                      <a:srgbClr val="FFFFFF"/>
                    </a:solidFill>
                    <a:latin typeface="Symbol"/>
                  </a:rPr>
                  <a:t>m</a:t>
                </a:r>
              </a:p>
            </p:txBody>
          </p:sp>
        </p:grpSp>
        <p:sp>
          <p:nvSpPr>
            <p:cNvPr id="1060" name="Text Box 36"/>
            <p:cNvSpPr txBox="1">
              <a:spLocks noChangeArrowheads="1"/>
            </p:cNvSpPr>
            <p:nvPr/>
          </p:nvSpPr>
          <p:spPr bwMode="auto">
            <a:xfrm>
              <a:off x="4274" y="3360"/>
              <a:ext cx="1006" cy="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600" b="1" i="1">
                  <a:solidFill>
                    <a:srgbClr val="3399FF"/>
                  </a:solidFill>
                  <a:latin typeface="Times New Roman" pitchFamily="18" charset="0"/>
                </a:rPr>
                <a:t>Muons, Inc.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8992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Comic Sans MS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Comic Sans MS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Comic Sans MS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Comic Sans MS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Symbol" pitchFamily="18" charset="2"/>
        <a:buChar char="·"/>
        <a:defRPr sz="2400">
          <a:solidFill>
            <a:srgbClr val="0000CC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Symbol" pitchFamily="18" charset="2"/>
        <a:buChar char="·"/>
        <a:defRPr sz="2000">
          <a:solidFill>
            <a:srgbClr val="0066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80008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73163"/>
            <a:ext cx="82296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 smtClean="0">
                <a:solidFill>
                  <a:prstClr val="black">
                    <a:tint val="75000"/>
                  </a:prstClr>
                </a:solidFill>
                <a:latin typeface="Arial Narrow" pitchFamily="34" charset="0"/>
              </a:defRPr>
            </a:lvl1pPr>
          </a:lstStyle>
          <a:p>
            <a:pPr defTabSz="914400">
              <a:defRPr/>
            </a:pPr>
            <a:r>
              <a:rPr lang="en-US"/>
              <a:t>July 24, 2012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06675" y="6356350"/>
            <a:ext cx="3949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 smtClean="0">
                <a:solidFill>
                  <a:prstClr val="black">
                    <a:tint val="75000"/>
                  </a:prstClr>
                </a:solidFill>
                <a:latin typeface="Arial Narrow" pitchFamily="34" charset="0"/>
              </a:defRPr>
            </a:lvl1pPr>
          </a:lstStyle>
          <a:p>
            <a:pPr defTabSz="914400">
              <a:defRPr/>
            </a:pPr>
            <a:r>
              <a:rPr lang="en-US"/>
              <a:t>Chuck Ankenbrandt, Muons,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Arial Narrow" pitchFamily="34" charset="0"/>
              </a:defRPr>
            </a:lvl1pPr>
          </a:lstStyle>
          <a:p>
            <a:pPr defTabSz="914400">
              <a:defRPr/>
            </a:pPr>
            <a:fld id="{3436EFA7-BEB6-490A-A08E-A0375902953B}" type="slidenum">
              <a:rPr lang="en-US"/>
              <a:pPr defTabSz="914400">
                <a:defRPr/>
              </a:pPr>
              <a:t>‹#›</a:t>
            </a:fld>
            <a:endParaRPr lang="en-US"/>
          </a:p>
        </p:txBody>
      </p:sp>
      <p:sp>
        <p:nvSpPr>
          <p:cNvPr id="8" name="Rectangle 8"/>
          <p:cNvSpPr/>
          <p:nvPr userDrawn="1"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2" descr="C:\Documents and Settings\sgeer\My Documents\MAP\MAP-LOGO.png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376238" y="95250"/>
            <a:ext cx="857250" cy="974725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</p:pic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719263" y="7938"/>
            <a:ext cx="675798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667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Black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00B050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FF0000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B050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0"/>
            <a:ext cx="6629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Title</a:t>
            </a:r>
          </a:p>
        </p:txBody>
      </p:sp>
      <p:sp>
        <p:nvSpPr>
          <p:cNvPr id="16387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90600"/>
            <a:ext cx="7772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44" name="Rectangle 2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 smtClean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July 24, 2012 </a:t>
            </a:r>
            <a:endParaRPr lang="en-US" altLang="en-US" dirty="0"/>
          </a:p>
        </p:txBody>
      </p:sp>
      <p:sp>
        <p:nvSpPr>
          <p:cNvPr id="1046" name="Rectangle 2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00C65E7-DFB8-48C4-B9E1-F4CFD3E8BBD6}" type="slidenum">
              <a:rPr lang="en-US" alt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>
            <a:off x="685800" y="914400"/>
            <a:ext cx="7772400" cy="0"/>
          </a:xfrm>
          <a:prstGeom prst="line">
            <a:avLst/>
          </a:prstGeom>
          <a:noFill/>
          <a:ln w="38100">
            <a:solidFill>
              <a:srgbClr val="CC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 b="1">
              <a:solidFill>
                <a:srgbClr val="000000"/>
              </a:solidFill>
              <a:latin typeface="Gill Sans" pitchFamily="34" charset="0"/>
            </a:endParaRPr>
          </a:p>
        </p:txBody>
      </p:sp>
      <p:pic>
        <p:nvPicPr>
          <p:cNvPr id="16391" name="Picture 24" descr="f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838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2" name="Rectangle 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09800" y="64770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Chuck Ankenbrandt, Muons, Inc.</a:t>
            </a:r>
            <a:endParaRPr lang="en-US" dirty="0"/>
          </a:p>
        </p:txBody>
      </p:sp>
      <p:grpSp>
        <p:nvGrpSpPr>
          <p:cNvPr id="16393" name="Group 30"/>
          <p:cNvGrpSpPr>
            <a:grpSpLocks/>
          </p:cNvGrpSpPr>
          <p:nvPr/>
        </p:nvGrpSpPr>
        <p:grpSpPr bwMode="auto">
          <a:xfrm>
            <a:off x="0" y="0"/>
            <a:ext cx="1828800" cy="838200"/>
            <a:chOff x="3840" y="3216"/>
            <a:chExt cx="1440" cy="624"/>
          </a:xfrm>
        </p:grpSpPr>
        <p:grpSp>
          <p:nvGrpSpPr>
            <p:cNvPr id="16394" name="Group 31"/>
            <p:cNvGrpSpPr>
              <a:grpSpLocks/>
            </p:cNvGrpSpPr>
            <p:nvPr/>
          </p:nvGrpSpPr>
          <p:grpSpPr bwMode="auto">
            <a:xfrm>
              <a:off x="3840" y="3216"/>
              <a:ext cx="336" cy="624"/>
              <a:chOff x="1152" y="288"/>
              <a:chExt cx="960" cy="1872"/>
            </a:xfrm>
          </p:grpSpPr>
          <p:sp>
            <p:nvSpPr>
              <p:cNvPr id="1056" name="Oval 32"/>
              <p:cNvSpPr>
                <a:spLocks noChangeArrowheads="1"/>
              </p:cNvSpPr>
              <p:nvPr/>
            </p:nvSpPr>
            <p:spPr bwMode="auto">
              <a:xfrm>
                <a:off x="1152" y="1486"/>
                <a:ext cx="961" cy="67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>
                  <a:solidFill>
                    <a:srgbClr val="000000"/>
                  </a:solidFill>
                  <a:latin typeface="Gill Sans" pitchFamily="34" charset="0"/>
                </a:endParaRPr>
              </a:p>
            </p:txBody>
          </p:sp>
          <p:sp>
            <p:nvSpPr>
              <p:cNvPr id="1057" name="Oval 33"/>
              <p:cNvSpPr>
                <a:spLocks noChangeArrowheads="1"/>
              </p:cNvSpPr>
              <p:nvPr/>
            </p:nvSpPr>
            <p:spPr bwMode="auto">
              <a:xfrm>
                <a:off x="1152" y="288"/>
                <a:ext cx="961" cy="67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>
                  <a:solidFill>
                    <a:srgbClr val="000000"/>
                  </a:solidFill>
                  <a:latin typeface="Gill Sans" pitchFamily="34" charset="0"/>
                </a:endParaRPr>
              </a:p>
            </p:txBody>
          </p:sp>
          <p:sp>
            <p:nvSpPr>
              <p:cNvPr id="1058" name="Rectangle 34"/>
              <p:cNvSpPr>
                <a:spLocks noChangeAspect="1" noChangeArrowheads="1"/>
              </p:cNvSpPr>
              <p:nvPr/>
            </p:nvSpPr>
            <p:spPr bwMode="auto">
              <a:xfrm>
                <a:off x="1152" y="625"/>
                <a:ext cx="961" cy="1198"/>
              </a:xfrm>
              <a:prstGeom prst="rect">
                <a:avLst/>
              </a:prstGeom>
              <a:solidFill>
                <a:schemeClr val="accent1"/>
              </a:solidFill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>
                  <a:solidFill>
                    <a:srgbClr val="3399FF"/>
                  </a:solidFill>
                  <a:latin typeface="Gill Sans" pitchFamily="34" charset="0"/>
                </a:endParaRPr>
              </a:p>
            </p:txBody>
          </p:sp>
          <p:sp>
            <p:nvSpPr>
              <p:cNvPr id="16399" name="WordArt 35"/>
              <p:cNvSpPr>
                <a:spLocks noChangeAspect="1" noChangeArrowheads="1" noChangeShapeType="1" noTextEdit="1"/>
              </p:cNvSpPr>
              <p:nvPr/>
            </p:nvSpPr>
            <p:spPr bwMode="auto">
              <a:xfrm>
                <a:off x="1392" y="768"/>
                <a:ext cx="494" cy="1008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fromWordArt="1">
                <a:prstTxWarp prst="textPlain">
                  <a:avLst>
                    <a:gd name="adj" fmla="val 52833"/>
                  </a:avLst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5400" b="1" i="1" kern="10">
                    <a:solidFill>
                      <a:srgbClr val="FFFFFF"/>
                    </a:solidFill>
                    <a:latin typeface="Symbol"/>
                  </a:rPr>
                  <a:t>m</a:t>
                </a:r>
              </a:p>
            </p:txBody>
          </p:sp>
        </p:grpSp>
        <p:sp>
          <p:nvSpPr>
            <p:cNvPr id="1060" name="Text Box 36"/>
            <p:cNvSpPr txBox="1">
              <a:spLocks noChangeArrowheads="1"/>
            </p:cNvSpPr>
            <p:nvPr/>
          </p:nvSpPr>
          <p:spPr bwMode="auto">
            <a:xfrm>
              <a:off x="4274" y="3360"/>
              <a:ext cx="1006" cy="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600" b="1" i="1">
                  <a:solidFill>
                    <a:srgbClr val="3399FF"/>
                  </a:solidFill>
                  <a:latin typeface="Times New Roman" pitchFamily="18" charset="0"/>
                </a:rPr>
                <a:t>Muons, Inc.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378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Comic Sans MS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Comic Sans MS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Comic Sans MS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Comic Sans MS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Symbol" pitchFamily="18" charset="2"/>
        <a:buChar char="·"/>
        <a:defRPr sz="2400">
          <a:solidFill>
            <a:srgbClr val="0000CC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Symbol" pitchFamily="18" charset="2"/>
        <a:buChar char="·"/>
        <a:defRPr sz="2000">
          <a:solidFill>
            <a:srgbClr val="0066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80008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453188"/>
            <a:ext cx="21336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4535B8E-7A8C-4C50-8768-C051A27A26DE}" type="slidenum">
              <a:rPr lang="fr-FR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93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453188"/>
            <a:ext cx="21336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4535B8E-7A8C-4C50-8768-C051A27A26DE}" type="slidenum">
              <a:rPr lang="fr-FR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606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7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7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17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wmf"/><Relationship Id="rId1" Type="http://schemas.openxmlformats.org/officeDocument/2006/relationships/slideLayout" Target="../slideLayouts/slideLayout2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24.xml"/><Relationship Id="rId4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22.xml"/><Relationship Id="rId4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7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17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png"/><Relationship Id="rId5" Type="http://schemas.openxmlformats.org/officeDocument/2006/relationships/image" Target="../media/image22.wmf"/><Relationship Id="rId10" Type="http://schemas.openxmlformats.org/officeDocument/2006/relationships/image" Target="../media/image23.w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2.bin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17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17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17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5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99.emf"/><Relationship Id="rId4" Type="http://schemas.openxmlformats.org/officeDocument/2006/relationships/image" Target="../media/image9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wmf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108.png"/><Relationship Id="rId4" Type="http://schemas.openxmlformats.org/officeDocument/2006/relationships/image" Target="../media/image10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11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0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27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2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1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1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119.png"/><Relationship Id="rId5" Type="http://schemas.openxmlformats.org/officeDocument/2006/relationships/image" Target="../media/image111.png"/><Relationship Id="rId4" Type="http://schemas.openxmlformats.org/officeDocument/2006/relationships/image" Target="../media/image108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wmf"/><Relationship Id="rId1" Type="http://schemas.openxmlformats.org/officeDocument/2006/relationships/slideLayout" Target="../slideLayouts/slideLayout151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3.xml"/><Relationship Id="rId6" Type="http://schemas.openxmlformats.org/officeDocument/2006/relationships/image" Target="../media/image130.pn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85.xml"/><Relationship Id="rId4" Type="http://schemas.openxmlformats.org/officeDocument/2006/relationships/image" Target="../media/image135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8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8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3.wm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8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18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8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8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8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8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5.xml"/><Relationship Id="rId6" Type="http://schemas.microsoft.com/office/2007/relationships/hdphoto" Target="../media/hdphoto2.wdp"/><Relationship Id="rId5" Type="http://schemas.openxmlformats.org/officeDocument/2006/relationships/image" Target="../media/image145.jpeg"/><Relationship Id="rId4" Type="http://schemas.microsoft.com/office/2007/relationships/hdphoto" Target="../media/hdphoto1.wdp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5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5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95.xml"/><Relationship Id="rId4" Type="http://schemas.openxmlformats.org/officeDocument/2006/relationships/image" Target="../media/image160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9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5.xml"/><Relationship Id="rId5" Type="http://schemas.openxmlformats.org/officeDocument/2006/relationships/image" Target="../media/image164.jpeg"/><Relationship Id="rId4" Type="http://schemas.openxmlformats.org/officeDocument/2006/relationships/image" Target="../media/image16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9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emf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21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219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gif"/><Relationship Id="rId1" Type="http://schemas.openxmlformats.org/officeDocument/2006/relationships/slideLayout" Target="../slideLayouts/slideLayout19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2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Summary </a:t>
            </a:r>
            <a:r>
              <a:rPr lang="en-US" dirty="0" err="1" smtClean="0"/>
              <a:t>Nufact</a:t>
            </a:r>
            <a:r>
              <a:rPr lang="en-US" dirty="0" smtClean="0"/>
              <a:t> 2012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S. </a:t>
            </a:r>
            <a:r>
              <a:rPr lang="en-US" dirty="0" err="1" smtClean="0"/>
              <a:t>Gilardoni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6" descr="nufact4c_med.gif                                               000002ECData                           B536843D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214" y="125951"/>
            <a:ext cx="1295400" cy="120491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/>
          <p:cNvSpPr/>
          <p:nvPr/>
        </p:nvSpPr>
        <p:spPr>
          <a:xfrm>
            <a:off x="3257078" y="1330864"/>
            <a:ext cx="2388020" cy="3165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61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discovery of the year: </a:t>
            </a:r>
            <a:r>
              <a:rPr lang="el-GR" dirty="0"/>
              <a:t>θ</a:t>
            </a:r>
            <a:r>
              <a:rPr lang="en-US" baseline="-25000" dirty="0" smtClean="0"/>
              <a:t>13 </a:t>
            </a:r>
            <a:r>
              <a:rPr lang="en-US" dirty="0" smtClean="0"/>
              <a:t>is not zero 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l-GR" dirty="0" smtClean="0"/>
              <a:t>θ</a:t>
            </a:r>
            <a:r>
              <a:rPr lang="el-GR" baseline="-25000" dirty="0" smtClean="0"/>
              <a:t>13</a:t>
            </a:r>
            <a:r>
              <a:rPr lang="en-US" baseline="-25000" dirty="0" smtClean="0"/>
              <a:t> </a:t>
            </a:r>
            <a:r>
              <a:rPr lang="en-US" dirty="0" smtClean="0"/>
              <a:t>was the last angle not known in the mixing matrix.</a:t>
            </a:r>
          </a:p>
          <a:p>
            <a:endParaRPr lang="en-US" dirty="0"/>
          </a:p>
          <a:p>
            <a:r>
              <a:rPr lang="en-US" dirty="0" smtClean="0"/>
              <a:t>Why so important? Because now one can hope to measure CP violation</a:t>
            </a:r>
          </a:p>
          <a:p>
            <a:endParaRPr lang="en-US" dirty="0"/>
          </a:p>
          <a:p>
            <a:r>
              <a:rPr lang="en-US" dirty="0" smtClean="0"/>
              <a:t>How? By measuring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What remains to measure </a:t>
            </a:r>
          </a:p>
          <a:p>
            <a:r>
              <a:rPr lang="en-US" dirty="0" smtClean="0"/>
              <a:t>before CP violation ? </a:t>
            </a:r>
            <a:endParaRPr lang="en-GB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209" y="3393017"/>
            <a:ext cx="5596024" cy="162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487" y="2631314"/>
            <a:ext cx="6207746" cy="663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68221" y="2962815"/>
            <a:ext cx="638979" cy="3315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730" y="4756584"/>
            <a:ext cx="3873782" cy="195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620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5" b="6591"/>
          <a:stretch/>
        </p:blipFill>
        <p:spPr bwMode="auto">
          <a:xfrm>
            <a:off x="0" y="17700"/>
            <a:ext cx="9144000" cy="6209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5" t="83862" r="11669"/>
          <a:stretch/>
        </p:blipFill>
        <p:spPr bwMode="auto">
          <a:xfrm>
            <a:off x="1677660" y="5953505"/>
            <a:ext cx="7443669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414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309563"/>
            <a:ext cx="8362950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309563"/>
            <a:ext cx="8362950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H="1">
            <a:off x="3635375" y="1125538"/>
            <a:ext cx="180975" cy="2873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6200000" flipH="1">
            <a:off x="3654425" y="1143000"/>
            <a:ext cx="179388" cy="2873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795963" y="2889250"/>
            <a:ext cx="180975" cy="2873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H="1">
            <a:off x="5813425" y="2906713"/>
            <a:ext cx="180975" cy="2889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700"/>
            <a:ext cx="36004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3608388"/>
            <a:ext cx="2854325" cy="214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0"/>
            <a:ext cx="302418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441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7327900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00" y="728663"/>
            <a:ext cx="37973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553075"/>
            <a:ext cx="470535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5721350" y="3105150"/>
            <a:ext cx="34226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CH" sz="1600">
                <a:latin typeface="Comic Sans MS" pitchFamily="66" charset="0"/>
              </a:rPr>
              <a:t>some unexpected behaviour noted</a:t>
            </a:r>
            <a:endParaRPr lang="en-US" sz="1600">
              <a:latin typeface="Comic Sans MS" pitchFamily="66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76975"/>
            <a:ext cx="5648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877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9525"/>
            <a:ext cx="9026525" cy="684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46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260350"/>
            <a:ext cx="8769350" cy="620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671888" y="6372225"/>
            <a:ext cx="3092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CH" sz="2000" i="1">
                <a:solidFill>
                  <a:srgbClr val="00B050"/>
                </a:solidFill>
                <a:latin typeface="Comic Sans MS" pitchFamily="66" charset="0"/>
              </a:rPr>
              <a:t>Shaewitz Neutrino 2012</a:t>
            </a:r>
            <a:endParaRPr lang="en-US" sz="2000" i="1">
              <a:solidFill>
                <a:srgbClr val="00B05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00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47700" y="4730750"/>
            <a:ext cx="1004888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CH" sz="1200" dirty="0">
                <a:solidFill>
                  <a:prstClr val="black"/>
                </a:solidFill>
                <a:latin typeface="Comic Sans MS" pitchFamily="66" charset="0"/>
              </a:rPr>
              <a:t>LBNO </a:t>
            </a:r>
            <a:r>
              <a:rPr lang="fr-CH" sz="1200" dirty="0" err="1">
                <a:solidFill>
                  <a:prstClr val="black"/>
                </a:solidFill>
                <a:latin typeface="Comic Sans MS" pitchFamily="66" charset="0"/>
              </a:rPr>
              <a:t>LArg</a:t>
            </a:r>
            <a:r>
              <a:rPr lang="fr-CH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633413" y="5199063"/>
            <a:ext cx="1055687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CH" sz="1200">
                <a:solidFill>
                  <a:prstClr val="black"/>
                </a:solidFill>
                <a:latin typeface="Comic Sans MS" pitchFamily="66" charset="0"/>
              </a:rPr>
              <a:t>LBNO- Lsc</a:t>
            </a:r>
            <a:r>
              <a:rPr lang="fr-CH">
                <a:solidFill>
                  <a:prstClr val="black"/>
                </a:solidFill>
                <a:latin typeface="Comic Sans MS" pitchFamily="66" charset="0"/>
              </a:rPr>
              <a:t> </a:t>
            </a:r>
            <a:endParaRPr lang="en-US">
              <a:solidFill>
                <a:prstClr val="black"/>
              </a:solidFill>
              <a:latin typeface="Comic Sans MS" pitchFamily="66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285750"/>
            <a:ext cx="8162925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39750" y="2708275"/>
            <a:ext cx="8162925" cy="5048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3238" y="800100"/>
            <a:ext cx="8162925" cy="5048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9750" y="3716338"/>
            <a:ext cx="8162925" cy="5048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47087" y="6314444"/>
            <a:ext cx="1899908" cy="5048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8956" y="6382190"/>
            <a:ext cx="1917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status= ~approved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60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type of Man-made neutrino beams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923925"/>
            <a:ext cx="8801100" cy="59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663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80963"/>
            <a:ext cx="8934450" cy="669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17067" y="6254045"/>
            <a:ext cx="2731911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683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046163" y="501650"/>
            <a:ext cx="7018337" cy="1423988"/>
          </a:xfrm>
          <a:prstGeom prst="rect">
            <a:avLst/>
          </a:prstGeom>
        </p:spPr>
        <p:txBody>
          <a:bodyPr/>
          <a:lstStyle/>
          <a:p>
            <a:pPr algn="ctr" defTabSz="9128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4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Proton Driver Scenarios at RAL and CERN</a:t>
            </a:r>
          </a:p>
          <a:p>
            <a:pPr algn="ctr" defTabSz="912813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440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428875" y="5072063"/>
            <a:ext cx="4286250" cy="504825"/>
          </a:xfrm>
          <a:prstGeom prst="rect">
            <a:avLst/>
          </a:prstGeom>
        </p:spPr>
        <p:txBody>
          <a:bodyPr/>
          <a:lstStyle/>
          <a:p>
            <a:pPr marL="342900" indent="-342900" algn="ctr" defTabSz="912813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GB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Synchrotron Group Leader</a:t>
            </a:r>
          </a:p>
          <a:p>
            <a:pPr marL="342900" indent="-342900" algn="ctr" defTabSz="912813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GB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ISIS Accelerator Division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000375" y="4500563"/>
            <a:ext cx="3114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3200">
                <a:solidFill>
                  <a:srgbClr val="000000"/>
                </a:solidFill>
                <a:cs typeface="Arial" charset="0"/>
              </a:rPr>
              <a:t>John Thomason</a:t>
            </a:r>
          </a:p>
        </p:txBody>
      </p:sp>
      <p:grpSp>
        <p:nvGrpSpPr>
          <p:cNvPr id="15365" name="Group 6"/>
          <p:cNvGrpSpPr>
            <a:grpSpLocks/>
          </p:cNvGrpSpPr>
          <p:nvPr/>
        </p:nvGrpSpPr>
        <p:grpSpPr bwMode="auto">
          <a:xfrm>
            <a:off x="1470025" y="2051050"/>
            <a:ext cx="6210300" cy="2392363"/>
            <a:chOff x="1256602" y="2050992"/>
            <a:chExt cx="6210420" cy="2393030"/>
          </a:xfrm>
        </p:grpSpPr>
        <p:pic>
          <p:nvPicPr>
            <p:cNvPr id="15366" name="Picture 11" descr="06EC3818Campusaerialview_sm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095297" y="2050992"/>
              <a:ext cx="2371725" cy="2393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7" name="Picture 5" descr="09EC2174 Campus aerial view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6602" y="2059536"/>
              <a:ext cx="3725228" cy="2380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0889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Neutrinos, </a:t>
            </a:r>
            <a:r>
              <a:rPr lang="el-GR" b="0" dirty="0" smtClean="0">
                <a:solidFill>
                  <a:srgbClr val="006700"/>
                </a:solidFill>
                <a:latin typeface="Symbol"/>
                <a:sym typeface="Symbol"/>
              </a:rPr>
              <a:t></a:t>
            </a:r>
            <a:r>
              <a:rPr lang="en-GB" sz="1800" b="0" dirty="0" smtClean="0">
                <a:solidFill>
                  <a:srgbClr val="006700"/>
                </a:solidFill>
                <a:latin typeface="Times-Roman"/>
              </a:rPr>
              <a:t>e</a:t>
            </a:r>
            <a:r>
              <a:rPr lang="en-GB" b="0" dirty="0">
                <a:solidFill>
                  <a:srgbClr val="000000"/>
                </a:solidFill>
                <a:latin typeface="Times-Roman"/>
              </a:rPr>
              <a:t>, </a:t>
            </a:r>
            <a:r>
              <a:rPr lang="el-GR" b="0" dirty="0" smtClean="0">
                <a:solidFill>
                  <a:srgbClr val="B60000"/>
                </a:solidFill>
                <a:latin typeface="Symbol"/>
                <a:sym typeface="Symbol"/>
              </a:rPr>
              <a:t></a:t>
            </a:r>
            <a:r>
              <a:rPr lang="el-GR" sz="1800" b="0" dirty="0" smtClean="0">
                <a:solidFill>
                  <a:srgbClr val="B60000"/>
                </a:solidFill>
                <a:latin typeface="Calibri"/>
                <a:cs typeface="Calibri"/>
              </a:rPr>
              <a:t>µ</a:t>
            </a:r>
            <a:r>
              <a:rPr lang="el-GR" b="0" dirty="0" smtClean="0">
                <a:solidFill>
                  <a:srgbClr val="000000"/>
                </a:solidFill>
                <a:latin typeface="Times-Roman"/>
              </a:rPr>
              <a:t>, </a:t>
            </a:r>
            <a:r>
              <a:rPr lang="el-GR" b="0" dirty="0" smtClean="0">
                <a:solidFill>
                  <a:srgbClr val="0000FF"/>
                </a:solidFill>
                <a:latin typeface="Symbol"/>
                <a:sym typeface="Symbol"/>
              </a:rPr>
              <a:t></a:t>
            </a:r>
            <a:r>
              <a:rPr lang="el-GR" sz="1800" b="0" dirty="0" smtClean="0">
                <a:solidFill>
                  <a:srgbClr val="0000FF"/>
                </a:solidFill>
                <a:latin typeface="Calibri"/>
                <a:cs typeface="Calibri"/>
              </a:rPr>
              <a:t>τ</a:t>
            </a:r>
            <a:endParaRPr lang="en-GB" dirty="0"/>
          </a:p>
        </p:txBody>
      </p:sp>
      <p:pic>
        <p:nvPicPr>
          <p:cNvPr id="3074" name="Picture 2" descr="http://upload.wikimedia.org/wikipedia/commons/thumb/0/00/Standard_Model_of_Elementary_Particles.svg/500px-Standard_Model_of_Elementary_Particles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57" y="1029849"/>
            <a:ext cx="4762500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26"/>
          <a:stretch/>
        </p:blipFill>
        <p:spPr bwMode="auto">
          <a:xfrm>
            <a:off x="4660380" y="1708570"/>
            <a:ext cx="2274232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6" r="31383"/>
          <a:stretch/>
        </p:blipFill>
        <p:spPr bwMode="auto">
          <a:xfrm>
            <a:off x="4660380" y="3223998"/>
            <a:ext cx="2312449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01"/>
          <a:stretch/>
        </p:blipFill>
        <p:spPr bwMode="auto">
          <a:xfrm>
            <a:off x="4814727" y="4762868"/>
            <a:ext cx="2003753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92005" y="2181128"/>
            <a:ext cx="207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en-US" dirty="0">
                <a:sym typeface="Symbol" pitchFamily="18" charset="2"/>
              </a:rPr>
              <a:t>n  p + e</a:t>
            </a:r>
            <a:r>
              <a:rPr lang="en-US" altLang="en-US" baseline="30000" dirty="0">
                <a:sym typeface="Symbol" pitchFamily="18" charset="2"/>
              </a:rPr>
              <a:t>– </a:t>
            </a:r>
            <a:r>
              <a:rPr lang="en-US" altLang="en-US" dirty="0">
                <a:sym typeface="Symbol" pitchFamily="18" charset="2"/>
              </a:rPr>
              <a:t>+ </a:t>
            </a:r>
            <a:r>
              <a:rPr lang="en-US" altLang="en-US" baseline="-25000" dirty="0">
                <a:sym typeface="Symbol" pitchFamily="18" charset="2"/>
              </a:rPr>
              <a:t>e</a:t>
            </a:r>
            <a:r>
              <a:rPr lang="en-US" altLang="en-US" dirty="0">
                <a:sym typeface="Symbol" pitchFamily="18" charset="2"/>
              </a:rPr>
              <a:t> </a:t>
            </a:r>
            <a:endParaRPr lang="de-DE" altLang="de-DE" dirty="0"/>
          </a:p>
        </p:txBody>
      </p:sp>
      <p:sp>
        <p:nvSpPr>
          <p:cNvPr id="10" name="Rectangle 9"/>
          <p:cNvSpPr/>
          <p:nvPr/>
        </p:nvSpPr>
        <p:spPr>
          <a:xfrm>
            <a:off x="6934612" y="3696557"/>
            <a:ext cx="1780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en-US" dirty="0" smtClean="0">
                <a:sym typeface="Symbol" pitchFamily="18" charset="2"/>
              </a:rPr>
              <a:t> </a:t>
            </a:r>
            <a:r>
              <a:rPr lang="el-GR" altLang="en-US" dirty="0" smtClean="0">
                <a:sym typeface="Symbol" pitchFamily="18" charset="2"/>
              </a:rPr>
              <a:t>π</a:t>
            </a:r>
            <a:r>
              <a:rPr lang="en-US" altLang="en-US" dirty="0" smtClean="0">
                <a:sym typeface="Symbol" pitchFamily="18" charset="2"/>
              </a:rPr>
              <a:t>  </a:t>
            </a:r>
            <a:r>
              <a:rPr lang="el-GR" altLang="en-US" dirty="0" smtClean="0">
                <a:sym typeface="Symbol" pitchFamily="18" charset="2"/>
              </a:rPr>
              <a:t>µ</a:t>
            </a:r>
            <a:r>
              <a:rPr lang="en-US" altLang="en-US" dirty="0" smtClean="0">
                <a:sym typeface="Symbol" pitchFamily="18" charset="2"/>
              </a:rPr>
              <a:t> + </a:t>
            </a:r>
            <a:r>
              <a:rPr lang="el-GR" altLang="en-US" baseline="-25000" dirty="0">
                <a:sym typeface="Symbol" pitchFamily="18" charset="2"/>
              </a:rPr>
              <a:t>µ</a:t>
            </a:r>
            <a:r>
              <a:rPr lang="en-US" altLang="en-US" dirty="0" smtClean="0">
                <a:sym typeface="Symbol" pitchFamily="18" charset="2"/>
              </a:rPr>
              <a:t> </a:t>
            </a:r>
            <a:endParaRPr lang="de-DE" altLang="de-DE" dirty="0"/>
          </a:p>
        </p:txBody>
      </p:sp>
      <p:sp>
        <p:nvSpPr>
          <p:cNvPr id="11" name="Rectangle 10"/>
          <p:cNvSpPr/>
          <p:nvPr/>
        </p:nvSpPr>
        <p:spPr>
          <a:xfrm>
            <a:off x="6972828" y="5235427"/>
            <a:ext cx="17421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en-US" dirty="0" smtClean="0">
                <a:sym typeface="Symbol" pitchFamily="18" charset="2"/>
              </a:rPr>
              <a:t>D  </a:t>
            </a:r>
            <a:r>
              <a:rPr lang="el-GR" altLang="en-US" dirty="0" smtClean="0">
                <a:sym typeface="Symbol" pitchFamily="18" charset="2"/>
              </a:rPr>
              <a:t>τ</a:t>
            </a:r>
            <a:r>
              <a:rPr lang="en-US" altLang="en-US" dirty="0" smtClean="0">
                <a:sym typeface="Symbol" pitchFamily="18" charset="2"/>
              </a:rPr>
              <a:t> + </a:t>
            </a:r>
            <a:r>
              <a:rPr lang="el-GR" altLang="en-US" dirty="0">
                <a:sym typeface="Symbol" pitchFamily="18" charset="2"/>
              </a:rPr>
              <a:t> </a:t>
            </a:r>
            <a:r>
              <a:rPr lang="el-GR" altLang="en-US" baseline="-25000" dirty="0">
                <a:sym typeface="Symbol" pitchFamily="18" charset="2"/>
              </a:rPr>
              <a:t>τ</a:t>
            </a:r>
            <a:r>
              <a:rPr lang="en-US" altLang="en-US" dirty="0" smtClean="0">
                <a:sym typeface="Symbol" pitchFamily="18" charset="2"/>
              </a:rPr>
              <a:t> </a:t>
            </a:r>
            <a:endParaRPr lang="de-DE" altLang="de-DE" dirty="0"/>
          </a:p>
        </p:txBody>
      </p:sp>
      <p:sp>
        <p:nvSpPr>
          <p:cNvPr id="6" name="Rectangle 5"/>
          <p:cNvSpPr/>
          <p:nvPr/>
        </p:nvSpPr>
        <p:spPr>
          <a:xfrm>
            <a:off x="4066994" y="945531"/>
            <a:ext cx="4927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We </a:t>
            </a:r>
            <a:r>
              <a:rPr lang="en-US" b="1" i="1" dirty="0"/>
              <a:t>define </a:t>
            </a:r>
            <a:r>
              <a:rPr lang="en-US" dirty="0"/>
              <a:t>the three known flavors of neutrinos,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GB" dirty="0" smtClean="0"/>
              <a:t>by </a:t>
            </a:r>
            <a:r>
              <a:rPr lang="en-GB" dirty="0"/>
              <a:t>W boson </a:t>
            </a:r>
            <a:r>
              <a:rPr lang="en-GB" dirty="0" smtClean="0"/>
              <a:t>decays and the associated lepton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444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5"/>
          <p:cNvSpPr txBox="1">
            <a:spLocks noChangeArrowheads="1"/>
          </p:cNvSpPr>
          <p:nvPr/>
        </p:nvSpPr>
        <p:spPr bwMode="auto">
          <a:xfrm>
            <a:off x="714375" y="1214438"/>
            <a:ext cx="43576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GB" sz="1600">
                <a:cs typeface="Arial" charset="0"/>
              </a:rPr>
              <a:t> Supply protons to target to produce pions</a:t>
            </a:r>
            <a:endParaRPr lang="pl-PL" sz="1600">
              <a:cs typeface="Arial" charset="0"/>
            </a:endParaRPr>
          </a:p>
        </p:txBody>
      </p:sp>
      <p:sp>
        <p:nvSpPr>
          <p:cNvPr id="17411" name="Rectangle 2"/>
          <p:cNvSpPr txBox="1">
            <a:spLocks noChangeArrowheads="1"/>
          </p:cNvSpPr>
          <p:nvPr/>
        </p:nvSpPr>
        <p:spPr bwMode="auto">
          <a:xfrm>
            <a:off x="5357813" y="285750"/>
            <a:ext cx="36433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GB">
                <a:cs typeface="Arial" charset="0"/>
              </a:rPr>
              <a:t>High Power Proton Driver</a:t>
            </a:r>
            <a:endParaRPr lang="pl-PL"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75" y="1643063"/>
            <a:ext cx="2782888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pl-PL" sz="1600" dirty="0">
                <a:cs typeface="Arial" charset="0"/>
              </a:rPr>
              <a:t> </a:t>
            </a:r>
            <a:r>
              <a:rPr lang="en-GB" sz="1600" dirty="0">
                <a:cs typeface="Arial" charset="0"/>
              </a:rPr>
              <a:t>Basic specifications:</a:t>
            </a:r>
          </a:p>
          <a:p>
            <a:pPr marL="108000">
              <a:buFont typeface="Arial" pitchFamily="34" charset="0"/>
              <a:buChar char="-"/>
              <a:defRPr/>
            </a:pPr>
            <a:r>
              <a:rPr lang="en-GB" sz="1600" dirty="0">
                <a:cs typeface="Arial" charset="0"/>
              </a:rPr>
              <a:t> 4 MW proton beam power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714375" y="1214438"/>
            <a:ext cx="7597775" cy="2103437"/>
            <a:chOff x="714348" y="1214422"/>
            <a:chExt cx="7597236" cy="2102670"/>
          </a:xfrm>
        </p:grpSpPr>
        <p:pic>
          <p:nvPicPr>
            <p:cNvPr id="17420" name="Picture 3" descr="proton energy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0694" y="1214422"/>
              <a:ext cx="2810890" cy="2102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1" name="TextBox 7"/>
            <p:cNvSpPr txBox="1">
              <a:spLocks noChangeArrowheads="1"/>
            </p:cNvSpPr>
            <p:nvPr/>
          </p:nvSpPr>
          <p:spPr bwMode="auto">
            <a:xfrm>
              <a:off x="714348" y="2143116"/>
              <a:ext cx="344357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07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buFont typeface="Arial" charset="0"/>
                <a:buChar char="-"/>
              </a:pPr>
              <a:r>
                <a:rPr lang="en-GB" sz="1600">
                  <a:cs typeface="Arial" charset="0"/>
                </a:rPr>
                <a:t> Proton kinetic energy 5 – 15 GeV</a:t>
              </a:r>
              <a:endParaRPr lang="en-GB" sz="1600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14375" y="2428875"/>
            <a:ext cx="7653338" cy="2955925"/>
            <a:chOff x="714348" y="2428868"/>
            <a:chExt cx="7653868" cy="2955436"/>
          </a:xfrm>
        </p:grpSpPr>
        <p:pic>
          <p:nvPicPr>
            <p:cNvPr id="17418" name="Picture 4" descr="proton width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32" y="3429000"/>
              <a:ext cx="2796084" cy="1955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9" name="TextBox 8"/>
            <p:cNvSpPr txBox="1">
              <a:spLocks noChangeArrowheads="1"/>
            </p:cNvSpPr>
            <p:nvPr/>
          </p:nvSpPr>
          <p:spPr bwMode="auto">
            <a:xfrm>
              <a:off x="714348" y="2428868"/>
              <a:ext cx="289534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07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buFont typeface="Arial" charset="0"/>
                <a:buChar char="-"/>
              </a:pPr>
              <a:r>
                <a:rPr lang="en-GB" sz="1600">
                  <a:cs typeface="Arial" charset="0"/>
                </a:rPr>
                <a:t> RMS bunch length 1 – 3 ns</a:t>
              </a: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714375" y="2714625"/>
            <a:ext cx="4011613" cy="2552700"/>
            <a:chOff x="714348" y="2714620"/>
            <a:chExt cx="4012622" cy="2552026"/>
          </a:xfrm>
        </p:grpSpPr>
        <p:pic>
          <p:nvPicPr>
            <p:cNvPr id="17416" name="Picture 5" descr="proton bunch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538" y="3500438"/>
              <a:ext cx="3286148" cy="1766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7" name="TextBox 9"/>
            <p:cNvSpPr txBox="1">
              <a:spLocks noChangeArrowheads="1"/>
            </p:cNvSpPr>
            <p:nvPr/>
          </p:nvSpPr>
          <p:spPr bwMode="auto">
            <a:xfrm>
              <a:off x="714348" y="2714620"/>
              <a:ext cx="4012622" cy="584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07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buFont typeface="Arial" charset="0"/>
                <a:buChar char="-"/>
              </a:pPr>
              <a:r>
                <a:rPr lang="en-GB" sz="1600">
                  <a:cs typeface="Arial" charset="0"/>
                </a:rPr>
                <a:t> 50 Hz repetition rate</a:t>
              </a:r>
            </a:p>
            <a:p>
              <a:pPr eaLnBrk="1" hangingPunct="1">
                <a:buFont typeface="Arial" charset="0"/>
                <a:buChar char="-"/>
              </a:pPr>
              <a:r>
                <a:rPr lang="en-GB" sz="1600">
                  <a:cs typeface="Arial" charset="0"/>
                </a:rPr>
                <a:t> Three bunches, extracted &gt; 80 µs apart</a:t>
              </a:r>
              <a:endParaRPr lang="en-GB" sz="1600"/>
            </a:p>
          </p:txBody>
        </p:sp>
      </p:grpSp>
    </p:spTree>
    <p:extLst>
      <p:ext uri="{BB962C8B-B14F-4D97-AF65-F5344CB8AC3E}">
        <p14:creationId xmlns:p14="http://schemas.microsoft.com/office/powerpoint/2010/main" val="375733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3" descr="Wide upward diagonal"/>
          <p:cNvSpPr txBox="1">
            <a:spLocks noChangeArrowheads="1"/>
          </p:cNvSpPr>
          <p:nvPr/>
        </p:nvSpPr>
        <p:spPr bwMode="auto">
          <a:xfrm>
            <a:off x="5881688" y="2020888"/>
            <a:ext cx="279558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600">
                <a:solidFill>
                  <a:srgbClr val="0070C0"/>
                </a:solidFill>
                <a:cs typeface="Arial" charset="0"/>
              </a:rPr>
              <a:t>2) Based on a </a:t>
            </a:r>
            <a:r>
              <a:rPr lang="en-US" sz="1600">
                <a:solidFill>
                  <a:srgbClr val="0070C0"/>
                </a:solidFill>
                <a:cs typeface="Arial" charset="0"/>
              </a:rPr>
              <a:t>≈ 3.3 GeV RCS fed by bucket-to-bucket transfer from ISIS 800 MeV synchrotron (1MW, perhaps more) </a:t>
            </a:r>
            <a:endParaRPr lang="en-GB" sz="1600">
              <a:solidFill>
                <a:srgbClr val="0070C0"/>
              </a:solidFill>
              <a:cs typeface="Arial" charset="0"/>
            </a:endParaRPr>
          </a:p>
        </p:txBody>
      </p:sp>
      <p:sp>
        <p:nvSpPr>
          <p:cNvPr id="23555" name="Text Box 4" descr="Wide upward diagonal"/>
          <p:cNvSpPr txBox="1">
            <a:spLocks noChangeArrowheads="1"/>
          </p:cNvSpPr>
          <p:nvPr/>
        </p:nvSpPr>
        <p:spPr bwMode="auto">
          <a:xfrm>
            <a:off x="5881688" y="3535363"/>
            <a:ext cx="28416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600">
                <a:solidFill>
                  <a:srgbClr val="FF0000"/>
                </a:solidFill>
                <a:cs typeface="Arial" charset="0"/>
              </a:rPr>
              <a:t>3) RCS design also accommodates multi-turn charge exchange injection to facilitate a further upgrade path where the RCS is fed directly from an 800 MeV linac (2 – 5 MW)</a:t>
            </a:r>
            <a:r>
              <a:rPr lang="en-US" sz="1600">
                <a:solidFill>
                  <a:srgbClr val="FF0000"/>
                </a:solidFill>
                <a:cs typeface="Arial" charset="0"/>
              </a:rPr>
              <a:t> </a:t>
            </a:r>
            <a:endParaRPr lang="en-GB" sz="16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3556" name="Text Box 3" descr="Wide upward diagonal"/>
          <p:cNvSpPr txBox="1">
            <a:spLocks noChangeArrowheads="1"/>
          </p:cNvSpPr>
          <p:nvPr/>
        </p:nvSpPr>
        <p:spPr bwMode="auto">
          <a:xfrm>
            <a:off x="5883275" y="1020763"/>
            <a:ext cx="30114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600">
                <a:solidFill>
                  <a:srgbClr val="00B050"/>
                </a:solidFill>
                <a:cs typeface="Arial" charset="0"/>
              </a:rPr>
              <a:t>1) Replace ISIS linac with</a:t>
            </a:r>
          </a:p>
          <a:p>
            <a:pPr eaLnBrk="1" hangingPunct="1"/>
            <a:r>
              <a:rPr lang="en-GB" sz="1600">
                <a:solidFill>
                  <a:srgbClr val="00B050"/>
                </a:solidFill>
                <a:cs typeface="Arial" charset="0"/>
              </a:rPr>
              <a:t>a new </a:t>
            </a:r>
            <a:r>
              <a:rPr lang="en-US" sz="1600">
                <a:solidFill>
                  <a:srgbClr val="00B050"/>
                </a:solidFill>
                <a:cs typeface="Arial" charset="0"/>
              </a:rPr>
              <a:t>≈ 180 MeV linac</a:t>
            </a:r>
          </a:p>
          <a:p>
            <a:pPr eaLnBrk="1" hangingPunct="1"/>
            <a:r>
              <a:rPr lang="en-US" sz="1600">
                <a:solidFill>
                  <a:srgbClr val="00B050"/>
                </a:solidFill>
                <a:cs typeface="Arial" charset="0"/>
              </a:rPr>
              <a:t>(≈ 0.5MW) </a:t>
            </a:r>
            <a:endParaRPr lang="en-GB" sz="1600">
              <a:solidFill>
                <a:srgbClr val="00B050"/>
              </a:solidFill>
              <a:cs typeface="Arial" charset="0"/>
            </a:endParaRPr>
          </a:p>
        </p:txBody>
      </p:sp>
      <p:sp>
        <p:nvSpPr>
          <p:cNvPr id="23557" name="Rectangle 2"/>
          <p:cNvSpPr txBox="1">
            <a:spLocks noChangeArrowheads="1"/>
          </p:cNvSpPr>
          <p:nvPr/>
        </p:nvSpPr>
        <p:spPr bwMode="auto">
          <a:xfrm>
            <a:off x="4786313" y="285750"/>
            <a:ext cx="42148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GB">
                <a:cs typeface="Arial" charset="0"/>
              </a:rPr>
              <a:t>ISIS MW Upgrade Scenarios</a:t>
            </a:r>
            <a:endParaRPr lang="pl-PL">
              <a:cs typeface="Arial" charset="0"/>
            </a:endParaRPr>
          </a:p>
        </p:txBody>
      </p:sp>
      <p:pic>
        <p:nvPicPr>
          <p:cNvPr id="23558" name="Picture 6" descr="upgrade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982663"/>
            <a:ext cx="5329237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905500" y="1047750"/>
            <a:ext cx="2543175" cy="8001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13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3" descr="7120sk68p2lowrescropped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8" y="0"/>
            <a:ext cx="4881562" cy="605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Picture 92" descr="new nf layout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338" y="2597150"/>
            <a:ext cx="2692400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Rectangle 2"/>
          <p:cNvSpPr txBox="1">
            <a:spLocks noChangeArrowheads="1"/>
          </p:cNvSpPr>
          <p:nvPr/>
        </p:nvSpPr>
        <p:spPr bwMode="auto">
          <a:xfrm>
            <a:off x="5360988" y="285750"/>
            <a:ext cx="37830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pl-PL">
                <a:cs typeface="Arial" charset="0"/>
              </a:rPr>
              <a:t>NF </a:t>
            </a:r>
            <a:r>
              <a:rPr lang="en-GB">
                <a:cs typeface="Arial" charset="0"/>
              </a:rPr>
              <a:t>on Harwell Oxford Site</a:t>
            </a:r>
            <a:endParaRPr lang="pl-PL">
              <a:cs typeface="Arial" charset="0"/>
            </a:endParaRPr>
          </a:p>
        </p:txBody>
      </p:sp>
      <p:pic>
        <p:nvPicPr>
          <p:cNvPr id="3" name="Picture 4" descr="RAL site (no buildings)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50" y="4176713"/>
            <a:ext cx="2509838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70"/>
          <p:cNvGrpSpPr>
            <a:grpSpLocks/>
          </p:cNvGrpSpPr>
          <p:nvPr/>
        </p:nvGrpSpPr>
        <p:grpSpPr bwMode="auto">
          <a:xfrm>
            <a:off x="2135188" y="4176713"/>
            <a:ext cx="393700" cy="911225"/>
            <a:chOff x="1185379" y="4177324"/>
            <a:chExt cx="393328" cy="910494"/>
          </a:xfrm>
        </p:grpSpPr>
        <p:cxnSp>
          <p:nvCxnSpPr>
            <p:cNvPr id="61" name="Straight Connector 60"/>
            <p:cNvCxnSpPr/>
            <p:nvPr/>
          </p:nvCxnSpPr>
          <p:spPr bwMode="auto">
            <a:xfrm rot="10800000">
              <a:off x="1218685" y="4802297"/>
              <a:ext cx="352092" cy="28552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4" name="Arc 63"/>
            <p:cNvSpPr/>
            <p:nvPr/>
          </p:nvSpPr>
          <p:spPr bwMode="auto">
            <a:xfrm rot="11268942">
              <a:off x="1185379" y="4632571"/>
              <a:ext cx="204594" cy="195106"/>
            </a:xfrm>
            <a:prstGeom prst="arc">
              <a:avLst>
                <a:gd name="adj1" fmla="val 18189272"/>
                <a:gd name="adj2" fmla="val 1831800"/>
              </a:avLst>
            </a:prstGeom>
            <a:noFill/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cxnSp>
          <p:nvCxnSpPr>
            <p:cNvPr id="37945" name="Straight Connector 65"/>
            <p:cNvCxnSpPr>
              <a:cxnSpLocks noChangeShapeType="1"/>
              <a:stCxn id="64" idx="2"/>
            </p:cNvCxnSpPr>
            <p:nvPr/>
          </p:nvCxnSpPr>
          <p:spPr bwMode="auto">
            <a:xfrm rot="5400000" flipH="1" flipV="1">
              <a:off x="1148568" y="4237066"/>
              <a:ext cx="489882" cy="370397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946" name="Rectangle 67"/>
            <p:cNvSpPr>
              <a:spLocks noChangeArrowheads="1"/>
            </p:cNvSpPr>
            <p:nvPr/>
          </p:nvSpPr>
          <p:spPr bwMode="auto">
            <a:xfrm rot="2494368">
              <a:off x="1215294" y="4802553"/>
              <a:ext cx="105508" cy="66431"/>
            </a:xfrm>
            <a:prstGeom prst="rect">
              <a:avLst/>
            </a:prstGeom>
            <a:solidFill>
              <a:srgbClr val="FF0066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47" name="Rectangle 68"/>
            <p:cNvSpPr>
              <a:spLocks noChangeArrowheads="1"/>
            </p:cNvSpPr>
            <p:nvPr/>
          </p:nvSpPr>
          <p:spPr bwMode="auto">
            <a:xfrm rot="2494368">
              <a:off x="1317945" y="4879991"/>
              <a:ext cx="83706" cy="71053"/>
            </a:xfrm>
            <a:prstGeom prst="rect">
              <a:avLst/>
            </a:prstGeom>
            <a:solidFill>
              <a:srgbClr val="A5002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" name="Rectangle 69"/>
            <p:cNvSpPr/>
            <p:nvPr/>
          </p:nvSpPr>
          <p:spPr bwMode="auto">
            <a:xfrm rot="2494368">
              <a:off x="1415349" y="4954575"/>
              <a:ext cx="84058" cy="7138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</p:grpSp>
      <p:grpSp>
        <p:nvGrpSpPr>
          <p:cNvPr id="4" name="Group 115"/>
          <p:cNvGrpSpPr>
            <a:grpSpLocks/>
          </p:cNvGrpSpPr>
          <p:nvPr/>
        </p:nvGrpSpPr>
        <p:grpSpPr bwMode="auto">
          <a:xfrm>
            <a:off x="393700" y="3898900"/>
            <a:ext cx="1990725" cy="1570038"/>
            <a:chOff x="394444" y="3899647"/>
            <a:chExt cx="1989731" cy="1569660"/>
          </a:xfrm>
        </p:grpSpPr>
        <p:sp>
          <p:nvSpPr>
            <p:cNvPr id="37938" name="TextBox 105"/>
            <p:cNvSpPr txBox="1">
              <a:spLocks noChangeArrowheads="1"/>
            </p:cNvSpPr>
            <p:nvPr/>
          </p:nvSpPr>
          <p:spPr bwMode="auto">
            <a:xfrm>
              <a:off x="394444" y="3899647"/>
              <a:ext cx="1484702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1600">
                  <a:cs typeface="Arial" charset="0"/>
                </a:rPr>
                <a:t>muon linac</a:t>
              </a:r>
            </a:p>
            <a:p>
              <a:pPr eaLnBrk="1" hangingPunct="1"/>
              <a:endParaRPr lang="en-GB" sz="1600">
                <a:cs typeface="Arial" charset="0"/>
              </a:endParaRPr>
            </a:p>
            <a:p>
              <a:pPr eaLnBrk="1" hangingPunct="1"/>
              <a:endParaRPr lang="en-GB" sz="1600">
                <a:cs typeface="Arial" charset="0"/>
              </a:endParaRPr>
            </a:p>
            <a:p>
              <a:pPr eaLnBrk="1" hangingPunct="1"/>
              <a:r>
                <a:rPr lang="en-GB" sz="1600">
                  <a:cs typeface="Arial" charset="0"/>
                </a:rPr>
                <a:t>cooling</a:t>
              </a:r>
            </a:p>
            <a:p>
              <a:pPr eaLnBrk="1" hangingPunct="1"/>
              <a:r>
                <a:rPr lang="en-GB" sz="1600">
                  <a:cs typeface="Arial" charset="0"/>
                </a:rPr>
                <a:t>phase rotation</a:t>
              </a:r>
            </a:p>
            <a:p>
              <a:pPr eaLnBrk="1" hangingPunct="1"/>
              <a:r>
                <a:rPr lang="en-GB" sz="1600">
                  <a:cs typeface="Arial" charset="0"/>
                </a:rPr>
                <a:t>bunching</a:t>
              </a:r>
            </a:p>
          </p:txBody>
        </p:sp>
        <p:cxnSp>
          <p:nvCxnSpPr>
            <p:cNvPr id="37939" name="Straight Connector 107"/>
            <p:cNvCxnSpPr>
              <a:cxnSpLocks noChangeShapeType="1"/>
            </p:cNvCxnSpPr>
            <p:nvPr/>
          </p:nvCxnSpPr>
          <p:spPr bwMode="auto">
            <a:xfrm>
              <a:off x="1506071" y="4087906"/>
              <a:ext cx="833717" cy="3048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940" name="Straight Connector 109"/>
            <p:cNvCxnSpPr>
              <a:cxnSpLocks noChangeShapeType="1"/>
              <a:endCxn id="70" idx="2"/>
            </p:cNvCxnSpPr>
            <p:nvPr/>
          </p:nvCxnSpPr>
          <p:spPr bwMode="auto">
            <a:xfrm flipV="1">
              <a:off x="1389529" y="5016343"/>
              <a:ext cx="994646" cy="28179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941" name="Straight Connector 111"/>
            <p:cNvCxnSpPr>
              <a:cxnSpLocks noChangeShapeType="1"/>
              <a:endCxn id="37947" idx="2"/>
            </p:cNvCxnSpPr>
            <p:nvPr/>
          </p:nvCxnSpPr>
          <p:spPr bwMode="auto">
            <a:xfrm flipV="1">
              <a:off x="1828800" y="4942095"/>
              <a:ext cx="457682" cy="113999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942" name="Straight Connector 114"/>
            <p:cNvCxnSpPr>
              <a:cxnSpLocks noChangeShapeType="1"/>
              <a:endCxn id="37946" idx="2"/>
            </p:cNvCxnSpPr>
            <p:nvPr/>
          </p:nvCxnSpPr>
          <p:spPr bwMode="auto">
            <a:xfrm>
              <a:off x="1192306" y="4814047"/>
              <a:ext cx="1003959" cy="4657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" name="Group 126"/>
          <p:cNvGrpSpPr>
            <a:grpSpLocks/>
          </p:cNvGrpSpPr>
          <p:nvPr/>
        </p:nvGrpSpPr>
        <p:grpSpPr bwMode="auto">
          <a:xfrm>
            <a:off x="815975" y="3335338"/>
            <a:ext cx="1711325" cy="582612"/>
            <a:chOff x="815788" y="3334870"/>
            <a:chExt cx="1712259" cy="582706"/>
          </a:xfrm>
        </p:grpSpPr>
        <p:sp>
          <p:nvSpPr>
            <p:cNvPr id="37936" name="TextBox 116"/>
            <p:cNvSpPr txBox="1">
              <a:spLocks noChangeArrowheads="1"/>
            </p:cNvSpPr>
            <p:nvPr/>
          </p:nvSpPr>
          <p:spPr bwMode="auto">
            <a:xfrm>
              <a:off x="815788" y="3334870"/>
              <a:ext cx="74238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1600">
                  <a:cs typeface="Arial" charset="0"/>
                </a:rPr>
                <a:t>RLA 1</a:t>
              </a:r>
            </a:p>
          </p:txBody>
        </p:sp>
        <p:cxnSp>
          <p:nvCxnSpPr>
            <p:cNvPr id="37937" name="Straight Connector 120"/>
            <p:cNvCxnSpPr>
              <a:cxnSpLocks noChangeShapeType="1"/>
              <a:stCxn id="37936" idx="3"/>
            </p:cNvCxnSpPr>
            <p:nvPr/>
          </p:nvCxnSpPr>
          <p:spPr bwMode="auto">
            <a:xfrm>
              <a:off x="1558171" y="3504147"/>
              <a:ext cx="969876" cy="413429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37897" name="Picture 77" descr="harwell oxfor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176213"/>
            <a:ext cx="11525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2416175" y="3706813"/>
            <a:ext cx="476250" cy="603250"/>
            <a:chOff x="1465510" y="3706504"/>
            <a:chExt cx="476728" cy="602998"/>
          </a:xfrm>
        </p:grpSpPr>
        <p:sp>
          <p:nvSpPr>
            <p:cNvPr id="88" name="Freeform 87"/>
            <p:cNvSpPr/>
            <p:nvPr/>
          </p:nvSpPr>
          <p:spPr bwMode="auto">
            <a:xfrm>
              <a:off x="1570390" y="3938182"/>
              <a:ext cx="73098" cy="255480"/>
            </a:xfrm>
            <a:custGeom>
              <a:avLst/>
              <a:gdLst>
                <a:gd name="connsiteX0" fmla="*/ 0 w 60570"/>
                <a:gd name="connsiteY0" fmla="*/ 234461 h 234461"/>
                <a:gd name="connsiteX1" fmla="*/ 54708 w 60570"/>
                <a:gd name="connsiteY1" fmla="*/ 125046 h 234461"/>
                <a:gd name="connsiteX2" fmla="*/ 35170 w 60570"/>
                <a:gd name="connsiteY2" fmla="*/ 0 h 234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570" h="234461">
                  <a:moveTo>
                    <a:pt x="0" y="234461"/>
                  </a:moveTo>
                  <a:cubicBezTo>
                    <a:pt x="24423" y="199292"/>
                    <a:pt x="48846" y="164123"/>
                    <a:pt x="54708" y="125046"/>
                  </a:cubicBezTo>
                  <a:cubicBezTo>
                    <a:pt x="60570" y="85969"/>
                    <a:pt x="47870" y="42984"/>
                    <a:pt x="35170" y="0"/>
                  </a:cubicBezTo>
                </a:path>
              </a:pathLst>
            </a:custGeom>
            <a:noFill/>
            <a:ln w="19050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89" name="Freeform 88"/>
            <p:cNvSpPr/>
            <p:nvPr/>
          </p:nvSpPr>
          <p:spPr bwMode="auto">
            <a:xfrm>
              <a:off x="1567212" y="3903272"/>
              <a:ext cx="168444" cy="282457"/>
            </a:xfrm>
            <a:custGeom>
              <a:avLst/>
              <a:gdLst>
                <a:gd name="connsiteX0" fmla="*/ 0 w 149794"/>
                <a:gd name="connsiteY0" fmla="*/ 269630 h 269630"/>
                <a:gd name="connsiteX1" fmla="*/ 93785 w 149794"/>
                <a:gd name="connsiteY1" fmla="*/ 191477 h 269630"/>
                <a:gd name="connsiteX2" fmla="*/ 148492 w 149794"/>
                <a:gd name="connsiteY2" fmla="*/ 89877 h 269630"/>
                <a:gd name="connsiteX3" fmla="*/ 101600 w 149794"/>
                <a:gd name="connsiteY3" fmla="*/ 11723 h 269630"/>
                <a:gd name="connsiteX4" fmla="*/ 27354 w 149794"/>
                <a:gd name="connsiteY4" fmla="*/ 19538 h 269630"/>
                <a:gd name="connsiteX5" fmla="*/ 27354 w 149794"/>
                <a:gd name="connsiteY5" fmla="*/ 19538 h 269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9794" h="269630">
                  <a:moveTo>
                    <a:pt x="0" y="269630"/>
                  </a:moveTo>
                  <a:cubicBezTo>
                    <a:pt x="34518" y="245533"/>
                    <a:pt x="69036" y="221436"/>
                    <a:pt x="93785" y="191477"/>
                  </a:cubicBezTo>
                  <a:cubicBezTo>
                    <a:pt x="118534" y="161518"/>
                    <a:pt x="147190" y="119836"/>
                    <a:pt x="148492" y="89877"/>
                  </a:cubicBezTo>
                  <a:cubicBezTo>
                    <a:pt x="149794" y="59918"/>
                    <a:pt x="121790" y="23446"/>
                    <a:pt x="101600" y="11723"/>
                  </a:cubicBezTo>
                  <a:cubicBezTo>
                    <a:pt x="81410" y="0"/>
                    <a:pt x="27354" y="19538"/>
                    <a:pt x="27354" y="19538"/>
                  </a:cubicBezTo>
                  <a:lnTo>
                    <a:pt x="27354" y="19538"/>
                  </a:lnTo>
                </a:path>
              </a:pathLst>
            </a:custGeom>
            <a:noFill/>
            <a:ln w="19050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grpSp>
          <p:nvGrpSpPr>
            <p:cNvPr id="37928" name="Group 40"/>
            <p:cNvGrpSpPr>
              <a:grpSpLocks/>
            </p:cNvGrpSpPr>
            <p:nvPr/>
          </p:nvGrpSpPr>
          <p:grpSpPr bwMode="auto">
            <a:xfrm rot="4645665">
              <a:off x="1402375" y="3769639"/>
              <a:ext cx="602998" cy="476728"/>
              <a:chOff x="5838235" y="3376227"/>
              <a:chExt cx="1893371" cy="1395523"/>
            </a:xfrm>
          </p:grpSpPr>
          <p:cxnSp>
            <p:nvCxnSpPr>
              <p:cNvPr id="37929" name="Straight Connector 11"/>
              <p:cNvCxnSpPr>
                <a:cxnSpLocks noChangeShapeType="1"/>
              </p:cNvCxnSpPr>
              <p:nvPr/>
            </p:nvCxnSpPr>
            <p:spPr bwMode="auto">
              <a:xfrm rot="407281" flipV="1">
                <a:off x="6243186" y="3563406"/>
                <a:ext cx="1079500" cy="100965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37930" name="Group 17"/>
              <p:cNvGrpSpPr>
                <a:grpSpLocks/>
              </p:cNvGrpSpPr>
              <p:nvPr/>
            </p:nvGrpSpPr>
            <p:grpSpPr bwMode="auto">
              <a:xfrm rot="-2046681">
                <a:off x="7349820" y="3376227"/>
                <a:ext cx="381786" cy="287518"/>
                <a:chOff x="5938886" y="3723588"/>
                <a:chExt cx="381786" cy="287518"/>
              </a:xfrm>
            </p:grpSpPr>
            <p:sp>
              <p:nvSpPr>
                <p:cNvPr id="37934" name="Freeform 36"/>
                <p:cNvSpPr>
                  <a:spLocks noChangeArrowheads="1"/>
                </p:cNvSpPr>
                <p:nvPr/>
              </p:nvSpPr>
              <p:spPr bwMode="auto">
                <a:xfrm>
                  <a:off x="5938886" y="3723588"/>
                  <a:ext cx="381786" cy="287518"/>
                </a:xfrm>
                <a:custGeom>
                  <a:avLst/>
                  <a:gdLst>
                    <a:gd name="T0" fmla="*/ 0 w 428921"/>
                    <a:gd name="T1" fmla="*/ 3 h 334652"/>
                    <a:gd name="T2" fmla="*/ 4 w 428921"/>
                    <a:gd name="T3" fmla="*/ 3 h 334652"/>
                    <a:gd name="T4" fmla="*/ 4 w 428921"/>
                    <a:gd name="T5" fmla="*/ 0 h 334652"/>
                    <a:gd name="T6" fmla="*/ 4 w 428921"/>
                    <a:gd name="T7" fmla="*/ 3 h 334652"/>
                    <a:gd name="T8" fmla="*/ 4 w 428921"/>
                    <a:gd name="T9" fmla="*/ 3 h 334652"/>
                    <a:gd name="T10" fmla="*/ 4 w 428921"/>
                    <a:gd name="T11" fmla="*/ 3 h 334652"/>
                    <a:gd name="T12" fmla="*/ 4 w 428921"/>
                    <a:gd name="T13" fmla="*/ 3 h 334652"/>
                    <a:gd name="T14" fmla="*/ 4 w 428921"/>
                    <a:gd name="T15" fmla="*/ 3 h 334652"/>
                    <a:gd name="T16" fmla="*/ 0 w 428921"/>
                    <a:gd name="T17" fmla="*/ 3 h 33465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28921"/>
                    <a:gd name="T28" fmla="*/ 0 h 334652"/>
                    <a:gd name="T29" fmla="*/ 428921 w 428921"/>
                    <a:gd name="T30" fmla="*/ 334652 h 33465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28921" h="334652">
                      <a:moveTo>
                        <a:pt x="0" y="167326"/>
                      </a:moveTo>
                      <a:cubicBezTo>
                        <a:pt x="108408" y="122543"/>
                        <a:pt x="107760" y="79628"/>
                        <a:pt x="140096" y="48184"/>
                      </a:cubicBezTo>
                      <a:cubicBezTo>
                        <a:pt x="171847" y="17309"/>
                        <a:pt x="214646" y="0"/>
                        <a:pt x="259238" y="0"/>
                      </a:cubicBezTo>
                      <a:cubicBezTo>
                        <a:pt x="303830" y="0"/>
                        <a:pt x="346629" y="17309"/>
                        <a:pt x="378380" y="48184"/>
                      </a:cubicBezTo>
                      <a:cubicBezTo>
                        <a:pt x="410716" y="79628"/>
                        <a:pt x="428921" y="122543"/>
                        <a:pt x="428921" y="167326"/>
                      </a:cubicBezTo>
                      <a:cubicBezTo>
                        <a:pt x="428921" y="212109"/>
                        <a:pt x="410716" y="255024"/>
                        <a:pt x="378380" y="286468"/>
                      </a:cubicBezTo>
                      <a:cubicBezTo>
                        <a:pt x="346629" y="317343"/>
                        <a:pt x="303830" y="334652"/>
                        <a:pt x="259238" y="334652"/>
                      </a:cubicBezTo>
                      <a:cubicBezTo>
                        <a:pt x="214646" y="334652"/>
                        <a:pt x="171847" y="317343"/>
                        <a:pt x="140096" y="286468"/>
                      </a:cubicBezTo>
                      <a:cubicBezTo>
                        <a:pt x="107760" y="255024"/>
                        <a:pt x="108410" y="221536"/>
                        <a:pt x="0" y="167326"/>
                      </a:cubicBezTo>
                      <a:close/>
                    </a:path>
                  </a:pathLst>
                </a:custGeom>
                <a:noFill/>
                <a:ln w="19050" algn="ctr">
                  <a:solidFill>
                    <a:srgbClr val="92D05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7935" name="Freeform 37"/>
                <p:cNvSpPr>
                  <a:spLocks noChangeArrowheads="1"/>
                </p:cNvSpPr>
                <p:nvPr/>
              </p:nvSpPr>
              <p:spPr bwMode="auto">
                <a:xfrm>
                  <a:off x="5946742" y="3789575"/>
                  <a:ext cx="171254" cy="149260"/>
                </a:xfrm>
                <a:custGeom>
                  <a:avLst/>
                  <a:gdLst>
                    <a:gd name="T0" fmla="*/ 0 w 428921"/>
                    <a:gd name="T1" fmla="*/ 0 h 334652"/>
                    <a:gd name="T2" fmla="*/ 0 w 428921"/>
                    <a:gd name="T3" fmla="*/ 0 h 334652"/>
                    <a:gd name="T4" fmla="*/ 0 w 428921"/>
                    <a:gd name="T5" fmla="*/ 0 h 334652"/>
                    <a:gd name="T6" fmla="*/ 0 w 428921"/>
                    <a:gd name="T7" fmla="*/ 0 h 334652"/>
                    <a:gd name="T8" fmla="*/ 0 w 428921"/>
                    <a:gd name="T9" fmla="*/ 0 h 334652"/>
                    <a:gd name="T10" fmla="*/ 0 w 428921"/>
                    <a:gd name="T11" fmla="*/ 0 h 334652"/>
                    <a:gd name="T12" fmla="*/ 0 w 428921"/>
                    <a:gd name="T13" fmla="*/ 0 h 334652"/>
                    <a:gd name="T14" fmla="*/ 0 w 428921"/>
                    <a:gd name="T15" fmla="*/ 0 h 334652"/>
                    <a:gd name="T16" fmla="*/ 0 w 428921"/>
                    <a:gd name="T17" fmla="*/ 0 h 33465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28921"/>
                    <a:gd name="T28" fmla="*/ 0 h 334652"/>
                    <a:gd name="T29" fmla="*/ 428921 w 428921"/>
                    <a:gd name="T30" fmla="*/ 334652 h 33465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28921" h="334652">
                      <a:moveTo>
                        <a:pt x="0" y="167326"/>
                      </a:moveTo>
                      <a:cubicBezTo>
                        <a:pt x="108408" y="122543"/>
                        <a:pt x="107760" y="79628"/>
                        <a:pt x="140096" y="48184"/>
                      </a:cubicBezTo>
                      <a:cubicBezTo>
                        <a:pt x="171847" y="17309"/>
                        <a:pt x="214646" y="0"/>
                        <a:pt x="259238" y="0"/>
                      </a:cubicBezTo>
                      <a:cubicBezTo>
                        <a:pt x="303830" y="0"/>
                        <a:pt x="346629" y="17309"/>
                        <a:pt x="378380" y="48184"/>
                      </a:cubicBezTo>
                      <a:cubicBezTo>
                        <a:pt x="410716" y="79628"/>
                        <a:pt x="428921" y="122543"/>
                        <a:pt x="428921" y="167326"/>
                      </a:cubicBezTo>
                      <a:cubicBezTo>
                        <a:pt x="428921" y="212109"/>
                        <a:pt x="410716" y="255024"/>
                        <a:pt x="378380" y="286468"/>
                      </a:cubicBezTo>
                      <a:cubicBezTo>
                        <a:pt x="346629" y="317343"/>
                        <a:pt x="303830" y="334652"/>
                        <a:pt x="259238" y="334652"/>
                      </a:cubicBezTo>
                      <a:cubicBezTo>
                        <a:pt x="214646" y="334652"/>
                        <a:pt x="171847" y="317343"/>
                        <a:pt x="140096" y="286468"/>
                      </a:cubicBezTo>
                      <a:cubicBezTo>
                        <a:pt x="107760" y="255024"/>
                        <a:pt x="108410" y="221536"/>
                        <a:pt x="0" y="167326"/>
                      </a:cubicBezTo>
                      <a:close/>
                    </a:path>
                  </a:pathLst>
                </a:custGeom>
                <a:noFill/>
                <a:ln w="19050" algn="ctr">
                  <a:solidFill>
                    <a:srgbClr val="92D05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37931" name="Group 18"/>
              <p:cNvGrpSpPr>
                <a:grpSpLocks/>
              </p:cNvGrpSpPr>
              <p:nvPr/>
            </p:nvGrpSpPr>
            <p:grpSpPr bwMode="auto">
              <a:xfrm rot="8538586">
                <a:off x="5838235" y="4484232"/>
                <a:ext cx="381786" cy="287518"/>
                <a:chOff x="5938886" y="3723588"/>
                <a:chExt cx="381786" cy="287518"/>
              </a:xfrm>
            </p:grpSpPr>
            <p:sp>
              <p:nvSpPr>
                <p:cNvPr id="37932" name="Freeform 34"/>
                <p:cNvSpPr>
                  <a:spLocks noChangeArrowheads="1"/>
                </p:cNvSpPr>
                <p:nvPr/>
              </p:nvSpPr>
              <p:spPr bwMode="auto">
                <a:xfrm>
                  <a:off x="5938886" y="3723588"/>
                  <a:ext cx="381786" cy="287518"/>
                </a:xfrm>
                <a:custGeom>
                  <a:avLst/>
                  <a:gdLst>
                    <a:gd name="T0" fmla="*/ 0 w 428921"/>
                    <a:gd name="T1" fmla="*/ 3 h 334652"/>
                    <a:gd name="T2" fmla="*/ 4 w 428921"/>
                    <a:gd name="T3" fmla="*/ 3 h 334652"/>
                    <a:gd name="T4" fmla="*/ 4 w 428921"/>
                    <a:gd name="T5" fmla="*/ 0 h 334652"/>
                    <a:gd name="T6" fmla="*/ 4 w 428921"/>
                    <a:gd name="T7" fmla="*/ 3 h 334652"/>
                    <a:gd name="T8" fmla="*/ 4 w 428921"/>
                    <a:gd name="T9" fmla="*/ 3 h 334652"/>
                    <a:gd name="T10" fmla="*/ 4 w 428921"/>
                    <a:gd name="T11" fmla="*/ 3 h 334652"/>
                    <a:gd name="T12" fmla="*/ 4 w 428921"/>
                    <a:gd name="T13" fmla="*/ 3 h 334652"/>
                    <a:gd name="T14" fmla="*/ 4 w 428921"/>
                    <a:gd name="T15" fmla="*/ 3 h 334652"/>
                    <a:gd name="T16" fmla="*/ 0 w 428921"/>
                    <a:gd name="T17" fmla="*/ 3 h 33465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28921"/>
                    <a:gd name="T28" fmla="*/ 0 h 334652"/>
                    <a:gd name="T29" fmla="*/ 428921 w 428921"/>
                    <a:gd name="T30" fmla="*/ 334652 h 33465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28921" h="334652">
                      <a:moveTo>
                        <a:pt x="0" y="167326"/>
                      </a:moveTo>
                      <a:cubicBezTo>
                        <a:pt x="108408" y="122543"/>
                        <a:pt x="107760" y="79628"/>
                        <a:pt x="140096" y="48184"/>
                      </a:cubicBezTo>
                      <a:cubicBezTo>
                        <a:pt x="171847" y="17309"/>
                        <a:pt x="214646" y="0"/>
                        <a:pt x="259238" y="0"/>
                      </a:cubicBezTo>
                      <a:cubicBezTo>
                        <a:pt x="303830" y="0"/>
                        <a:pt x="346629" y="17309"/>
                        <a:pt x="378380" y="48184"/>
                      </a:cubicBezTo>
                      <a:cubicBezTo>
                        <a:pt x="410716" y="79628"/>
                        <a:pt x="428921" y="122543"/>
                        <a:pt x="428921" y="167326"/>
                      </a:cubicBezTo>
                      <a:cubicBezTo>
                        <a:pt x="428921" y="212109"/>
                        <a:pt x="410716" y="255024"/>
                        <a:pt x="378380" y="286468"/>
                      </a:cubicBezTo>
                      <a:cubicBezTo>
                        <a:pt x="346629" y="317343"/>
                        <a:pt x="303830" y="334652"/>
                        <a:pt x="259238" y="334652"/>
                      </a:cubicBezTo>
                      <a:cubicBezTo>
                        <a:pt x="214646" y="334652"/>
                        <a:pt x="171847" y="317343"/>
                        <a:pt x="140096" y="286468"/>
                      </a:cubicBezTo>
                      <a:cubicBezTo>
                        <a:pt x="107760" y="255024"/>
                        <a:pt x="108410" y="221536"/>
                        <a:pt x="0" y="167326"/>
                      </a:cubicBezTo>
                      <a:close/>
                    </a:path>
                  </a:pathLst>
                </a:custGeom>
                <a:noFill/>
                <a:ln w="19050" algn="ctr">
                  <a:solidFill>
                    <a:srgbClr val="92D05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7933" name="Freeform 35"/>
                <p:cNvSpPr>
                  <a:spLocks noChangeArrowheads="1"/>
                </p:cNvSpPr>
                <p:nvPr/>
              </p:nvSpPr>
              <p:spPr bwMode="auto">
                <a:xfrm>
                  <a:off x="5946742" y="3789575"/>
                  <a:ext cx="171254" cy="149260"/>
                </a:xfrm>
                <a:custGeom>
                  <a:avLst/>
                  <a:gdLst>
                    <a:gd name="T0" fmla="*/ 0 w 428921"/>
                    <a:gd name="T1" fmla="*/ 0 h 334652"/>
                    <a:gd name="T2" fmla="*/ 0 w 428921"/>
                    <a:gd name="T3" fmla="*/ 0 h 334652"/>
                    <a:gd name="T4" fmla="*/ 0 w 428921"/>
                    <a:gd name="T5" fmla="*/ 0 h 334652"/>
                    <a:gd name="T6" fmla="*/ 0 w 428921"/>
                    <a:gd name="T7" fmla="*/ 0 h 334652"/>
                    <a:gd name="T8" fmla="*/ 0 w 428921"/>
                    <a:gd name="T9" fmla="*/ 0 h 334652"/>
                    <a:gd name="T10" fmla="*/ 0 w 428921"/>
                    <a:gd name="T11" fmla="*/ 0 h 334652"/>
                    <a:gd name="T12" fmla="*/ 0 w 428921"/>
                    <a:gd name="T13" fmla="*/ 0 h 334652"/>
                    <a:gd name="T14" fmla="*/ 0 w 428921"/>
                    <a:gd name="T15" fmla="*/ 0 h 334652"/>
                    <a:gd name="T16" fmla="*/ 0 w 428921"/>
                    <a:gd name="T17" fmla="*/ 0 h 33465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28921"/>
                    <a:gd name="T28" fmla="*/ 0 h 334652"/>
                    <a:gd name="T29" fmla="*/ 428921 w 428921"/>
                    <a:gd name="T30" fmla="*/ 334652 h 33465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28921" h="334652">
                      <a:moveTo>
                        <a:pt x="0" y="167326"/>
                      </a:moveTo>
                      <a:cubicBezTo>
                        <a:pt x="108408" y="122543"/>
                        <a:pt x="107760" y="79628"/>
                        <a:pt x="140096" y="48184"/>
                      </a:cubicBezTo>
                      <a:cubicBezTo>
                        <a:pt x="171847" y="17309"/>
                        <a:pt x="214646" y="0"/>
                        <a:pt x="259238" y="0"/>
                      </a:cubicBezTo>
                      <a:cubicBezTo>
                        <a:pt x="303830" y="0"/>
                        <a:pt x="346629" y="17309"/>
                        <a:pt x="378380" y="48184"/>
                      </a:cubicBezTo>
                      <a:cubicBezTo>
                        <a:pt x="410716" y="79628"/>
                        <a:pt x="428921" y="122543"/>
                        <a:pt x="428921" y="167326"/>
                      </a:cubicBezTo>
                      <a:cubicBezTo>
                        <a:pt x="428921" y="212109"/>
                        <a:pt x="410716" y="255024"/>
                        <a:pt x="378380" y="286468"/>
                      </a:cubicBezTo>
                      <a:cubicBezTo>
                        <a:pt x="346629" y="317343"/>
                        <a:pt x="303830" y="334652"/>
                        <a:pt x="259238" y="334652"/>
                      </a:cubicBezTo>
                      <a:cubicBezTo>
                        <a:pt x="214646" y="334652"/>
                        <a:pt x="171847" y="317343"/>
                        <a:pt x="140096" y="286468"/>
                      </a:cubicBezTo>
                      <a:cubicBezTo>
                        <a:pt x="107760" y="255024"/>
                        <a:pt x="108410" y="221536"/>
                        <a:pt x="0" y="167326"/>
                      </a:cubicBezTo>
                      <a:close/>
                    </a:path>
                  </a:pathLst>
                </a:custGeom>
                <a:noFill/>
                <a:ln w="19050" algn="ctr">
                  <a:solidFill>
                    <a:srgbClr val="92D05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</p:grpSp>
      <p:grpSp>
        <p:nvGrpSpPr>
          <p:cNvPr id="10" name="Group 91"/>
          <p:cNvGrpSpPr>
            <a:grpSpLocks/>
          </p:cNvGrpSpPr>
          <p:nvPr/>
        </p:nvGrpSpPr>
        <p:grpSpPr bwMode="auto">
          <a:xfrm>
            <a:off x="412750" y="1838325"/>
            <a:ext cx="3884613" cy="2392363"/>
            <a:chOff x="412750" y="1838324"/>
            <a:chExt cx="3883885" cy="2392319"/>
          </a:xfrm>
        </p:grpSpPr>
        <p:grpSp>
          <p:nvGrpSpPr>
            <p:cNvPr id="37915" name="Group 135"/>
            <p:cNvGrpSpPr>
              <a:grpSpLocks/>
            </p:cNvGrpSpPr>
            <p:nvPr/>
          </p:nvGrpSpPr>
          <p:grpSpPr bwMode="auto">
            <a:xfrm>
              <a:off x="412750" y="1838324"/>
              <a:ext cx="2149948" cy="800978"/>
              <a:chOff x="412377" y="1837764"/>
              <a:chExt cx="2149921" cy="801157"/>
            </a:xfrm>
          </p:grpSpPr>
          <p:sp>
            <p:nvSpPr>
              <p:cNvPr id="37924" name="TextBox 129"/>
              <p:cNvSpPr txBox="1">
                <a:spLocks noChangeArrowheads="1"/>
              </p:cNvSpPr>
              <p:nvPr/>
            </p:nvSpPr>
            <p:spPr bwMode="auto">
              <a:xfrm>
                <a:off x="412377" y="1837764"/>
                <a:ext cx="2149921" cy="5849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 sz="1600">
                    <a:cs typeface="Arial" charset="0"/>
                  </a:rPr>
                  <a:t>decay ring to Norsaq</a:t>
                </a:r>
              </a:p>
              <a:p>
                <a:pPr eaLnBrk="1" hangingPunct="1"/>
                <a:r>
                  <a:rPr lang="en-GB" sz="1600">
                    <a:cs typeface="Arial" charset="0"/>
                  </a:rPr>
                  <a:t>~10° into ground</a:t>
                </a:r>
              </a:p>
            </p:txBody>
          </p:sp>
          <p:cxnSp>
            <p:nvCxnSpPr>
              <p:cNvPr id="37925" name="Straight Connector 131"/>
              <p:cNvCxnSpPr>
                <a:cxnSpLocks noChangeShapeType="1"/>
                <a:endCxn id="37923" idx="1"/>
              </p:cNvCxnSpPr>
              <p:nvPr/>
            </p:nvCxnSpPr>
            <p:spPr bwMode="auto">
              <a:xfrm>
                <a:off x="1855694" y="2366682"/>
                <a:ext cx="646477" cy="272239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90" name="Freeform 89"/>
            <p:cNvSpPr/>
            <p:nvPr/>
          </p:nvSpPr>
          <p:spPr>
            <a:xfrm>
              <a:off x="3476051" y="3460719"/>
              <a:ext cx="695195" cy="384168"/>
            </a:xfrm>
            <a:custGeom>
              <a:avLst/>
              <a:gdLst>
                <a:gd name="connsiteX0" fmla="*/ 586811 w 768647"/>
                <a:gd name="connsiteY0" fmla="*/ 384560 h 384560"/>
                <a:gd name="connsiteX1" fmla="*/ 686512 w 768647"/>
                <a:gd name="connsiteY1" fmla="*/ 310497 h 384560"/>
                <a:gd name="connsiteX2" fmla="*/ 720695 w 768647"/>
                <a:gd name="connsiteY2" fmla="*/ 213645 h 384560"/>
                <a:gd name="connsiteX3" fmla="*/ 398803 w 768647"/>
                <a:gd name="connsiteY3" fmla="*/ 108246 h 384560"/>
                <a:gd name="connsiteX4" fmla="*/ 148127 w 768647"/>
                <a:gd name="connsiteY4" fmla="*/ 85458 h 384560"/>
                <a:gd name="connsiteX5" fmla="*/ 0 w 768647"/>
                <a:gd name="connsiteY5" fmla="*/ 0 h 384560"/>
                <a:gd name="connsiteX0" fmla="*/ 586811 w 696007"/>
                <a:gd name="connsiteY0" fmla="*/ 384560 h 384560"/>
                <a:gd name="connsiteX1" fmla="*/ 686512 w 696007"/>
                <a:gd name="connsiteY1" fmla="*/ 310497 h 384560"/>
                <a:gd name="connsiteX2" fmla="*/ 643783 w 696007"/>
                <a:gd name="connsiteY2" fmla="*/ 188008 h 384560"/>
                <a:gd name="connsiteX3" fmla="*/ 398803 w 696007"/>
                <a:gd name="connsiteY3" fmla="*/ 108246 h 384560"/>
                <a:gd name="connsiteX4" fmla="*/ 148127 w 696007"/>
                <a:gd name="connsiteY4" fmla="*/ 85458 h 384560"/>
                <a:gd name="connsiteX5" fmla="*/ 0 w 696007"/>
                <a:gd name="connsiteY5" fmla="*/ 0 h 384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6007" h="384560">
                  <a:moveTo>
                    <a:pt x="586811" y="384560"/>
                  </a:moveTo>
                  <a:cubicBezTo>
                    <a:pt x="625504" y="361771"/>
                    <a:pt x="677017" y="343256"/>
                    <a:pt x="686512" y="310497"/>
                  </a:cubicBezTo>
                  <a:cubicBezTo>
                    <a:pt x="696007" y="277738"/>
                    <a:pt x="691735" y="221717"/>
                    <a:pt x="643783" y="188008"/>
                  </a:cubicBezTo>
                  <a:cubicBezTo>
                    <a:pt x="595831" y="154299"/>
                    <a:pt x="481412" y="125338"/>
                    <a:pt x="398803" y="108246"/>
                  </a:cubicBezTo>
                  <a:cubicBezTo>
                    <a:pt x="316194" y="91154"/>
                    <a:pt x="214594" y="103499"/>
                    <a:pt x="148127" y="85458"/>
                  </a:cubicBezTo>
                  <a:cubicBezTo>
                    <a:pt x="81660" y="67417"/>
                    <a:pt x="40830" y="33708"/>
                    <a:pt x="0" y="0"/>
                  </a:cubicBezTo>
                </a:path>
              </a:pathLst>
            </a:cu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91" name="Freeform 90"/>
            <p:cNvSpPr/>
            <p:nvPr/>
          </p:nvSpPr>
          <p:spPr>
            <a:xfrm>
              <a:off x="3061791" y="3682965"/>
              <a:ext cx="1234844" cy="547678"/>
            </a:xfrm>
            <a:custGeom>
              <a:avLst/>
              <a:gdLst>
                <a:gd name="connsiteX0" fmla="*/ 988464 w 1222998"/>
                <a:gd name="connsiteY0" fmla="*/ 171390 h 547880"/>
                <a:gd name="connsiteX1" fmla="*/ 1110954 w 1222998"/>
                <a:gd name="connsiteY1" fmla="*/ 142904 h 547880"/>
                <a:gd name="connsiteX2" fmla="*/ 1187866 w 1222998"/>
                <a:gd name="connsiteY2" fmla="*/ 197028 h 547880"/>
                <a:gd name="connsiteX3" fmla="*/ 1219200 w 1222998"/>
                <a:gd name="connsiteY3" fmla="*/ 285334 h 547880"/>
                <a:gd name="connsiteX4" fmla="*/ 1165077 w 1222998"/>
                <a:gd name="connsiteY4" fmla="*/ 427764 h 547880"/>
                <a:gd name="connsiteX5" fmla="*/ 997010 w 1222998"/>
                <a:gd name="connsiteY5" fmla="*/ 530314 h 547880"/>
                <a:gd name="connsiteX6" fmla="*/ 532688 w 1222998"/>
                <a:gd name="connsiteY6" fmla="*/ 533162 h 547880"/>
                <a:gd name="connsiteX7" fmla="*/ 210797 w 1222998"/>
                <a:gd name="connsiteY7" fmla="*/ 453401 h 547880"/>
                <a:gd name="connsiteX8" fmla="*/ 79761 w 1222998"/>
                <a:gd name="connsiteY8" fmla="*/ 191330 h 547880"/>
                <a:gd name="connsiteX9" fmla="*/ 14243 w 1222998"/>
                <a:gd name="connsiteY9" fmla="*/ 26112 h 547880"/>
                <a:gd name="connsiteX10" fmla="*/ 0 w 1222998"/>
                <a:gd name="connsiteY10" fmla="*/ 34658 h 547880"/>
                <a:gd name="connsiteX0" fmla="*/ 984666 w 1219200"/>
                <a:gd name="connsiteY0" fmla="*/ 171390 h 547880"/>
                <a:gd name="connsiteX1" fmla="*/ 1107156 w 1219200"/>
                <a:gd name="connsiteY1" fmla="*/ 142904 h 547880"/>
                <a:gd name="connsiteX2" fmla="*/ 1184068 w 1219200"/>
                <a:gd name="connsiteY2" fmla="*/ 197028 h 547880"/>
                <a:gd name="connsiteX3" fmla="*/ 1215402 w 1219200"/>
                <a:gd name="connsiteY3" fmla="*/ 285334 h 547880"/>
                <a:gd name="connsiteX4" fmla="*/ 1161279 w 1219200"/>
                <a:gd name="connsiteY4" fmla="*/ 427764 h 547880"/>
                <a:gd name="connsiteX5" fmla="*/ 993212 w 1219200"/>
                <a:gd name="connsiteY5" fmla="*/ 530314 h 547880"/>
                <a:gd name="connsiteX6" fmla="*/ 528890 w 1219200"/>
                <a:gd name="connsiteY6" fmla="*/ 533162 h 547880"/>
                <a:gd name="connsiteX7" fmla="*/ 206999 w 1219200"/>
                <a:gd name="connsiteY7" fmla="*/ 453401 h 547880"/>
                <a:gd name="connsiteX8" fmla="*/ 75963 w 1219200"/>
                <a:gd name="connsiteY8" fmla="*/ 191330 h 547880"/>
                <a:gd name="connsiteX9" fmla="*/ 10445 w 1219200"/>
                <a:gd name="connsiteY9" fmla="*/ 26112 h 547880"/>
                <a:gd name="connsiteX10" fmla="*/ 13294 w 1219200"/>
                <a:gd name="connsiteY10" fmla="*/ 34658 h 547880"/>
                <a:gd name="connsiteX0" fmla="*/ 988464 w 1222998"/>
                <a:gd name="connsiteY0" fmla="*/ 171390 h 547880"/>
                <a:gd name="connsiteX1" fmla="*/ 1110954 w 1222998"/>
                <a:gd name="connsiteY1" fmla="*/ 142904 h 547880"/>
                <a:gd name="connsiteX2" fmla="*/ 1187866 w 1222998"/>
                <a:gd name="connsiteY2" fmla="*/ 197028 h 547880"/>
                <a:gd name="connsiteX3" fmla="*/ 1219200 w 1222998"/>
                <a:gd name="connsiteY3" fmla="*/ 285334 h 547880"/>
                <a:gd name="connsiteX4" fmla="*/ 1165077 w 1222998"/>
                <a:gd name="connsiteY4" fmla="*/ 427764 h 547880"/>
                <a:gd name="connsiteX5" fmla="*/ 997010 w 1222998"/>
                <a:gd name="connsiteY5" fmla="*/ 530314 h 547880"/>
                <a:gd name="connsiteX6" fmla="*/ 532688 w 1222998"/>
                <a:gd name="connsiteY6" fmla="*/ 533162 h 547880"/>
                <a:gd name="connsiteX7" fmla="*/ 210797 w 1222998"/>
                <a:gd name="connsiteY7" fmla="*/ 453401 h 547880"/>
                <a:gd name="connsiteX8" fmla="*/ 102550 w 1222998"/>
                <a:gd name="connsiteY8" fmla="*/ 191330 h 547880"/>
                <a:gd name="connsiteX9" fmla="*/ 14243 w 1222998"/>
                <a:gd name="connsiteY9" fmla="*/ 26112 h 547880"/>
                <a:gd name="connsiteX10" fmla="*/ 17092 w 1222998"/>
                <a:gd name="connsiteY10" fmla="*/ 34658 h 547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22998" h="547880">
                  <a:moveTo>
                    <a:pt x="988464" y="171390"/>
                  </a:moveTo>
                  <a:cubicBezTo>
                    <a:pt x="1033092" y="155010"/>
                    <a:pt x="1077720" y="138631"/>
                    <a:pt x="1110954" y="142904"/>
                  </a:cubicBezTo>
                  <a:cubicBezTo>
                    <a:pt x="1144188" y="147177"/>
                    <a:pt x="1169825" y="173290"/>
                    <a:pt x="1187866" y="197028"/>
                  </a:cubicBezTo>
                  <a:cubicBezTo>
                    <a:pt x="1205907" y="220766"/>
                    <a:pt x="1222998" y="246878"/>
                    <a:pt x="1219200" y="285334"/>
                  </a:cubicBezTo>
                  <a:cubicBezTo>
                    <a:pt x="1215402" y="323790"/>
                    <a:pt x="1202109" y="386934"/>
                    <a:pt x="1165077" y="427764"/>
                  </a:cubicBezTo>
                  <a:cubicBezTo>
                    <a:pt x="1128045" y="468594"/>
                    <a:pt x="1102408" y="512748"/>
                    <a:pt x="997010" y="530314"/>
                  </a:cubicBezTo>
                  <a:cubicBezTo>
                    <a:pt x="891612" y="547880"/>
                    <a:pt x="663724" y="545981"/>
                    <a:pt x="532688" y="533162"/>
                  </a:cubicBezTo>
                  <a:cubicBezTo>
                    <a:pt x="401653" y="520343"/>
                    <a:pt x="282487" y="510373"/>
                    <a:pt x="210797" y="453401"/>
                  </a:cubicBezTo>
                  <a:cubicBezTo>
                    <a:pt x="139107" y="396429"/>
                    <a:pt x="135309" y="262545"/>
                    <a:pt x="102550" y="191330"/>
                  </a:cubicBezTo>
                  <a:cubicBezTo>
                    <a:pt x="69791" y="120115"/>
                    <a:pt x="28486" y="52224"/>
                    <a:pt x="14243" y="26112"/>
                  </a:cubicBezTo>
                  <a:cubicBezTo>
                    <a:pt x="0" y="0"/>
                    <a:pt x="17567" y="17329"/>
                    <a:pt x="17092" y="34658"/>
                  </a:cubicBezTo>
                </a:path>
              </a:pathLst>
            </a:cu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37918" name="Group 53"/>
            <p:cNvGrpSpPr>
              <a:grpSpLocks/>
            </p:cNvGrpSpPr>
            <p:nvPr/>
          </p:nvGrpSpPr>
          <p:grpSpPr bwMode="auto">
            <a:xfrm rot="1897798">
              <a:off x="2194420" y="2590592"/>
              <a:ext cx="1682351" cy="1403478"/>
              <a:chOff x="6017179" y="3644826"/>
              <a:chExt cx="1681822" cy="1401785"/>
            </a:xfrm>
          </p:grpSpPr>
          <p:sp>
            <p:nvSpPr>
              <p:cNvPr id="55" name="Arc 54"/>
              <p:cNvSpPr/>
              <p:nvPr/>
            </p:nvSpPr>
            <p:spPr bwMode="auto">
              <a:xfrm rot="1217993">
                <a:off x="7206772" y="4314203"/>
                <a:ext cx="444277" cy="451884"/>
              </a:xfrm>
              <a:prstGeom prst="arc">
                <a:avLst>
                  <a:gd name="adj1" fmla="val 16200000"/>
                  <a:gd name="adj2" fmla="val 5300566"/>
                </a:avLst>
              </a:prstGeom>
              <a:noFill/>
              <a:ln w="3810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6" name="Arc 55"/>
              <p:cNvSpPr/>
              <p:nvPr/>
            </p:nvSpPr>
            <p:spPr bwMode="auto">
              <a:xfrm rot="11976048">
                <a:off x="6051901" y="3913468"/>
                <a:ext cx="450624" cy="455054"/>
              </a:xfrm>
              <a:prstGeom prst="arc">
                <a:avLst>
                  <a:gd name="adj1" fmla="val 16200000"/>
                  <a:gd name="adj2" fmla="val 5144963"/>
                </a:avLst>
              </a:prstGeom>
              <a:noFill/>
              <a:ln w="3810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cxnSp>
            <p:nvCxnSpPr>
              <p:cNvPr id="59" name="Straight Connector 58"/>
              <p:cNvCxnSpPr/>
              <p:nvPr/>
            </p:nvCxnSpPr>
            <p:spPr bwMode="auto">
              <a:xfrm rot="19702202">
                <a:off x="6381983" y="4067957"/>
                <a:ext cx="782244" cy="97511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8" name="Straight Connector 57"/>
              <p:cNvCxnSpPr/>
              <p:nvPr/>
            </p:nvCxnSpPr>
            <p:spPr bwMode="auto">
              <a:xfrm rot="19702202">
                <a:off x="6538290" y="3642047"/>
                <a:ext cx="790178" cy="95926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7923" name="Rounded Rectangle 56"/>
              <p:cNvSpPr>
                <a:spLocks noChangeArrowheads="1"/>
              </p:cNvSpPr>
              <p:nvPr/>
            </p:nvSpPr>
            <p:spPr bwMode="auto">
              <a:xfrm rot="1127915">
                <a:off x="6017179" y="4108908"/>
                <a:ext cx="1681822" cy="462768"/>
              </a:xfrm>
              <a:prstGeom prst="roundRect">
                <a:avLst>
                  <a:gd name="adj" fmla="val 50000"/>
                </a:avLst>
              </a:prstGeom>
              <a:noFill/>
              <a:ln w="28575" cap="sq" algn="ctr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13" name="Group 84"/>
          <p:cNvGrpSpPr>
            <a:grpSpLocks/>
          </p:cNvGrpSpPr>
          <p:nvPr/>
        </p:nvGrpSpPr>
        <p:grpSpPr bwMode="auto">
          <a:xfrm>
            <a:off x="825500" y="2806700"/>
            <a:ext cx="3440113" cy="2163763"/>
            <a:chOff x="825500" y="2806111"/>
            <a:chExt cx="3439776" cy="2164558"/>
          </a:xfrm>
        </p:grpSpPr>
        <p:grpSp>
          <p:nvGrpSpPr>
            <p:cNvPr id="37901" name="Group 90"/>
            <p:cNvGrpSpPr>
              <a:grpSpLocks/>
            </p:cNvGrpSpPr>
            <p:nvPr/>
          </p:nvGrpSpPr>
          <p:grpSpPr bwMode="auto">
            <a:xfrm rot="595245">
              <a:off x="2512323" y="3403602"/>
              <a:ext cx="1752953" cy="1567067"/>
              <a:chOff x="1528691" y="3317487"/>
              <a:chExt cx="1751814" cy="1566420"/>
            </a:xfrm>
          </p:grpSpPr>
          <p:sp>
            <p:nvSpPr>
              <p:cNvPr id="86" name="Freeform 85"/>
              <p:cNvSpPr/>
              <p:nvPr/>
            </p:nvSpPr>
            <p:spPr bwMode="auto">
              <a:xfrm>
                <a:off x="1850734" y="4121424"/>
                <a:ext cx="498102" cy="79371"/>
              </a:xfrm>
              <a:custGeom>
                <a:avLst/>
                <a:gdLst>
                  <a:gd name="connsiteX0" fmla="*/ 0 w 363415"/>
                  <a:gd name="connsiteY0" fmla="*/ 58616 h 83364"/>
                  <a:gd name="connsiteX1" fmla="*/ 93785 w 363415"/>
                  <a:gd name="connsiteY1" fmla="*/ 78154 h 83364"/>
                  <a:gd name="connsiteX2" fmla="*/ 269631 w 363415"/>
                  <a:gd name="connsiteY2" fmla="*/ 27354 h 83364"/>
                  <a:gd name="connsiteX3" fmla="*/ 363415 w 363415"/>
                  <a:gd name="connsiteY3" fmla="*/ 0 h 83364"/>
                  <a:gd name="connsiteX0" fmla="*/ 0 w 498921"/>
                  <a:gd name="connsiteY0" fmla="*/ 41640 h 80535"/>
                  <a:gd name="connsiteX1" fmla="*/ 229291 w 498921"/>
                  <a:gd name="connsiteY1" fmla="*/ 78154 h 80535"/>
                  <a:gd name="connsiteX2" fmla="*/ 405137 w 498921"/>
                  <a:gd name="connsiteY2" fmla="*/ 27354 h 80535"/>
                  <a:gd name="connsiteX3" fmla="*/ 498921 w 498921"/>
                  <a:gd name="connsiteY3" fmla="*/ 0 h 80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8921" h="80535">
                    <a:moveTo>
                      <a:pt x="0" y="41640"/>
                    </a:moveTo>
                    <a:cubicBezTo>
                      <a:pt x="24423" y="54014"/>
                      <a:pt x="161768" y="80535"/>
                      <a:pt x="229291" y="78154"/>
                    </a:cubicBezTo>
                    <a:cubicBezTo>
                      <a:pt x="296814" y="75773"/>
                      <a:pt x="405137" y="27354"/>
                      <a:pt x="405137" y="27354"/>
                    </a:cubicBezTo>
                    <a:lnTo>
                      <a:pt x="498921" y="0"/>
                    </a:lnTo>
                  </a:path>
                </a:pathLst>
              </a:custGeom>
              <a:noFill/>
              <a:ln w="19050" cap="flat" cmpd="sng" algn="ctr">
                <a:solidFill>
                  <a:schemeClr val="bg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7" name="Freeform 86"/>
              <p:cNvSpPr/>
              <p:nvPr/>
            </p:nvSpPr>
            <p:spPr bwMode="auto">
              <a:xfrm>
                <a:off x="1869996" y="4122716"/>
                <a:ext cx="475894" cy="225415"/>
              </a:xfrm>
              <a:custGeom>
                <a:avLst/>
                <a:gdLst>
                  <a:gd name="connsiteX0" fmla="*/ 0 w 422031"/>
                  <a:gd name="connsiteY0" fmla="*/ 121139 h 239021"/>
                  <a:gd name="connsiteX1" fmla="*/ 246185 w 422031"/>
                  <a:gd name="connsiteY1" fmla="*/ 218831 h 239021"/>
                  <a:gd name="connsiteX2" fmla="*/ 422031 w 422031"/>
                  <a:gd name="connsiteY2" fmla="*/ 0 h 239021"/>
                  <a:gd name="connsiteX3" fmla="*/ 422031 w 422031"/>
                  <a:gd name="connsiteY3" fmla="*/ 0 h 239021"/>
                  <a:gd name="connsiteX4" fmla="*/ 422031 w 422031"/>
                  <a:gd name="connsiteY4" fmla="*/ 0 h 239021"/>
                  <a:gd name="connsiteX0" fmla="*/ 0 w 476319"/>
                  <a:gd name="connsiteY0" fmla="*/ 42460 h 225908"/>
                  <a:gd name="connsiteX1" fmla="*/ 300473 w 476319"/>
                  <a:gd name="connsiteY1" fmla="*/ 218831 h 225908"/>
                  <a:gd name="connsiteX2" fmla="*/ 476319 w 476319"/>
                  <a:gd name="connsiteY2" fmla="*/ 0 h 225908"/>
                  <a:gd name="connsiteX3" fmla="*/ 476319 w 476319"/>
                  <a:gd name="connsiteY3" fmla="*/ 0 h 225908"/>
                  <a:gd name="connsiteX4" fmla="*/ 476319 w 476319"/>
                  <a:gd name="connsiteY4" fmla="*/ 0 h 22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319" h="225908">
                    <a:moveTo>
                      <a:pt x="0" y="42460"/>
                    </a:moveTo>
                    <a:cubicBezTo>
                      <a:pt x="87923" y="101401"/>
                      <a:pt x="221087" y="225908"/>
                      <a:pt x="300473" y="218831"/>
                    </a:cubicBezTo>
                    <a:cubicBezTo>
                      <a:pt x="379859" y="211754"/>
                      <a:pt x="476319" y="0"/>
                      <a:pt x="476319" y="0"/>
                    </a:cubicBezTo>
                    <a:lnTo>
                      <a:pt x="476319" y="0"/>
                    </a:lnTo>
                    <a:lnTo>
                      <a:pt x="476319" y="0"/>
                    </a:lnTo>
                  </a:path>
                </a:pathLst>
              </a:custGeom>
              <a:noFill/>
              <a:ln w="19050" cap="flat" cmpd="sng" algn="ctr">
                <a:solidFill>
                  <a:schemeClr val="bg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grpSp>
            <p:nvGrpSpPr>
              <p:cNvPr id="37907" name="Group 28"/>
              <p:cNvGrpSpPr>
                <a:grpSpLocks/>
              </p:cNvGrpSpPr>
              <p:nvPr/>
            </p:nvGrpSpPr>
            <p:grpSpPr bwMode="auto">
              <a:xfrm rot="407281">
                <a:off x="1528691" y="3317487"/>
                <a:ext cx="1751814" cy="1566420"/>
                <a:chOff x="5497398" y="2945876"/>
                <a:chExt cx="1751814" cy="1566420"/>
              </a:xfrm>
            </p:grpSpPr>
            <p:cxnSp>
              <p:nvCxnSpPr>
                <p:cNvPr id="37908" name="Straight Connector 11"/>
                <p:cNvCxnSpPr>
                  <a:cxnSpLocks noChangeShapeType="1"/>
                </p:cNvCxnSpPr>
                <p:nvPr/>
              </p:nvCxnSpPr>
              <p:spPr bwMode="auto">
                <a:xfrm flipV="1">
                  <a:off x="5830904" y="3218779"/>
                  <a:ext cx="1079500" cy="1009650"/>
                </a:xfrm>
                <a:prstGeom prst="line">
                  <a:avLst/>
                </a:prstGeom>
                <a:noFill/>
                <a:ln w="28575" algn="ctr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37909" name="Group 17"/>
                <p:cNvGrpSpPr>
                  <a:grpSpLocks/>
                </p:cNvGrpSpPr>
                <p:nvPr/>
              </p:nvGrpSpPr>
              <p:grpSpPr bwMode="auto">
                <a:xfrm rot="-2453962">
                  <a:off x="6867426" y="2945876"/>
                  <a:ext cx="381786" cy="287518"/>
                  <a:chOff x="5938886" y="3723588"/>
                  <a:chExt cx="381786" cy="287518"/>
                </a:xfrm>
              </p:grpSpPr>
              <p:sp>
                <p:nvSpPr>
                  <p:cNvPr id="37913" name="Freeform 16"/>
                  <p:cNvSpPr>
                    <a:spLocks noChangeArrowheads="1"/>
                  </p:cNvSpPr>
                  <p:nvPr/>
                </p:nvSpPr>
                <p:spPr bwMode="auto">
                  <a:xfrm>
                    <a:off x="5946742" y="3789575"/>
                    <a:ext cx="171254" cy="149260"/>
                  </a:xfrm>
                  <a:custGeom>
                    <a:avLst/>
                    <a:gdLst>
                      <a:gd name="T0" fmla="*/ 0 w 428921"/>
                      <a:gd name="T1" fmla="*/ 0 h 334652"/>
                      <a:gd name="T2" fmla="*/ 0 w 428921"/>
                      <a:gd name="T3" fmla="*/ 0 h 334652"/>
                      <a:gd name="T4" fmla="*/ 0 w 428921"/>
                      <a:gd name="T5" fmla="*/ 0 h 334652"/>
                      <a:gd name="T6" fmla="*/ 0 w 428921"/>
                      <a:gd name="T7" fmla="*/ 0 h 334652"/>
                      <a:gd name="T8" fmla="*/ 0 w 428921"/>
                      <a:gd name="T9" fmla="*/ 0 h 334652"/>
                      <a:gd name="T10" fmla="*/ 0 w 428921"/>
                      <a:gd name="T11" fmla="*/ 0 h 334652"/>
                      <a:gd name="T12" fmla="*/ 0 w 428921"/>
                      <a:gd name="T13" fmla="*/ 0 h 334652"/>
                      <a:gd name="T14" fmla="*/ 0 w 428921"/>
                      <a:gd name="T15" fmla="*/ 0 h 334652"/>
                      <a:gd name="T16" fmla="*/ 0 w 428921"/>
                      <a:gd name="T17" fmla="*/ 0 h 334652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28921"/>
                      <a:gd name="T28" fmla="*/ 0 h 334652"/>
                      <a:gd name="T29" fmla="*/ 428921 w 428921"/>
                      <a:gd name="T30" fmla="*/ 334652 h 334652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28921" h="334652">
                        <a:moveTo>
                          <a:pt x="0" y="167326"/>
                        </a:moveTo>
                        <a:cubicBezTo>
                          <a:pt x="108408" y="122543"/>
                          <a:pt x="107760" y="79628"/>
                          <a:pt x="140096" y="48184"/>
                        </a:cubicBezTo>
                        <a:cubicBezTo>
                          <a:pt x="171847" y="17309"/>
                          <a:pt x="214646" y="0"/>
                          <a:pt x="259238" y="0"/>
                        </a:cubicBezTo>
                        <a:cubicBezTo>
                          <a:pt x="303830" y="0"/>
                          <a:pt x="346629" y="17309"/>
                          <a:pt x="378380" y="48184"/>
                        </a:cubicBezTo>
                        <a:cubicBezTo>
                          <a:pt x="410716" y="79628"/>
                          <a:pt x="428921" y="122543"/>
                          <a:pt x="428921" y="167326"/>
                        </a:cubicBezTo>
                        <a:cubicBezTo>
                          <a:pt x="428921" y="212109"/>
                          <a:pt x="410716" y="255024"/>
                          <a:pt x="378380" y="286468"/>
                        </a:cubicBezTo>
                        <a:cubicBezTo>
                          <a:pt x="346629" y="317343"/>
                          <a:pt x="303830" y="334652"/>
                          <a:pt x="259238" y="334652"/>
                        </a:cubicBezTo>
                        <a:cubicBezTo>
                          <a:pt x="214646" y="334652"/>
                          <a:pt x="171847" y="317343"/>
                          <a:pt x="140096" y="286468"/>
                        </a:cubicBezTo>
                        <a:cubicBezTo>
                          <a:pt x="107760" y="255024"/>
                          <a:pt x="108410" y="221536"/>
                          <a:pt x="0" y="167326"/>
                        </a:cubicBezTo>
                        <a:close/>
                      </a:path>
                    </a:pathLst>
                  </a:custGeom>
                  <a:noFill/>
                  <a:ln w="19050" algn="ctr">
                    <a:solidFill>
                      <a:srgbClr val="92D05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7914" name="Freeform 15"/>
                  <p:cNvSpPr>
                    <a:spLocks noChangeArrowheads="1"/>
                  </p:cNvSpPr>
                  <p:nvPr/>
                </p:nvSpPr>
                <p:spPr bwMode="auto">
                  <a:xfrm>
                    <a:off x="5938886" y="3723588"/>
                    <a:ext cx="381786" cy="287518"/>
                  </a:xfrm>
                  <a:custGeom>
                    <a:avLst/>
                    <a:gdLst>
                      <a:gd name="T0" fmla="*/ 0 w 428921"/>
                      <a:gd name="T1" fmla="*/ 3 h 334652"/>
                      <a:gd name="T2" fmla="*/ 4 w 428921"/>
                      <a:gd name="T3" fmla="*/ 3 h 334652"/>
                      <a:gd name="T4" fmla="*/ 4 w 428921"/>
                      <a:gd name="T5" fmla="*/ 0 h 334652"/>
                      <a:gd name="T6" fmla="*/ 4 w 428921"/>
                      <a:gd name="T7" fmla="*/ 3 h 334652"/>
                      <a:gd name="T8" fmla="*/ 4 w 428921"/>
                      <a:gd name="T9" fmla="*/ 3 h 334652"/>
                      <a:gd name="T10" fmla="*/ 4 w 428921"/>
                      <a:gd name="T11" fmla="*/ 3 h 334652"/>
                      <a:gd name="T12" fmla="*/ 4 w 428921"/>
                      <a:gd name="T13" fmla="*/ 3 h 334652"/>
                      <a:gd name="T14" fmla="*/ 4 w 428921"/>
                      <a:gd name="T15" fmla="*/ 3 h 334652"/>
                      <a:gd name="T16" fmla="*/ 0 w 428921"/>
                      <a:gd name="T17" fmla="*/ 3 h 334652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28921"/>
                      <a:gd name="T28" fmla="*/ 0 h 334652"/>
                      <a:gd name="T29" fmla="*/ 428921 w 428921"/>
                      <a:gd name="T30" fmla="*/ 334652 h 334652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28921" h="334652">
                        <a:moveTo>
                          <a:pt x="0" y="167326"/>
                        </a:moveTo>
                        <a:cubicBezTo>
                          <a:pt x="108408" y="122543"/>
                          <a:pt x="107760" y="79628"/>
                          <a:pt x="140096" y="48184"/>
                        </a:cubicBezTo>
                        <a:cubicBezTo>
                          <a:pt x="171847" y="17309"/>
                          <a:pt x="214646" y="0"/>
                          <a:pt x="259238" y="0"/>
                        </a:cubicBezTo>
                        <a:cubicBezTo>
                          <a:pt x="303830" y="0"/>
                          <a:pt x="346629" y="17309"/>
                          <a:pt x="378380" y="48184"/>
                        </a:cubicBezTo>
                        <a:cubicBezTo>
                          <a:pt x="410716" y="79628"/>
                          <a:pt x="428921" y="122543"/>
                          <a:pt x="428921" y="167326"/>
                        </a:cubicBezTo>
                        <a:cubicBezTo>
                          <a:pt x="428921" y="212109"/>
                          <a:pt x="410716" y="255024"/>
                          <a:pt x="378380" y="286468"/>
                        </a:cubicBezTo>
                        <a:cubicBezTo>
                          <a:pt x="346629" y="317343"/>
                          <a:pt x="303830" y="334652"/>
                          <a:pt x="259238" y="334652"/>
                        </a:cubicBezTo>
                        <a:cubicBezTo>
                          <a:pt x="214646" y="334652"/>
                          <a:pt x="171847" y="317343"/>
                          <a:pt x="140096" y="286468"/>
                        </a:cubicBezTo>
                        <a:cubicBezTo>
                          <a:pt x="107760" y="255024"/>
                          <a:pt x="108410" y="221536"/>
                          <a:pt x="0" y="167326"/>
                        </a:cubicBezTo>
                        <a:close/>
                      </a:path>
                    </a:pathLst>
                  </a:custGeom>
                  <a:noFill/>
                  <a:ln w="19050" algn="ctr">
                    <a:solidFill>
                      <a:srgbClr val="92D05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37910" name="Group 18"/>
                <p:cNvGrpSpPr>
                  <a:grpSpLocks/>
                </p:cNvGrpSpPr>
                <p:nvPr/>
              </p:nvGrpSpPr>
              <p:grpSpPr bwMode="auto">
                <a:xfrm rot="8131305">
                  <a:off x="5497398" y="4224778"/>
                  <a:ext cx="381786" cy="287518"/>
                  <a:chOff x="5938886" y="3723588"/>
                  <a:chExt cx="381786" cy="287518"/>
                </a:xfrm>
              </p:grpSpPr>
              <p:sp>
                <p:nvSpPr>
                  <p:cNvPr id="37911" name="Freeform 19"/>
                  <p:cNvSpPr>
                    <a:spLocks noChangeArrowheads="1"/>
                  </p:cNvSpPr>
                  <p:nvPr/>
                </p:nvSpPr>
                <p:spPr bwMode="auto">
                  <a:xfrm>
                    <a:off x="5938886" y="3723588"/>
                    <a:ext cx="381786" cy="287518"/>
                  </a:xfrm>
                  <a:custGeom>
                    <a:avLst/>
                    <a:gdLst>
                      <a:gd name="T0" fmla="*/ 0 w 428921"/>
                      <a:gd name="T1" fmla="*/ 3 h 334652"/>
                      <a:gd name="T2" fmla="*/ 4 w 428921"/>
                      <a:gd name="T3" fmla="*/ 3 h 334652"/>
                      <a:gd name="T4" fmla="*/ 4 w 428921"/>
                      <a:gd name="T5" fmla="*/ 0 h 334652"/>
                      <a:gd name="T6" fmla="*/ 4 w 428921"/>
                      <a:gd name="T7" fmla="*/ 3 h 334652"/>
                      <a:gd name="T8" fmla="*/ 4 w 428921"/>
                      <a:gd name="T9" fmla="*/ 3 h 334652"/>
                      <a:gd name="T10" fmla="*/ 4 w 428921"/>
                      <a:gd name="T11" fmla="*/ 3 h 334652"/>
                      <a:gd name="T12" fmla="*/ 4 w 428921"/>
                      <a:gd name="T13" fmla="*/ 3 h 334652"/>
                      <a:gd name="T14" fmla="*/ 4 w 428921"/>
                      <a:gd name="T15" fmla="*/ 3 h 334652"/>
                      <a:gd name="T16" fmla="*/ 0 w 428921"/>
                      <a:gd name="T17" fmla="*/ 3 h 334652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28921"/>
                      <a:gd name="T28" fmla="*/ 0 h 334652"/>
                      <a:gd name="T29" fmla="*/ 428921 w 428921"/>
                      <a:gd name="T30" fmla="*/ 334652 h 334652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28921" h="334652">
                        <a:moveTo>
                          <a:pt x="0" y="167326"/>
                        </a:moveTo>
                        <a:cubicBezTo>
                          <a:pt x="108408" y="122543"/>
                          <a:pt x="107760" y="79628"/>
                          <a:pt x="140096" y="48184"/>
                        </a:cubicBezTo>
                        <a:cubicBezTo>
                          <a:pt x="171847" y="17309"/>
                          <a:pt x="214646" y="0"/>
                          <a:pt x="259238" y="0"/>
                        </a:cubicBezTo>
                        <a:cubicBezTo>
                          <a:pt x="303830" y="0"/>
                          <a:pt x="346629" y="17309"/>
                          <a:pt x="378380" y="48184"/>
                        </a:cubicBezTo>
                        <a:cubicBezTo>
                          <a:pt x="410716" y="79628"/>
                          <a:pt x="428921" y="122543"/>
                          <a:pt x="428921" y="167326"/>
                        </a:cubicBezTo>
                        <a:cubicBezTo>
                          <a:pt x="428921" y="212109"/>
                          <a:pt x="410716" y="255024"/>
                          <a:pt x="378380" y="286468"/>
                        </a:cubicBezTo>
                        <a:cubicBezTo>
                          <a:pt x="346629" y="317343"/>
                          <a:pt x="303830" y="334652"/>
                          <a:pt x="259238" y="334652"/>
                        </a:cubicBezTo>
                        <a:cubicBezTo>
                          <a:pt x="214646" y="334652"/>
                          <a:pt x="171847" y="317343"/>
                          <a:pt x="140096" y="286468"/>
                        </a:cubicBezTo>
                        <a:cubicBezTo>
                          <a:pt x="107760" y="255024"/>
                          <a:pt x="108410" y="221536"/>
                          <a:pt x="0" y="167326"/>
                        </a:cubicBezTo>
                        <a:close/>
                      </a:path>
                    </a:pathLst>
                  </a:custGeom>
                  <a:noFill/>
                  <a:ln w="19050" algn="ctr">
                    <a:solidFill>
                      <a:srgbClr val="92D05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7912" name="Freeform 20"/>
                  <p:cNvSpPr>
                    <a:spLocks noChangeArrowheads="1"/>
                  </p:cNvSpPr>
                  <p:nvPr/>
                </p:nvSpPr>
                <p:spPr bwMode="auto">
                  <a:xfrm>
                    <a:off x="5946742" y="3789575"/>
                    <a:ext cx="171254" cy="149260"/>
                  </a:xfrm>
                  <a:custGeom>
                    <a:avLst/>
                    <a:gdLst>
                      <a:gd name="T0" fmla="*/ 0 w 428921"/>
                      <a:gd name="T1" fmla="*/ 0 h 334652"/>
                      <a:gd name="T2" fmla="*/ 0 w 428921"/>
                      <a:gd name="T3" fmla="*/ 0 h 334652"/>
                      <a:gd name="T4" fmla="*/ 0 w 428921"/>
                      <a:gd name="T5" fmla="*/ 0 h 334652"/>
                      <a:gd name="T6" fmla="*/ 0 w 428921"/>
                      <a:gd name="T7" fmla="*/ 0 h 334652"/>
                      <a:gd name="T8" fmla="*/ 0 w 428921"/>
                      <a:gd name="T9" fmla="*/ 0 h 334652"/>
                      <a:gd name="T10" fmla="*/ 0 w 428921"/>
                      <a:gd name="T11" fmla="*/ 0 h 334652"/>
                      <a:gd name="T12" fmla="*/ 0 w 428921"/>
                      <a:gd name="T13" fmla="*/ 0 h 334652"/>
                      <a:gd name="T14" fmla="*/ 0 w 428921"/>
                      <a:gd name="T15" fmla="*/ 0 h 334652"/>
                      <a:gd name="T16" fmla="*/ 0 w 428921"/>
                      <a:gd name="T17" fmla="*/ 0 h 334652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28921"/>
                      <a:gd name="T28" fmla="*/ 0 h 334652"/>
                      <a:gd name="T29" fmla="*/ 428921 w 428921"/>
                      <a:gd name="T30" fmla="*/ 334652 h 334652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28921" h="334652">
                        <a:moveTo>
                          <a:pt x="0" y="167326"/>
                        </a:moveTo>
                        <a:cubicBezTo>
                          <a:pt x="108408" y="122543"/>
                          <a:pt x="107760" y="79628"/>
                          <a:pt x="140096" y="48184"/>
                        </a:cubicBezTo>
                        <a:cubicBezTo>
                          <a:pt x="171847" y="17309"/>
                          <a:pt x="214646" y="0"/>
                          <a:pt x="259238" y="0"/>
                        </a:cubicBezTo>
                        <a:cubicBezTo>
                          <a:pt x="303830" y="0"/>
                          <a:pt x="346629" y="17309"/>
                          <a:pt x="378380" y="48184"/>
                        </a:cubicBezTo>
                        <a:cubicBezTo>
                          <a:pt x="410716" y="79628"/>
                          <a:pt x="428921" y="122543"/>
                          <a:pt x="428921" y="167326"/>
                        </a:cubicBezTo>
                        <a:cubicBezTo>
                          <a:pt x="428921" y="212109"/>
                          <a:pt x="410716" y="255024"/>
                          <a:pt x="378380" y="286468"/>
                        </a:cubicBezTo>
                        <a:cubicBezTo>
                          <a:pt x="346629" y="317343"/>
                          <a:pt x="303830" y="334652"/>
                          <a:pt x="259238" y="334652"/>
                        </a:cubicBezTo>
                        <a:cubicBezTo>
                          <a:pt x="214646" y="334652"/>
                          <a:pt x="171847" y="317343"/>
                          <a:pt x="140096" y="286468"/>
                        </a:cubicBezTo>
                        <a:cubicBezTo>
                          <a:pt x="107760" y="255024"/>
                          <a:pt x="108410" y="221536"/>
                          <a:pt x="0" y="167326"/>
                        </a:cubicBezTo>
                        <a:close/>
                      </a:path>
                    </a:pathLst>
                  </a:custGeom>
                  <a:noFill/>
                  <a:ln w="19050" algn="ctr">
                    <a:solidFill>
                      <a:srgbClr val="92D05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</p:grpSp>
        <p:grpSp>
          <p:nvGrpSpPr>
            <p:cNvPr id="37902" name="Group 127"/>
            <p:cNvGrpSpPr>
              <a:grpSpLocks/>
            </p:cNvGrpSpPr>
            <p:nvPr/>
          </p:nvGrpSpPr>
          <p:grpSpPr bwMode="auto">
            <a:xfrm>
              <a:off x="825500" y="2806111"/>
              <a:ext cx="2627001" cy="1338600"/>
              <a:chOff x="824753" y="2805952"/>
              <a:chExt cx="2627748" cy="1338371"/>
            </a:xfrm>
          </p:grpSpPr>
          <p:sp>
            <p:nvSpPr>
              <p:cNvPr id="37903" name="TextBox 117"/>
              <p:cNvSpPr txBox="1">
                <a:spLocks noChangeArrowheads="1"/>
              </p:cNvSpPr>
              <p:nvPr/>
            </p:nvSpPr>
            <p:spPr bwMode="auto">
              <a:xfrm>
                <a:off x="824753" y="2805952"/>
                <a:ext cx="742383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 sz="1600">
                    <a:cs typeface="Arial" charset="0"/>
                  </a:rPr>
                  <a:t>RLA 2</a:t>
                </a:r>
              </a:p>
            </p:txBody>
          </p:sp>
          <p:cxnSp>
            <p:nvCxnSpPr>
              <p:cNvPr id="37904" name="Straight Connector 122"/>
              <p:cNvCxnSpPr>
                <a:cxnSpLocks noChangeShapeType="1"/>
                <a:stCxn id="37903" idx="3"/>
              </p:cNvCxnSpPr>
              <p:nvPr/>
            </p:nvCxnSpPr>
            <p:spPr bwMode="auto">
              <a:xfrm>
                <a:off x="1567136" y="2975229"/>
                <a:ext cx="1885365" cy="1169094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</p:spTree>
    <p:extLst>
      <p:ext uri="{BB962C8B-B14F-4D97-AF65-F5344CB8AC3E}">
        <p14:creationId xmlns:p14="http://schemas.microsoft.com/office/powerpoint/2010/main" val="402987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48"/>
          <p:cNvSpPr txBox="1">
            <a:spLocks noChangeArrowheads="1"/>
          </p:cNvSpPr>
          <p:nvPr/>
        </p:nvSpPr>
        <p:spPr bwMode="auto">
          <a:xfrm>
            <a:off x="5149850" y="355600"/>
            <a:ext cx="3581400" cy="460375"/>
          </a:xfrm>
          <a:prstGeom prst="rect">
            <a:avLst/>
          </a:prstGeom>
          <a:noFill/>
          <a:ln w="15875">
            <a:solidFill>
              <a:srgbClr val="3399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404813" indent="-404813" defTabSz="6254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62547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62547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62547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62547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625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625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625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625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200" b="1" dirty="0">
                <a:solidFill>
                  <a:srgbClr val="000000"/>
                </a:solidFill>
                <a:ea typeface="ＭＳ Ｐゴシック" pitchFamily="34" charset="-128"/>
              </a:rPr>
              <a:t>LP-SPL</a:t>
            </a:r>
            <a:r>
              <a:rPr lang="en-GB" sz="1200" dirty="0">
                <a:solidFill>
                  <a:srgbClr val="000000"/>
                </a:solidFill>
                <a:ea typeface="ＭＳ Ｐゴシック" pitchFamily="34" charset="-128"/>
              </a:rPr>
              <a:t>: Low Power-Superconducting Proton     </a:t>
            </a:r>
          </a:p>
          <a:p>
            <a:pPr eaLnBrk="1" hangingPunct="1"/>
            <a:r>
              <a:rPr lang="en-GB" sz="1200" dirty="0">
                <a:solidFill>
                  <a:srgbClr val="000000"/>
                </a:solidFill>
                <a:ea typeface="ＭＳ Ｐゴシック" pitchFamily="34" charset="-128"/>
              </a:rPr>
              <a:t>               </a:t>
            </a:r>
            <a:r>
              <a:rPr lang="en-GB" sz="1200" dirty="0" err="1">
                <a:solidFill>
                  <a:srgbClr val="000000"/>
                </a:solidFill>
                <a:ea typeface="ＭＳ Ｐゴシック" pitchFamily="34" charset="-128"/>
              </a:rPr>
              <a:t>Linac</a:t>
            </a:r>
            <a:r>
              <a:rPr lang="en-GB" sz="1200" dirty="0">
                <a:solidFill>
                  <a:srgbClr val="000000"/>
                </a:solidFill>
                <a:ea typeface="ＭＳ Ｐゴシック" pitchFamily="34" charset="-128"/>
              </a:rPr>
              <a:t> (4 </a:t>
            </a:r>
            <a:r>
              <a:rPr lang="en-GB" sz="1200" dirty="0" err="1">
                <a:solidFill>
                  <a:srgbClr val="000000"/>
                </a:solidFill>
                <a:ea typeface="ＭＳ Ｐゴシック" pitchFamily="34" charset="-128"/>
              </a:rPr>
              <a:t>GeV</a:t>
            </a:r>
            <a:r>
              <a:rPr lang="en-GB" sz="1200" dirty="0">
                <a:solidFill>
                  <a:srgbClr val="000000"/>
                </a:solidFill>
                <a:ea typeface="ＭＳ Ｐゴシック" pitchFamily="34" charset="-128"/>
              </a:rPr>
              <a:t>)</a:t>
            </a:r>
          </a:p>
        </p:txBody>
      </p:sp>
      <p:sp>
        <p:nvSpPr>
          <p:cNvPr id="58" name="Notched Right Arrow 57"/>
          <p:cNvSpPr/>
          <p:nvPr/>
        </p:nvSpPr>
        <p:spPr>
          <a:xfrm rot="10800000">
            <a:off x="4638675" y="3046413"/>
            <a:ext cx="538163" cy="333375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0964" name="Content Placeholder 6"/>
          <p:cNvSpPr>
            <a:spLocks noGrp="1"/>
          </p:cNvSpPr>
          <p:nvPr>
            <p:ph idx="1"/>
          </p:nvPr>
        </p:nvSpPr>
        <p:spPr>
          <a:xfrm>
            <a:off x="5176838" y="2971800"/>
            <a:ext cx="3795712" cy="37306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1600" b="1" smtClean="0"/>
              <a:t>Main requirements of PS2 on its injector:</a:t>
            </a:r>
          </a:p>
        </p:txBody>
      </p:sp>
      <p:graphicFrame>
        <p:nvGraphicFramePr>
          <p:cNvPr id="60" name="Table 59"/>
          <p:cNvGraphicFramePr>
            <a:graphicFrameLocks noGrp="1"/>
          </p:cNvGraphicFramePr>
          <p:nvPr/>
        </p:nvGraphicFramePr>
        <p:xfrm>
          <a:off x="4572000" y="4094163"/>
          <a:ext cx="4419600" cy="2022820"/>
        </p:xfrm>
        <a:graphic>
          <a:graphicData uri="http://schemas.openxmlformats.org/drawingml/2006/table">
            <a:tbl>
              <a:tblPr/>
              <a:tblGrid>
                <a:gridCol w="1700213"/>
                <a:gridCol w="1666875"/>
                <a:gridCol w="1052512"/>
              </a:tblGrid>
              <a:tr h="3713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Requirement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Parameter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Value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35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2.2 x ultimate brightness with nominal emittances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Injection energy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4 GeV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6398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Nb. of protons / cycle for LHC (180 bunches)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6.7 × 10</a:t>
                      </a:r>
                      <a:r>
                        <a:rPr kumimoji="0" 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13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6398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Single pulse filling of SPS for fixed target physics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Nb. of protons / cycle for SPS fixed target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1.1 ×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14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66"/>
          <p:cNvGrpSpPr>
            <a:grpSpLocks/>
          </p:cNvGrpSpPr>
          <p:nvPr/>
        </p:nvGrpSpPr>
        <p:grpSpPr bwMode="auto">
          <a:xfrm>
            <a:off x="5135563" y="827088"/>
            <a:ext cx="3581400" cy="1795462"/>
            <a:chOff x="5136203" y="1419158"/>
            <a:chExt cx="3581400" cy="1794908"/>
          </a:xfrm>
        </p:grpSpPr>
        <p:sp>
          <p:nvSpPr>
            <p:cNvPr id="65" name="Text Box 48"/>
            <p:cNvSpPr txBox="1">
              <a:spLocks noChangeArrowheads="1"/>
            </p:cNvSpPr>
            <p:nvPr/>
          </p:nvSpPr>
          <p:spPr bwMode="auto">
            <a:xfrm>
              <a:off x="5136203" y="1828607"/>
              <a:ext cx="3581400" cy="1385459"/>
            </a:xfrm>
            <a:prstGeom prst="rect">
              <a:avLst/>
            </a:prstGeom>
            <a:noFill/>
            <a:ln w="15875">
              <a:solidFill>
                <a:srgbClr val="339966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404813" indent="-404813" defTabSz="625475">
                <a:defRPr/>
              </a:pPr>
              <a:r>
                <a:rPr lang="en-GB" sz="1200" b="1" dirty="0">
                  <a:solidFill>
                    <a:prstClr val="black"/>
                  </a:solidFill>
                  <a:ea typeface="ＭＳ Ｐゴシック" charset="0"/>
                </a:rPr>
                <a:t>HP-SPL</a:t>
              </a:r>
              <a:r>
                <a:rPr lang="en-GB" sz="1200" dirty="0">
                  <a:solidFill>
                    <a:prstClr val="black"/>
                  </a:solidFill>
                  <a:ea typeface="ＭＳ Ｐゴシック" charset="0"/>
                </a:rPr>
                <a:t>: </a:t>
              </a:r>
              <a:r>
                <a:rPr lang="en-US" sz="1200" dirty="0">
                  <a:solidFill>
                    <a:prstClr val="black"/>
                  </a:solidFill>
                  <a:latin typeface="Arial" pitchFamily="34" charset="0"/>
                  <a:ea typeface="ＭＳ Ｐゴシック" charset="0"/>
                  <a:cs typeface="Arial" pitchFamily="34" charset="0"/>
                </a:rPr>
                <a:t>Upgrade of infrastructure (cooling water, </a:t>
              </a:r>
            </a:p>
            <a:p>
              <a:pPr marL="404813" indent="-404813" defTabSz="625475">
                <a:defRPr/>
              </a:pPr>
              <a:r>
                <a:rPr lang="en-US" sz="1200" dirty="0">
                  <a:solidFill>
                    <a:prstClr val="black"/>
                  </a:solidFill>
                  <a:latin typeface="Arial" pitchFamily="34" charset="0"/>
                  <a:ea typeface="ＭＳ Ｐゴシック" charset="0"/>
                  <a:cs typeface="Arial" pitchFamily="34" charset="0"/>
                </a:rPr>
                <a:t>                electricity, cryogenics etc.) </a:t>
              </a:r>
            </a:p>
            <a:p>
              <a:pPr marL="404813" indent="-404813" defTabSz="625475">
                <a:defRPr/>
              </a:pPr>
              <a:endParaRPr lang="en-US" sz="120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endParaRPr>
            </a:p>
            <a:p>
              <a:pPr>
                <a:defRPr/>
              </a:pPr>
              <a:r>
                <a:rPr lang="en-US" sz="1200" dirty="0">
                  <a:solidFill>
                    <a:prstClr val="black"/>
                  </a:solidFill>
                  <a:latin typeface="Arial" pitchFamily="34" charset="0"/>
                  <a:ea typeface="ＭＳ Ｐゴシック" charset="0"/>
                  <a:cs typeface="Arial" pitchFamily="34" charset="0"/>
                </a:rPr>
                <a:t>                Replacement of klystron power supplies </a:t>
              </a:r>
            </a:p>
            <a:p>
              <a:pPr>
                <a:defRPr/>
              </a:pPr>
              <a:r>
                <a:rPr lang="en-US" sz="1200" dirty="0">
                  <a:solidFill>
                    <a:prstClr val="black"/>
                  </a:solidFill>
                  <a:latin typeface="Arial" pitchFamily="34" charset="0"/>
                  <a:ea typeface="ＭＳ Ｐゴシック" charset="0"/>
                  <a:cs typeface="Arial" pitchFamily="34" charset="0"/>
                </a:rPr>
                <a:t>               </a:t>
              </a:r>
            </a:p>
            <a:p>
              <a:pPr>
                <a:defRPr/>
              </a:pPr>
              <a:r>
                <a:rPr lang="en-US" sz="1200" dirty="0">
                  <a:solidFill>
                    <a:prstClr val="black"/>
                  </a:solidFill>
                  <a:latin typeface="Arial" pitchFamily="34" charset="0"/>
                  <a:ea typeface="ＭＳ Ｐゴシック" charset="0"/>
                  <a:cs typeface="Arial" pitchFamily="34" charset="0"/>
                </a:rPr>
                <a:t>                Addition of 5 high b </a:t>
              </a:r>
              <a:r>
                <a:rPr lang="en-US" sz="1200" dirty="0" err="1">
                  <a:solidFill>
                    <a:prstClr val="black"/>
                  </a:solidFill>
                  <a:latin typeface="Arial" pitchFamily="34" charset="0"/>
                  <a:ea typeface="ＭＳ Ｐゴシック" charset="0"/>
                  <a:cs typeface="Arial" pitchFamily="34" charset="0"/>
                </a:rPr>
                <a:t>cryomodules</a:t>
              </a:r>
              <a:r>
                <a:rPr lang="en-US" sz="1200" dirty="0">
                  <a:solidFill>
                    <a:prstClr val="black"/>
                  </a:solidFill>
                  <a:latin typeface="Arial" pitchFamily="34" charset="0"/>
                  <a:ea typeface="ＭＳ Ｐゴシック" charset="0"/>
                  <a:cs typeface="Arial" pitchFamily="34" charset="0"/>
                </a:rPr>
                <a:t> to </a:t>
              </a:r>
            </a:p>
            <a:p>
              <a:pPr>
                <a:defRPr/>
              </a:pPr>
              <a:r>
                <a:rPr lang="en-US" sz="1200" dirty="0">
                  <a:solidFill>
                    <a:prstClr val="black"/>
                  </a:solidFill>
                  <a:latin typeface="Arial" pitchFamily="34" charset="0"/>
                  <a:ea typeface="ＭＳ Ｐゴシック" charset="0"/>
                  <a:cs typeface="Arial" pitchFamily="34" charset="0"/>
                </a:rPr>
                <a:t>                accelerate up to 5 </a:t>
              </a:r>
              <a:r>
                <a:rPr lang="en-US" sz="1200" dirty="0" err="1">
                  <a:solidFill>
                    <a:prstClr val="black"/>
                  </a:solidFill>
                  <a:latin typeface="Arial" pitchFamily="34" charset="0"/>
                  <a:ea typeface="ＭＳ Ｐゴシック" charset="0"/>
                  <a:cs typeface="Arial" pitchFamily="34" charset="0"/>
                </a:rPr>
                <a:t>GeV</a:t>
              </a:r>
              <a:endParaRPr lang="en-GB" sz="120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endParaRPr>
            </a:p>
          </p:txBody>
        </p:sp>
        <p:sp>
          <p:nvSpPr>
            <p:cNvPr id="66" name="Down Arrow 65"/>
            <p:cNvSpPr/>
            <p:nvPr/>
          </p:nvSpPr>
          <p:spPr>
            <a:xfrm>
              <a:off x="6598290" y="1419158"/>
              <a:ext cx="573088" cy="377708"/>
            </a:xfrm>
            <a:prstGeom prst="down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0987" name="Group 29"/>
          <p:cNvGrpSpPr>
            <a:grpSpLocks/>
          </p:cNvGrpSpPr>
          <p:nvPr/>
        </p:nvGrpSpPr>
        <p:grpSpPr bwMode="auto">
          <a:xfrm>
            <a:off x="88900" y="419100"/>
            <a:ext cx="4570413" cy="5065713"/>
            <a:chOff x="88900" y="211932"/>
            <a:chExt cx="4571110" cy="5065712"/>
          </a:xfrm>
        </p:grpSpPr>
        <p:grpSp>
          <p:nvGrpSpPr>
            <p:cNvPr id="4" name="Group 98"/>
            <p:cNvGrpSpPr/>
            <p:nvPr/>
          </p:nvGrpSpPr>
          <p:grpSpPr bwMode="auto">
            <a:xfrm>
              <a:off x="3687553" y="211932"/>
              <a:ext cx="972457" cy="732971"/>
              <a:chOff x="3164115" y="1001486"/>
              <a:chExt cx="972457" cy="732971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106" name="Down Arrow 105"/>
              <p:cNvSpPr/>
              <p:nvPr/>
            </p:nvSpPr>
            <p:spPr>
              <a:xfrm>
                <a:off x="3345543" y="1357086"/>
                <a:ext cx="573315" cy="377371"/>
              </a:xfrm>
              <a:prstGeom prst="downArrow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3164115" y="1001486"/>
                <a:ext cx="972457" cy="348343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400" dirty="0"/>
                  <a:t>Back-up</a:t>
                </a:r>
                <a:endParaRPr lang="en-US" sz="1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0990" name="Group 28"/>
            <p:cNvGrpSpPr>
              <a:grpSpLocks/>
            </p:cNvGrpSpPr>
            <p:nvPr/>
          </p:nvGrpSpPr>
          <p:grpSpPr bwMode="auto">
            <a:xfrm>
              <a:off x="88900" y="211932"/>
              <a:ext cx="4517134" cy="5065712"/>
              <a:chOff x="88900" y="211932"/>
              <a:chExt cx="4517134" cy="5065712"/>
            </a:xfrm>
          </p:grpSpPr>
          <p:sp>
            <p:nvSpPr>
              <p:cNvPr id="40991" name="Text Box 2"/>
              <p:cNvSpPr txBox="1">
                <a:spLocks noChangeArrowheads="1"/>
              </p:cNvSpPr>
              <p:nvPr/>
            </p:nvSpPr>
            <p:spPr bwMode="auto">
              <a:xfrm>
                <a:off x="1636713" y="2075947"/>
                <a:ext cx="595312" cy="215444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t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 sz="1400">
                    <a:solidFill>
                      <a:srgbClr val="000000"/>
                    </a:solidFill>
                    <a:ea typeface="ＭＳ Ｐゴシック" pitchFamily="34" charset="-128"/>
                    <a:cs typeface="Arial" charset="0"/>
                  </a:rPr>
                  <a:t>PSB</a:t>
                </a:r>
              </a:p>
            </p:txBody>
          </p:sp>
          <p:sp>
            <p:nvSpPr>
              <p:cNvPr id="40992" name="Text Box 4"/>
              <p:cNvSpPr txBox="1">
                <a:spLocks noChangeArrowheads="1"/>
              </p:cNvSpPr>
              <p:nvPr/>
            </p:nvSpPr>
            <p:spPr bwMode="auto">
              <a:xfrm>
                <a:off x="1966913" y="3509169"/>
                <a:ext cx="650875" cy="215444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t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 sz="1400">
                    <a:solidFill>
                      <a:srgbClr val="000000"/>
                    </a:solidFill>
                    <a:ea typeface="ＭＳ Ｐゴシック" pitchFamily="34" charset="-128"/>
                    <a:cs typeface="Arial" charset="0"/>
                  </a:rPr>
                  <a:t>SPS</a:t>
                </a:r>
              </a:p>
            </p:txBody>
          </p:sp>
          <p:sp>
            <p:nvSpPr>
              <p:cNvPr id="40993" name="Text Box 6"/>
              <p:cNvSpPr txBox="1">
                <a:spLocks noChangeArrowheads="1"/>
              </p:cNvSpPr>
              <p:nvPr/>
            </p:nvSpPr>
            <p:spPr bwMode="auto">
              <a:xfrm>
                <a:off x="3731322" y="1343820"/>
                <a:ext cx="849312" cy="484187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none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 sz="1400">
                    <a:solidFill>
                      <a:srgbClr val="0000FF"/>
                    </a:solidFill>
                    <a:ea typeface="ＭＳ Ｐゴシック" pitchFamily="34" charset="-128"/>
                    <a:cs typeface="Arial" charset="0"/>
                  </a:rPr>
                  <a:t>Linac4</a:t>
                </a:r>
              </a:p>
            </p:txBody>
          </p:sp>
          <p:sp>
            <p:nvSpPr>
              <p:cNvPr id="40994" name="Text Box 7"/>
              <p:cNvSpPr txBox="1">
                <a:spLocks noChangeArrowheads="1"/>
              </p:cNvSpPr>
              <p:nvPr/>
            </p:nvSpPr>
            <p:spPr bwMode="auto">
              <a:xfrm>
                <a:off x="3702747" y="2128045"/>
                <a:ext cx="903287" cy="428625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 sz="1400">
                    <a:solidFill>
                      <a:srgbClr val="000000"/>
                    </a:solidFill>
                    <a:ea typeface="ＭＳ Ｐゴシック" pitchFamily="34" charset="-128"/>
                    <a:cs typeface="Arial" charset="0"/>
                  </a:rPr>
                  <a:t>LP-SPL</a:t>
                </a:r>
              </a:p>
            </p:txBody>
          </p:sp>
          <p:sp>
            <p:nvSpPr>
              <p:cNvPr id="40995" name="Text Box 8"/>
              <p:cNvSpPr txBox="1">
                <a:spLocks noChangeArrowheads="1"/>
              </p:cNvSpPr>
              <p:nvPr/>
            </p:nvSpPr>
            <p:spPr bwMode="auto">
              <a:xfrm>
                <a:off x="1709738" y="2736057"/>
                <a:ext cx="425116" cy="215444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 sz="1400">
                    <a:solidFill>
                      <a:srgbClr val="000000"/>
                    </a:solidFill>
                    <a:ea typeface="ＭＳ Ｐゴシック" pitchFamily="34" charset="-128"/>
                    <a:cs typeface="Arial" charset="0"/>
                  </a:rPr>
                  <a:t>PS</a:t>
                </a:r>
              </a:p>
            </p:txBody>
          </p:sp>
          <p:cxnSp>
            <p:nvCxnSpPr>
              <p:cNvPr id="40996" name="AutoShape 10"/>
              <p:cNvCxnSpPr>
                <a:cxnSpLocks noChangeShapeType="1"/>
                <a:stCxn id="40993" idx="2"/>
              </p:cNvCxnSpPr>
              <p:nvPr/>
            </p:nvCxnSpPr>
            <p:spPr bwMode="auto">
              <a:xfrm rot="5400000">
                <a:off x="4005959" y="1977232"/>
                <a:ext cx="300038" cy="1588"/>
              </a:xfrm>
              <a:prstGeom prst="bentConnector3">
                <a:avLst>
                  <a:gd name="adj1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0997" name="Text Box 13"/>
              <p:cNvSpPr txBox="1">
                <a:spLocks noChangeArrowheads="1"/>
              </p:cNvSpPr>
              <p:nvPr/>
            </p:nvSpPr>
            <p:spPr bwMode="auto">
              <a:xfrm>
                <a:off x="1770063" y="4309269"/>
                <a:ext cx="1035050" cy="555625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none" t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sz="1400">
                    <a:solidFill>
                      <a:srgbClr val="000000"/>
                    </a:solidFill>
                    <a:ea typeface="ＭＳ Ｐゴシック" pitchFamily="34" charset="-128"/>
                    <a:cs typeface="Arial" charset="0"/>
                  </a:rPr>
                  <a:t>LHC / </a:t>
                </a:r>
              </a:p>
              <a:p>
                <a:pPr algn="ctr" eaLnBrk="1" hangingPunct="1"/>
                <a:r>
                  <a:rPr lang="en-GB" sz="1400">
                    <a:solidFill>
                      <a:srgbClr val="000000"/>
                    </a:solidFill>
                    <a:ea typeface="ＭＳ Ｐゴシック" pitchFamily="34" charset="-128"/>
                    <a:cs typeface="Arial" charset="0"/>
                  </a:rPr>
                  <a:t>sLHC</a:t>
                </a:r>
              </a:p>
            </p:txBody>
          </p:sp>
          <p:sp>
            <p:nvSpPr>
              <p:cNvPr id="40998" name="Line 16"/>
              <p:cNvSpPr>
                <a:spLocks noChangeShapeType="1"/>
              </p:cNvSpPr>
              <p:nvPr/>
            </p:nvSpPr>
            <p:spPr bwMode="auto">
              <a:xfrm>
                <a:off x="2119312" y="3350419"/>
                <a:ext cx="0" cy="171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999" name="Text Box 25"/>
              <p:cNvSpPr txBox="1">
                <a:spLocks noChangeArrowheads="1"/>
              </p:cNvSpPr>
              <p:nvPr/>
            </p:nvSpPr>
            <p:spPr bwMode="auto">
              <a:xfrm rot="-5400000">
                <a:off x="-574675" y="3028156"/>
                <a:ext cx="163195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 sz="1400">
                    <a:solidFill>
                      <a:srgbClr val="000000"/>
                    </a:solidFill>
                    <a:ea typeface="ＭＳ Ｐゴシック" pitchFamily="34" charset="-128"/>
                    <a:cs typeface="Arial" charset="0"/>
                  </a:rPr>
                  <a:t>Output energy</a:t>
                </a:r>
              </a:p>
            </p:txBody>
          </p:sp>
          <p:sp>
            <p:nvSpPr>
              <p:cNvPr id="41000" name="Line 28"/>
              <p:cNvSpPr>
                <a:spLocks noChangeShapeType="1"/>
              </p:cNvSpPr>
              <p:nvPr/>
            </p:nvSpPr>
            <p:spPr bwMode="auto">
              <a:xfrm flipH="1" flipV="1">
                <a:off x="374650" y="2286510"/>
                <a:ext cx="1597025" cy="79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001" name="Text Box 35"/>
              <p:cNvSpPr txBox="1">
                <a:spLocks noChangeArrowheads="1"/>
              </p:cNvSpPr>
              <p:nvPr/>
            </p:nvSpPr>
            <p:spPr bwMode="auto">
              <a:xfrm>
                <a:off x="385763" y="1574007"/>
                <a:ext cx="893762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 sz="1400">
                    <a:solidFill>
                      <a:srgbClr val="000000"/>
                    </a:solidFill>
                    <a:ea typeface="ＭＳ Ｐゴシック" pitchFamily="34" charset="-128"/>
                    <a:cs typeface="Arial" charset="0"/>
                  </a:rPr>
                  <a:t>160 MeV</a:t>
                </a:r>
              </a:p>
            </p:txBody>
          </p:sp>
          <p:sp>
            <p:nvSpPr>
              <p:cNvPr id="41002" name="Text Box 36"/>
              <p:cNvSpPr txBox="1">
                <a:spLocks noChangeArrowheads="1"/>
              </p:cNvSpPr>
              <p:nvPr/>
            </p:nvSpPr>
            <p:spPr bwMode="auto">
              <a:xfrm>
                <a:off x="404813" y="2041602"/>
                <a:ext cx="84189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 sz="1400">
                    <a:solidFill>
                      <a:srgbClr val="000000"/>
                    </a:solidFill>
                    <a:ea typeface="ＭＳ Ｐゴシック" pitchFamily="34" charset="-128"/>
                    <a:cs typeface="Arial" charset="0"/>
                  </a:rPr>
                  <a:t>1.4 GeV</a:t>
                </a:r>
              </a:p>
            </p:txBody>
          </p:sp>
          <p:sp>
            <p:nvSpPr>
              <p:cNvPr id="41003" name="Text Box 37"/>
              <p:cNvSpPr txBox="1">
                <a:spLocks noChangeArrowheads="1"/>
              </p:cNvSpPr>
              <p:nvPr/>
            </p:nvSpPr>
            <p:spPr bwMode="auto">
              <a:xfrm>
                <a:off x="404813" y="2483782"/>
                <a:ext cx="692818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 sz="1400">
                    <a:solidFill>
                      <a:srgbClr val="000000"/>
                    </a:solidFill>
                    <a:ea typeface="ＭＳ Ｐゴシック" pitchFamily="34" charset="-128"/>
                    <a:cs typeface="Arial" charset="0"/>
                  </a:rPr>
                  <a:t>4 GeV</a:t>
                </a:r>
              </a:p>
            </p:txBody>
          </p:sp>
          <p:sp>
            <p:nvSpPr>
              <p:cNvPr id="41004" name="Text Box 38"/>
              <p:cNvSpPr txBox="1">
                <a:spLocks noChangeArrowheads="1"/>
              </p:cNvSpPr>
              <p:nvPr/>
            </p:nvSpPr>
            <p:spPr bwMode="auto">
              <a:xfrm>
                <a:off x="396875" y="2778919"/>
                <a:ext cx="79220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 sz="1400">
                    <a:solidFill>
                      <a:srgbClr val="000000"/>
                    </a:solidFill>
                    <a:ea typeface="ＭＳ Ｐゴシック" pitchFamily="34" charset="-128"/>
                    <a:cs typeface="Arial" charset="0"/>
                  </a:rPr>
                  <a:t>26 GeV</a:t>
                </a:r>
              </a:p>
            </p:txBody>
          </p:sp>
          <p:sp>
            <p:nvSpPr>
              <p:cNvPr id="41005" name="Text Box 39"/>
              <p:cNvSpPr txBox="1">
                <a:spLocks noChangeArrowheads="1"/>
              </p:cNvSpPr>
              <p:nvPr/>
            </p:nvSpPr>
            <p:spPr bwMode="auto">
              <a:xfrm>
                <a:off x="374650" y="2963069"/>
                <a:ext cx="79220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 sz="1400">
                    <a:solidFill>
                      <a:srgbClr val="000000"/>
                    </a:solidFill>
                    <a:ea typeface="ＭＳ Ｐゴシック" pitchFamily="34" charset="-128"/>
                    <a:cs typeface="Arial" charset="0"/>
                  </a:rPr>
                  <a:t>50 GeV</a:t>
                </a:r>
              </a:p>
            </p:txBody>
          </p:sp>
          <p:sp>
            <p:nvSpPr>
              <p:cNvPr id="41006" name="Text Box 40"/>
              <p:cNvSpPr txBox="1">
                <a:spLocks noChangeArrowheads="1"/>
              </p:cNvSpPr>
              <p:nvPr/>
            </p:nvSpPr>
            <p:spPr bwMode="auto">
              <a:xfrm>
                <a:off x="382588" y="3513931"/>
                <a:ext cx="89159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 sz="1400">
                    <a:solidFill>
                      <a:srgbClr val="000000"/>
                    </a:solidFill>
                    <a:ea typeface="ＭＳ Ｐゴシック" pitchFamily="34" charset="-128"/>
                    <a:cs typeface="Arial" charset="0"/>
                  </a:rPr>
                  <a:t>450 GeV</a:t>
                </a:r>
              </a:p>
            </p:txBody>
          </p:sp>
          <p:sp>
            <p:nvSpPr>
              <p:cNvPr id="41007" name="Text Box 42"/>
              <p:cNvSpPr txBox="1">
                <a:spLocks noChangeArrowheads="1"/>
              </p:cNvSpPr>
              <p:nvPr/>
            </p:nvSpPr>
            <p:spPr bwMode="auto">
              <a:xfrm>
                <a:off x="396875" y="4591844"/>
                <a:ext cx="639214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 sz="1400">
                    <a:solidFill>
                      <a:srgbClr val="000000"/>
                    </a:solidFill>
                    <a:ea typeface="ＭＳ Ｐゴシック" pitchFamily="34" charset="-128"/>
                    <a:cs typeface="Arial" charset="0"/>
                  </a:rPr>
                  <a:t>7 TeV</a:t>
                </a:r>
              </a:p>
            </p:txBody>
          </p:sp>
          <p:sp>
            <p:nvSpPr>
              <p:cNvPr id="41008" name="Text Box 44"/>
              <p:cNvSpPr txBox="1">
                <a:spLocks noChangeArrowheads="1"/>
              </p:cNvSpPr>
              <p:nvPr/>
            </p:nvSpPr>
            <p:spPr bwMode="auto">
              <a:xfrm>
                <a:off x="1408113" y="1307307"/>
                <a:ext cx="917575" cy="263525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t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 sz="1400">
                    <a:solidFill>
                      <a:srgbClr val="000000"/>
                    </a:solidFill>
                    <a:ea typeface="ＭＳ Ｐゴシック" pitchFamily="34" charset="-128"/>
                    <a:cs typeface="Arial" charset="0"/>
                  </a:rPr>
                  <a:t>Linac2</a:t>
                </a:r>
              </a:p>
            </p:txBody>
          </p:sp>
          <p:sp>
            <p:nvSpPr>
              <p:cNvPr id="41009" name="Text Box 47"/>
              <p:cNvSpPr txBox="1">
                <a:spLocks noChangeArrowheads="1"/>
              </p:cNvSpPr>
              <p:nvPr/>
            </p:nvSpPr>
            <p:spPr bwMode="auto">
              <a:xfrm>
                <a:off x="404813" y="1300957"/>
                <a:ext cx="795337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 sz="1400">
                    <a:solidFill>
                      <a:srgbClr val="000000"/>
                    </a:solidFill>
                    <a:ea typeface="ＭＳ Ｐゴシック" pitchFamily="34" charset="-128"/>
                    <a:cs typeface="Arial" charset="0"/>
                  </a:rPr>
                  <a:t>50 MeV</a:t>
                </a:r>
              </a:p>
            </p:txBody>
          </p:sp>
          <p:sp>
            <p:nvSpPr>
              <p:cNvPr id="41010" name="Line 52"/>
              <p:cNvSpPr>
                <a:spLocks noChangeShapeType="1"/>
              </p:cNvSpPr>
              <p:nvPr/>
            </p:nvSpPr>
            <p:spPr bwMode="auto">
              <a:xfrm>
                <a:off x="1408112" y="1231107"/>
                <a:ext cx="3197921" cy="49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011" name="Text Box 53"/>
              <p:cNvSpPr txBox="1">
                <a:spLocks noChangeArrowheads="1"/>
              </p:cNvSpPr>
              <p:nvPr/>
            </p:nvSpPr>
            <p:spPr bwMode="auto">
              <a:xfrm>
                <a:off x="1576388" y="916782"/>
                <a:ext cx="219483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 sz="1400">
                    <a:solidFill>
                      <a:srgbClr val="000000"/>
                    </a:solidFill>
                    <a:ea typeface="ＭＳ Ｐゴシック" pitchFamily="34" charset="-128"/>
                    <a:cs typeface="Arial" charset="0"/>
                  </a:rPr>
                  <a:t>Proton flux / Beam power</a:t>
                </a:r>
              </a:p>
            </p:txBody>
          </p:sp>
          <p:sp>
            <p:nvSpPr>
              <p:cNvPr id="41012" name="Text Box 55"/>
              <p:cNvSpPr txBox="1">
                <a:spLocks noChangeArrowheads="1"/>
              </p:cNvSpPr>
              <p:nvPr/>
            </p:nvSpPr>
            <p:spPr bwMode="auto">
              <a:xfrm>
                <a:off x="3755134" y="2790031"/>
                <a:ext cx="798513" cy="38735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rgbClr val="339966"/>
                </a:solidFill>
                <a:miter lim="800000"/>
                <a:headEnd/>
                <a:tailEnd/>
              </a:ln>
            </p:spPr>
            <p:txBody>
              <a:bodyPr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 sz="1400">
                    <a:solidFill>
                      <a:srgbClr val="00C000"/>
                    </a:solidFill>
                    <a:ea typeface="ＭＳ Ｐゴシック" pitchFamily="34" charset="-128"/>
                    <a:cs typeface="Arial" charset="0"/>
                  </a:rPr>
                  <a:t>PS2</a:t>
                </a:r>
              </a:p>
            </p:txBody>
          </p:sp>
          <p:cxnSp>
            <p:nvCxnSpPr>
              <p:cNvPr id="41013" name="Straight Arrow Connector 74"/>
              <p:cNvCxnSpPr>
                <a:cxnSpLocks noChangeShapeType="1"/>
                <a:stCxn id="40994" idx="2"/>
                <a:endCxn id="41012" idx="0"/>
              </p:cNvCxnSpPr>
              <p:nvPr/>
            </p:nvCxnSpPr>
            <p:spPr bwMode="auto">
              <a:xfrm rot="5400000">
                <a:off x="4038503" y="2673351"/>
                <a:ext cx="231775" cy="1587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014" name="Straight Connector 83"/>
              <p:cNvCxnSpPr>
                <a:cxnSpLocks noChangeShapeType="1"/>
              </p:cNvCxnSpPr>
              <p:nvPr/>
            </p:nvCxnSpPr>
            <p:spPr bwMode="auto">
              <a:xfrm rot="10800000" flipV="1">
                <a:off x="390525" y="1826420"/>
                <a:ext cx="3576637" cy="190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015" name="Straight Connector 84"/>
              <p:cNvCxnSpPr>
                <a:cxnSpLocks noChangeShapeType="1"/>
              </p:cNvCxnSpPr>
              <p:nvPr/>
            </p:nvCxnSpPr>
            <p:spPr bwMode="auto">
              <a:xfrm rot="10800000" flipV="1">
                <a:off x="390525" y="2553495"/>
                <a:ext cx="3562349" cy="174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016" name="Straight Connector 85"/>
              <p:cNvCxnSpPr>
                <a:cxnSpLocks noChangeShapeType="1"/>
              </p:cNvCxnSpPr>
              <p:nvPr/>
            </p:nvCxnSpPr>
            <p:spPr bwMode="auto">
              <a:xfrm rot="10800000" flipV="1">
                <a:off x="395288" y="3172619"/>
                <a:ext cx="3538536" cy="285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017" name="Straight Connector 87"/>
              <p:cNvCxnSpPr>
                <a:cxnSpLocks noChangeShapeType="1"/>
              </p:cNvCxnSpPr>
              <p:nvPr/>
            </p:nvCxnSpPr>
            <p:spPr bwMode="auto">
              <a:xfrm rot="10800000">
                <a:off x="395288" y="3777456"/>
                <a:ext cx="2257424" cy="14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018" name="Straight Connector 90"/>
              <p:cNvCxnSpPr>
                <a:cxnSpLocks noChangeShapeType="1"/>
              </p:cNvCxnSpPr>
              <p:nvPr/>
            </p:nvCxnSpPr>
            <p:spPr bwMode="auto">
              <a:xfrm rot="10800000">
                <a:off x="395288" y="4861719"/>
                <a:ext cx="2419349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019" name="Straight Arrow Connector 100"/>
              <p:cNvCxnSpPr>
                <a:cxnSpLocks noChangeShapeType="1"/>
                <a:stCxn id="40991" idx="2"/>
                <a:endCxn id="40995" idx="0"/>
              </p:cNvCxnSpPr>
              <p:nvPr/>
            </p:nvCxnSpPr>
            <p:spPr bwMode="auto">
              <a:xfrm flipH="1">
                <a:off x="1922296" y="2291391"/>
                <a:ext cx="12073" cy="44466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020" name="Straight Connector 108"/>
              <p:cNvCxnSpPr>
                <a:cxnSpLocks noChangeShapeType="1"/>
              </p:cNvCxnSpPr>
              <p:nvPr/>
            </p:nvCxnSpPr>
            <p:spPr bwMode="auto">
              <a:xfrm flipH="1">
                <a:off x="390526" y="3013869"/>
                <a:ext cx="2825290" cy="95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021" name="Straight Connector 112"/>
              <p:cNvCxnSpPr>
                <a:cxnSpLocks noChangeShapeType="1"/>
              </p:cNvCxnSpPr>
              <p:nvPr/>
            </p:nvCxnSpPr>
            <p:spPr bwMode="auto">
              <a:xfrm rot="10800000">
                <a:off x="390525" y="1569245"/>
                <a:ext cx="1928813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022" name="Straight Arrow Connector 114"/>
              <p:cNvCxnSpPr>
                <a:cxnSpLocks noChangeShapeType="1"/>
              </p:cNvCxnSpPr>
              <p:nvPr/>
            </p:nvCxnSpPr>
            <p:spPr bwMode="auto">
              <a:xfrm rot="5400000">
                <a:off x="-1661319" y="3216276"/>
                <a:ext cx="4098924" cy="2381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023" name="Straight Arrow Connector 155"/>
              <p:cNvCxnSpPr>
                <a:cxnSpLocks noChangeShapeType="1"/>
              </p:cNvCxnSpPr>
              <p:nvPr/>
            </p:nvCxnSpPr>
            <p:spPr bwMode="auto">
              <a:xfrm rot="5400000">
                <a:off x="2023269" y="4043362"/>
                <a:ext cx="519112" cy="3175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024" name="Straight Connector 62"/>
              <p:cNvCxnSpPr>
                <a:cxnSpLocks noChangeShapeType="1"/>
                <a:stCxn id="40995" idx="2"/>
              </p:cNvCxnSpPr>
              <p:nvPr/>
            </p:nvCxnSpPr>
            <p:spPr bwMode="auto">
              <a:xfrm>
                <a:off x="1922296" y="2951500"/>
                <a:ext cx="8104" cy="40209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025" name="Straight Connector 65"/>
              <p:cNvCxnSpPr>
                <a:cxnSpLocks noChangeShapeType="1"/>
                <a:endCxn id="40998" idx="0"/>
              </p:cNvCxnSpPr>
              <p:nvPr/>
            </p:nvCxnSpPr>
            <p:spPr bwMode="auto">
              <a:xfrm flipV="1">
                <a:off x="1919288" y="3350419"/>
                <a:ext cx="200025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6" name="Group 97"/>
              <p:cNvGrpSpPr/>
              <p:nvPr/>
            </p:nvGrpSpPr>
            <p:grpSpPr bwMode="auto">
              <a:xfrm>
                <a:off x="1392014" y="211932"/>
                <a:ext cx="972457" cy="732971"/>
                <a:chOff x="1611086" y="1016000"/>
                <a:chExt cx="972457" cy="732971"/>
              </a:xfrm>
              <a:solidFill>
                <a:srgbClr val="FFFFCC"/>
              </a:solidFill>
            </p:grpSpPr>
            <p:sp>
              <p:nvSpPr>
                <p:cNvPr id="103" name="Down Arrow 102"/>
                <p:cNvSpPr/>
                <p:nvPr/>
              </p:nvSpPr>
              <p:spPr>
                <a:xfrm>
                  <a:off x="1792514" y="1371600"/>
                  <a:ext cx="573315" cy="377371"/>
                </a:xfrm>
                <a:prstGeom prst="downArrow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4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1611086" y="1016000"/>
                  <a:ext cx="972457" cy="348343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400" b="1" dirty="0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itchFamily="34" charset="0"/>
                      <a:cs typeface="Arial" pitchFamily="34" charset="0"/>
                    </a:rPr>
                    <a:t>Present</a:t>
                  </a:r>
                </a:p>
              </p:txBody>
            </p:sp>
          </p:grpSp>
          <p:sp>
            <p:nvSpPr>
              <p:cNvPr id="41027" name="Text Box 6"/>
              <p:cNvSpPr txBox="1">
                <a:spLocks noChangeArrowheads="1"/>
              </p:cNvSpPr>
              <p:nvPr/>
            </p:nvSpPr>
            <p:spPr bwMode="auto">
              <a:xfrm>
                <a:off x="2579137" y="1346135"/>
                <a:ext cx="849312" cy="484187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none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 sz="1400">
                    <a:solidFill>
                      <a:srgbClr val="0000FF"/>
                    </a:solidFill>
                    <a:ea typeface="ＭＳ Ｐゴシック" pitchFamily="34" charset="-128"/>
                    <a:cs typeface="Arial" charset="0"/>
                  </a:rPr>
                  <a:t>Linac4</a:t>
                </a:r>
              </a:p>
            </p:txBody>
          </p:sp>
          <p:cxnSp>
            <p:nvCxnSpPr>
              <p:cNvPr id="41028" name="Straight Arrow Connector 74"/>
              <p:cNvCxnSpPr>
                <a:cxnSpLocks noChangeShapeType="1"/>
                <a:endCxn id="41032" idx="0"/>
              </p:cNvCxnSpPr>
              <p:nvPr/>
            </p:nvCxnSpPr>
            <p:spPr bwMode="auto">
              <a:xfrm>
                <a:off x="3003000" y="2445084"/>
                <a:ext cx="258" cy="32391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1029" name="Text Box 2"/>
              <p:cNvSpPr txBox="1">
                <a:spLocks noChangeArrowheads="1"/>
              </p:cNvSpPr>
              <p:nvPr/>
            </p:nvSpPr>
            <p:spPr bwMode="auto">
              <a:xfrm>
                <a:off x="2717677" y="2229640"/>
                <a:ext cx="595312" cy="215444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t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 sz="1400">
                    <a:solidFill>
                      <a:srgbClr val="000000"/>
                    </a:solidFill>
                    <a:ea typeface="ＭＳ Ｐゴシック" pitchFamily="34" charset="-128"/>
                    <a:cs typeface="Arial" charset="0"/>
                  </a:rPr>
                  <a:t>PSB</a:t>
                </a:r>
              </a:p>
            </p:txBody>
          </p:sp>
          <p:cxnSp>
            <p:nvCxnSpPr>
              <p:cNvPr id="41030" name="Straight Connector 84"/>
              <p:cNvCxnSpPr>
                <a:cxnSpLocks noChangeShapeType="1"/>
              </p:cNvCxnSpPr>
              <p:nvPr/>
            </p:nvCxnSpPr>
            <p:spPr bwMode="auto">
              <a:xfrm flipH="1">
                <a:off x="381296" y="2451905"/>
                <a:ext cx="2747522" cy="174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031" name="AutoShape 10"/>
              <p:cNvCxnSpPr>
                <a:cxnSpLocks noChangeShapeType="1"/>
              </p:cNvCxnSpPr>
              <p:nvPr/>
            </p:nvCxnSpPr>
            <p:spPr bwMode="auto">
              <a:xfrm rot="5400000">
                <a:off x="2849012" y="2055670"/>
                <a:ext cx="300038" cy="1588"/>
              </a:xfrm>
              <a:prstGeom prst="bentConnector3">
                <a:avLst>
                  <a:gd name="adj1" fmla="val -19264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1032" name="Text Box 8"/>
              <p:cNvSpPr txBox="1">
                <a:spLocks noChangeArrowheads="1"/>
              </p:cNvSpPr>
              <p:nvPr/>
            </p:nvSpPr>
            <p:spPr bwMode="auto">
              <a:xfrm>
                <a:off x="2790700" y="2768997"/>
                <a:ext cx="425116" cy="215444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 sz="1400">
                    <a:solidFill>
                      <a:srgbClr val="000000"/>
                    </a:solidFill>
                    <a:ea typeface="ＭＳ Ｐゴシック" pitchFamily="34" charset="-128"/>
                    <a:cs typeface="Arial" charset="0"/>
                  </a:rPr>
                  <a:t>PS</a:t>
                </a:r>
              </a:p>
            </p:txBody>
          </p:sp>
          <p:sp>
            <p:nvSpPr>
              <p:cNvPr id="41033" name="Text Box 36"/>
              <p:cNvSpPr txBox="1">
                <a:spLocks noChangeArrowheads="1"/>
              </p:cNvSpPr>
              <p:nvPr/>
            </p:nvSpPr>
            <p:spPr bwMode="auto">
              <a:xfrm>
                <a:off x="407128" y="2217092"/>
                <a:ext cx="85151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 sz="1400">
                    <a:solidFill>
                      <a:srgbClr val="000000"/>
                    </a:solidFill>
                    <a:ea typeface="ＭＳ Ｐゴシック" pitchFamily="34" charset="-128"/>
                    <a:cs typeface="Arial" charset="0"/>
                  </a:rPr>
                  <a:t>2.0 GeV</a:t>
                </a:r>
              </a:p>
            </p:txBody>
          </p:sp>
          <p:grpSp>
            <p:nvGrpSpPr>
              <p:cNvPr id="7" name="Group 97"/>
              <p:cNvGrpSpPr/>
              <p:nvPr/>
            </p:nvGrpSpPr>
            <p:grpSpPr bwMode="auto">
              <a:xfrm>
                <a:off x="2453122" y="211932"/>
                <a:ext cx="1149059" cy="732971"/>
                <a:chOff x="1492600" y="1016000"/>
                <a:chExt cx="1149059" cy="732971"/>
              </a:xfrm>
              <a:solidFill>
                <a:srgbClr val="FFFF00"/>
              </a:solidFill>
            </p:grpSpPr>
            <p:sp>
              <p:nvSpPr>
                <p:cNvPr id="75" name="Down Arrow 74"/>
                <p:cNvSpPr/>
                <p:nvPr/>
              </p:nvSpPr>
              <p:spPr>
                <a:xfrm>
                  <a:off x="1792514" y="1371600"/>
                  <a:ext cx="573315" cy="377371"/>
                </a:xfrm>
                <a:prstGeom prst="downArrow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4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76" name="Rectangle 75"/>
                <p:cNvSpPr/>
                <p:nvPr/>
              </p:nvSpPr>
              <p:spPr>
                <a:xfrm>
                  <a:off x="1492600" y="1016000"/>
                  <a:ext cx="1149059" cy="348343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400" b="1" dirty="0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itchFamily="34" charset="0"/>
                      <a:cs typeface="Arial" pitchFamily="34" charset="0"/>
                    </a:rPr>
                    <a:t>LIU (2019)</a:t>
                  </a:r>
                </a:p>
              </p:txBody>
            </p:sp>
          </p:grpSp>
          <p:cxnSp>
            <p:nvCxnSpPr>
              <p:cNvPr id="19" name="Elbow Connector 18"/>
              <p:cNvCxnSpPr>
                <a:stCxn id="41032" idx="2"/>
                <a:endCxn id="40992" idx="0"/>
              </p:cNvCxnSpPr>
              <p:nvPr/>
            </p:nvCxnSpPr>
            <p:spPr>
              <a:xfrm rot="5400000">
                <a:off x="2385608" y="2890784"/>
                <a:ext cx="525463" cy="711308"/>
              </a:xfrm>
              <a:prstGeom prst="bentConnector3">
                <a:avLst/>
              </a:prstGeom>
              <a:ln w="635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Elbow Connector 93"/>
              <p:cNvCxnSpPr>
                <a:stCxn id="41012" idx="2"/>
                <a:endCxn id="40992" idx="3"/>
              </p:cNvCxnSpPr>
              <p:nvPr/>
            </p:nvCxnSpPr>
            <p:spPr>
              <a:xfrm rot="5400000">
                <a:off x="3166772" y="2628783"/>
                <a:ext cx="439738" cy="1536934"/>
              </a:xfrm>
              <a:prstGeom prst="bentConnector2">
                <a:avLst/>
              </a:prstGeom>
              <a:ln w="635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0988" name="AutoShape 10"/>
          <p:cNvCxnSpPr>
            <a:cxnSpLocks noChangeShapeType="1"/>
          </p:cNvCxnSpPr>
          <p:nvPr/>
        </p:nvCxnSpPr>
        <p:spPr bwMode="auto">
          <a:xfrm rot="5400000">
            <a:off x="1787525" y="2032000"/>
            <a:ext cx="300038" cy="1588"/>
          </a:xfrm>
          <a:prstGeom prst="bentConnector3">
            <a:avLst>
              <a:gd name="adj1" fmla="val -19264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5510117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5"/>
          <p:cNvSpPr txBox="1">
            <a:spLocks noChangeArrowheads="1"/>
          </p:cNvSpPr>
          <p:nvPr/>
        </p:nvSpPr>
        <p:spPr bwMode="auto">
          <a:xfrm>
            <a:off x="0" y="430213"/>
            <a:ext cx="9144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CH" sz="2800" b="1">
                <a:solidFill>
                  <a:srgbClr val="0000FF"/>
                </a:solidFill>
                <a:latin typeface="Comic Sans MS" pitchFamily="66" charset="0"/>
              </a:rPr>
              <a:t>SPL-Based NF Proton Driver: Principle</a:t>
            </a:r>
            <a:endParaRPr lang="en-GB" sz="2800" b="1">
              <a:solidFill>
                <a:srgbClr val="0000FF"/>
              </a:solidFill>
              <a:latin typeface="Comic Sans MS" pitchFamily="66" charset="0"/>
            </a:endParaRPr>
          </a:p>
        </p:txBody>
      </p:sp>
      <p:pic>
        <p:nvPicPr>
          <p:cNvPr id="4198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054350"/>
            <a:ext cx="286385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075" y="3325813"/>
            <a:ext cx="5191125" cy="26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0"/>
          <a:stretch>
            <a:fillRect/>
          </a:stretch>
        </p:blipFill>
        <p:spPr bwMode="auto">
          <a:xfrm>
            <a:off x="5689600" y="987425"/>
            <a:ext cx="2568575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Content Placeholder 2"/>
          <p:cNvSpPr>
            <a:spLocks noGrp="1"/>
          </p:cNvSpPr>
          <p:nvPr>
            <p:ph idx="1"/>
          </p:nvPr>
        </p:nvSpPr>
        <p:spPr>
          <a:xfrm>
            <a:off x="344488" y="1325563"/>
            <a:ext cx="5226050" cy="992187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fr-CH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Accumulation of </a:t>
            </a:r>
            <a:r>
              <a:rPr lang="fr-CH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beam</a:t>
            </a:r>
            <a:r>
              <a:rPr lang="fr-CH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from</a:t>
            </a:r>
            <a:r>
              <a:rPr lang="fr-CH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the High Power SPL in a </a:t>
            </a:r>
            <a:r>
              <a:rPr lang="fr-CH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fixed</a:t>
            </a:r>
            <a:r>
              <a:rPr lang="fr-CH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fr-CH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Accumulator</a:t>
            </a:r>
            <a:r>
              <a:rPr lang="fr-CH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(5 GeV, 4MW </a:t>
            </a:r>
            <a:r>
              <a:rPr lang="fr-CH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beam</a:t>
            </a:r>
            <a:r>
              <a:rPr lang="fr-CH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power).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fr-CH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Bunch</a:t>
            </a:r>
            <a:r>
              <a:rPr lang="fr-CH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compression  («rotation») in a </a:t>
            </a:r>
            <a:r>
              <a:rPr lang="fr-CH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separate</a:t>
            </a:r>
            <a:r>
              <a:rPr lang="fr-CH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Compressor</a:t>
            </a:r>
            <a:r>
              <a:rPr lang="fr-CH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ring</a:t>
            </a:r>
          </a:p>
          <a:p>
            <a:pPr marL="0" indent="0">
              <a:buFont typeface="Arial" pitchFamily="34" charset="0"/>
              <a:buNone/>
              <a:defRPr/>
            </a:pPr>
            <a:endParaRPr lang="de-CH" sz="1400" dirty="0" smtClean="0"/>
          </a:p>
        </p:txBody>
      </p:sp>
    </p:spTree>
    <p:extLst>
      <p:ext uri="{BB962C8B-B14F-4D97-AF65-F5344CB8AC3E}">
        <p14:creationId xmlns:p14="http://schemas.microsoft.com/office/powerpoint/2010/main" val="21731538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1557338" y="1905000"/>
            <a:ext cx="987425" cy="471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Medium b cryomodule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573713" y="1905000"/>
            <a:ext cx="1077912" cy="471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High b cryomodules</a:t>
            </a:r>
          </a:p>
        </p:txBody>
      </p:sp>
      <p:cxnSp>
        <p:nvCxnSpPr>
          <p:cNvPr id="30" name="Straight Arrow Connector 29"/>
          <p:cNvCxnSpPr>
            <a:endCxn id="46" idx="1"/>
          </p:cNvCxnSpPr>
          <p:nvPr/>
        </p:nvCxnSpPr>
        <p:spPr>
          <a:xfrm>
            <a:off x="6651625" y="2141538"/>
            <a:ext cx="395288" cy="1587"/>
          </a:xfrm>
          <a:prstGeom prst="straightConnector1">
            <a:avLst/>
          </a:prstGeom>
          <a:ln w="190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8047038" y="2141538"/>
            <a:ext cx="231775" cy="158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 rot="16200000">
            <a:off x="4511676" y="1984375"/>
            <a:ext cx="792162" cy="31273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Ejection</a:t>
            </a:r>
          </a:p>
        </p:txBody>
      </p:sp>
      <p:grpSp>
        <p:nvGrpSpPr>
          <p:cNvPr id="44039" name="Group 106"/>
          <p:cNvGrpSpPr>
            <a:grpSpLocks/>
          </p:cNvGrpSpPr>
          <p:nvPr/>
        </p:nvGrpSpPr>
        <p:grpSpPr bwMode="auto">
          <a:xfrm>
            <a:off x="1223963" y="2432050"/>
            <a:ext cx="1639887" cy="913388"/>
            <a:chOff x="1398588" y="3043698"/>
            <a:chExt cx="1639889" cy="912377"/>
          </a:xfrm>
        </p:grpSpPr>
        <p:sp>
          <p:nvSpPr>
            <p:cNvPr id="34" name="Left Brace 33"/>
            <p:cNvSpPr/>
            <p:nvPr/>
          </p:nvSpPr>
          <p:spPr>
            <a:xfrm rot="16200000">
              <a:off x="2062337" y="2379949"/>
              <a:ext cx="312392" cy="1639889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448837" y="3371947"/>
              <a:ext cx="1558442" cy="58412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600" dirty="0">
                  <a:latin typeface="Arial" pitchFamily="34" charset="0"/>
                  <a:cs typeface="Arial" pitchFamily="34" charset="0"/>
                </a:rPr>
                <a:t>9 x 6</a:t>
              </a:r>
            </a:p>
            <a:p>
              <a:pPr algn="ctr">
                <a:defRPr/>
              </a:pPr>
              <a:r>
                <a:rPr lang="en-US" sz="1600" dirty="0">
                  <a:latin typeface="Arial" pitchFamily="34" charset="0"/>
                  <a:cs typeface="Arial" pitchFamily="34" charset="0"/>
                </a:rPr>
                <a:t>b=0.65 cavities</a:t>
              </a:r>
            </a:p>
          </p:txBody>
        </p:sp>
      </p:grpSp>
      <p:grpSp>
        <p:nvGrpSpPr>
          <p:cNvPr id="44040" name="Group 107"/>
          <p:cNvGrpSpPr>
            <a:grpSpLocks/>
          </p:cNvGrpSpPr>
          <p:nvPr/>
        </p:nvGrpSpPr>
        <p:grpSpPr bwMode="auto">
          <a:xfrm>
            <a:off x="2971800" y="2441576"/>
            <a:ext cx="1539875" cy="1150085"/>
            <a:chOff x="3279294" y="3091325"/>
            <a:chExt cx="1540355" cy="1148796"/>
          </a:xfrm>
        </p:grpSpPr>
        <p:sp>
          <p:nvSpPr>
            <p:cNvPr id="37" name="Left Brace 36"/>
            <p:cNvSpPr/>
            <p:nvPr/>
          </p:nvSpPr>
          <p:spPr>
            <a:xfrm rot="16200000">
              <a:off x="3893278" y="2477341"/>
              <a:ext cx="312388" cy="1540355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457149" y="3410055"/>
              <a:ext cx="1190996" cy="83006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dirty="0">
                  <a:latin typeface="Arial" pitchFamily="34" charset="0"/>
                  <a:cs typeface="Arial" pitchFamily="34" charset="0"/>
                </a:rPr>
                <a:t>11 x 8</a:t>
              </a:r>
            </a:p>
            <a:p>
              <a:pPr algn="ctr">
                <a:defRPr/>
              </a:pPr>
              <a:r>
                <a:rPr lang="en-US" sz="1600" dirty="0">
                  <a:latin typeface="Arial" pitchFamily="34" charset="0"/>
                  <a:cs typeface="Arial" pitchFamily="34" charset="0"/>
                </a:rPr>
                <a:t>b=1 cavities</a:t>
              </a:r>
            </a:p>
          </p:txBody>
        </p:sp>
      </p:grpSp>
      <p:grpSp>
        <p:nvGrpSpPr>
          <p:cNvPr id="44041" name="Group 108"/>
          <p:cNvGrpSpPr>
            <a:grpSpLocks/>
          </p:cNvGrpSpPr>
          <p:nvPr/>
        </p:nvGrpSpPr>
        <p:grpSpPr bwMode="auto">
          <a:xfrm>
            <a:off x="5389564" y="2430463"/>
            <a:ext cx="1425575" cy="1161199"/>
            <a:chOff x="5564464" y="3051634"/>
            <a:chExt cx="1424166" cy="1159917"/>
          </a:xfrm>
        </p:grpSpPr>
        <p:sp>
          <p:nvSpPr>
            <p:cNvPr id="41" name="Left Brace 40"/>
            <p:cNvSpPr/>
            <p:nvPr/>
          </p:nvSpPr>
          <p:spPr>
            <a:xfrm rot="16200000">
              <a:off x="6124315" y="2491783"/>
              <a:ext cx="304464" cy="1424166"/>
            </a:xfrm>
            <a:prstGeom prst="leftBrace">
              <a:avLst>
                <a:gd name="adj1" fmla="val 20516"/>
                <a:gd name="adj2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692923" y="3381471"/>
              <a:ext cx="1165660" cy="83008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dirty="0">
                  <a:latin typeface="Arial" pitchFamily="34" charset="0"/>
                  <a:cs typeface="Arial" pitchFamily="34" charset="0"/>
                </a:rPr>
                <a:t> 13 x 8</a:t>
              </a:r>
            </a:p>
            <a:p>
              <a:pPr algn="ctr">
                <a:defRPr/>
              </a:pPr>
              <a:r>
                <a:rPr lang="en-US" sz="1600" dirty="0">
                  <a:latin typeface="Arial" pitchFamily="34" charset="0"/>
                  <a:cs typeface="Arial" pitchFamily="34" charset="0"/>
                </a:rPr>
                <a:t>b=1 cavities</a:t>
              </a:r>
            </a:p>
          </p:txBody>
        </p:sp>
      </p:grpSp>
      <p:cxnSp>
        <p:nvCxnSpPr>
          <p:cNvPr id="43" name="Straight Arrow Connector 42"/>
          <p:cNvCxnSpPr>
            <a:stCxn id="32" idx="1"/>
            <a:endCxn id="44" idx="3"/>
          </p:cNvCxnSpPr>
          <p:nvPr/>
        </p:nvCxnSpPr>
        <p:spPr>
          <a:xfrm flipH="1">
            <a:off x="4906963" y="2536825"/>
            <a:ext cx="795" cy="16033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 rot="16200000">
            <a:off x="4452144" y="2736484"/>
            <a:ext cx="909637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to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EURISOL</a:t>
            </a:r>
          </a:p>
        </p:txBody>
      </p:sp>
      <p:cxnSp>
        <p:nvCxnSpPr>
          <p:cNvPr id="45" name="Straight Arrow Connector 44"/>
          <p:cNvCxnSpPr>
            <a:stCxn id="32" idx="2"/>
          </p:cNvCxnSpPr>
          <p:nvPr/>
        </p:nvCxnSpPr>
        <p:spPr>
          <a:xfrm>
            <a:off x="5064125" y="2141538"/>
            <a:ext cx="509588" cy="0"/>
          </a:xfrm>
          <a:prstGeom prst="straightConnector1">
            <a:avLst/>
          </a:prstGeom>
          <a:ln w="190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ounded Rectangle 45"/>
          <p:cNvSpPr/>
          <p:nvPr/>
        </p:nvSpPr>
        <p:spPr>
          <a:xfrm>
            <a:off x="7046913" y="1905000"/>
            <a:ext cx="989012" cy="471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err="1">
                <a:latin typeface="Arial" pitchFamily="34" charset="0"/>
                <a:cs typeface="Arial" pitchFamily="34" charset="0"/>
              </a:rPr>
              <a:t>Debunchers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6886776" y="2065130"/>
            <a:ext cx="3090461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To HP-PS and/or Accumulator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173413" y="1905000"/>
            <a:ext cx="1077912" cy="471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High b cryomodules</a:t>
            </a:r>
          </a:p>
        </p:txBody>
      </p:sp>
      <p:cxnSp>
        <p:nvCxnSpPr>
          <p:cNvPr id="49" name="Straight Arrow Connector 48"/>
          <p:cNvCxnSpPr>
            <a:stCxn id="48" idx="3"/>
            <a:endCxn id="32" idx="0"/>
          </p:cNvCxnSpPr>
          <p:nvPr/>
        </p:nvCxnSpPr>
        <p:spPr>
          <a:xfrm flipV="1">
            <a:off x="4251325" y="2141538"/>
            <a:ext cx="500063" cy="0"/>
          </a:xfrm>
          <a:prstGeom prst="straightConnector1">
            <a:avLst/>
          </a:prstGeom>
          <a:ln w="190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endCxn id="48" idx="1"/>
          </p:cNvCxnSpPr>
          <p:nvPr/>
        </p:nvCxnSpPr>
        <p:spPr>
          <a:xfrm flipV="1">
            <a:off x="2559050" y="2141538"/>
            <a:ext cx="614363" cy="0"/>
          </a:xfrm>
          <a:prstGeom prst="straightConnector1">
            <a:avLst/>
          </a:prstGeom>
          <a:ln w="190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863600" y="2151063"/>
            <a:ext cx="687388" cy="1587"/>
          </a:xfrm>
          <a:prstGeom prst="straightConnector1">
            <a:avLst/>
          </a:prstGeom>
          <a:ln w="190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 rot="16200000">
            <a:off x="14481" y="1986548"/>
            <a:ext cx="1404552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From Linac4</a:t>
            </a:r>
          </a:p>
        </p:txBody>
      </p:sp>
      <p:sp>
        <p:nvSpPr>
          <p:cNvPr id="53" name="Line Callout 1 (Accent Bar) 52"/>
          <p:cNvSpPr/>
          <p:nvPr/>
        </p:nvSpPr>
        <p:spPr>
          <a:xfrm rot="16200000">
            <a:off x="1339455" y="865584"/>
            <a:ext cx="419100" cy="1008858"/>
          </a:xfrm>
          <a:prstGeom prst="accentCallout1">
            <a:avLst>
              <a:gd name="adj1" fmla="val 18750"/>
              <a:gd name="adj2" fmla="val -8333"/>
              <a:gd name="adj3" fmla="val 16755"/>
              <a:gd name="adj4" fmla="val -133788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>
              <a:defRPr/>
            </a:pPr>
            <a:r>
              <a:rPr lang="en-US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 m</a:t>
            </a:r>
          </a:p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0.16 GeV</a:t>
            </a:r>
          </a:p>
        </p:txBody>
      </p:sp>
      <p:sp>
        <p:nvSpPr>
          <p:cNvPr id="54" name="Line Callout 1 (Accent Bar) 53"/>
          <p:cNvSpPr/>
          <p:nvPr/>
        </p:nvSpPr>
        <p:spPr>
          <a:xfrm rot="16200000">
            <a:off x="2853622" y="865892"/>
            <a:ext cx="419100" cy="1008241"/>
          </a:xfrm>
          <a:prstGeom prst="accentCallout1">
            <a:avLst>
              <a:gd name="adj1" fmla="val 18750"/>
              <a:gd name="adj2" fmla="val -8333"/>
              <a:gd name="adj3" fmla="val 16755"/>
              <a:gd name="adj4" fmla="val -133788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>
              <a:defRPr/>
            </a:pPr>
            <a:r>
              <a:rPr lang="en-US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110 m</a:t>
            </a:r>
          </a:p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0.73 GeV</a:t>
            </a:r>
          </a:p>
        </p:txBody>
      </p:sp>
      <p:sp>
        <p:nvSpPr>
          <p:cNvPr id="62" name="Line Callout 1 (Accent Bar) 61"/>
          <p:cNvSpPr/>
          <p:nvPr/>
        </p:nvSpPr>
        <p:spPr>
          <a:xfrm rot="16200000">
            <a:off x="4406900" y="979488"/>
            <a:ext cx="419100" cy="781050"/>
          </a:xfrm>
          <a:prstGeom prst="accentCallout1">
            <a:avLst>
              <a:gd name="adj1" fmla="val 18750"/>
              <a:gd name="adj2" fmla="val -8333"/>
              <a:gd name="adj3" fmla="val 16755"/>
              <a:gd name="adj4" fmla="val -133788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>
              <a:defRPr/>
            </a:pPr>
            <a:r>
              <a:rPr lang="en-US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291 m</a:t>
            </a:r>
          </a:p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2.5 GeV</a:t>
            </a:r>
          </a:p>
        </p:txBody>
      </p:sp>
      <p:sp>
        <p:nvSpPr>
          <p:cNvPr id="64" name="Line Callout 1 (Accent Bar) 63"/>
          <p:cNvSpPr/>
          <p:nvPr/>
        </p:nvSpPr>
        <p:spPr>
          <a:xfrm rot="16200000">
            <a:off x="6797675" y="1055688"/>
            <a:ext cx="419100" cy="628650"/>
          </a:xfrm>
          <a:prstGeom prst="accentCallout1">
            <a:avLst>
              <a:gd name="adj1" fmla="val 18750"/>
              <a:gd name="adj2" fmla="val -8333"/>
              <a:gd name="adj3" fmla="val 16755"/>
              <a:gd name="adj4" fmla="val -133788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>
              <a:defRPr/>
            </a:pPr>
            <a:r>
              <a:rPr lang="en-US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500 m</a:t>
            </a:r>
          </a:p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GeV</a:t>
            </a:r>
          </a:p>
        </p:txBody>
      </p:sp>
      <p:pic>
        <p:nvPicPr>
          <p:cNvPr id="4405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62"/>
          <a:stretch>
            <a:fillRect/>
          </a:stretch>
        </p:blipFill>
        <p:spPr bwMode="auto">
          <a:xfrm>
            <a:off x="688975" y="4476750"/>
            <a:ext cx="4062413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9763" y="3606800"/>
            <a:ext cx="7123112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CH" sz="1600" dirty="0" err="1">
                <a:latin typeface="Arial" pitchFamily="34" charset="0"/>
                <a:cs typeface="Arial" pitchFamily="34" charset="0"/>
              </a:rPr>
              <a:t>Segmented</a:t>
            </a:r>
            <a:r>
              <a:rPr lang="fr-CH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fr-CH" sz="1600" dirty="0" err="1">
                <a:latin typeface="Arial" pitchFamily="34" charset="0"/>
                <a:cs typeface="Arial" pitchFamily="34" charset="0"/>
              </a:rPr>
              <a:t>cryogenics</a:t>
            </a:r>
            <a:r>
              <a:rPr lang="fr-CH" sz="1600" dirty="0">
                <a:latin typeface="Arial" pitchFamily="34" charset="0"/>
                <a:cs typeface="Arial" pitchFamily="34" charset="0"/>
              </a:rPr>
              <a:t> / </a:t>
            </a:r>
            <a:r>
              <a:rPr lang="fr-CH" sz="1600" dirty="0" err="1">
                <a:latin typeface="Arial" pitchFamily="34" charset="0"/>
                <a:cs typeface="Arial" pitchFamily="34" charset="0"/>
              </a:rPr>
              <a:t>separate</a:t>
            </a:r>
            <a:r>
              <a:rPr lang="fr-CH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fr-CH" sz="1600" dirty="0" err="1">
                <a:latin typeface="Arial" pitchFamily="34" charset="0"/>
                <a:cs typeface="Arial" pitchFamily="34" charset="0"/>
              </a:rPr>
              <a:t>cryo</a:t>
            </a:r>
            <a:r>
              <a:rPr lang="fr-CH" sz="1600" dirty="0">
                <a:latin typeface="Arial" pitchFamily="34" charset="0"/>
                <a:cs typeface="Arial" pitchFamily="34" charset="0"/>
              </a:rPr>
              <a:t>-line / room </a:t>
            </a:r>
            <a:r>
              <a:rPr lang="fr-CH" sz="1600" dirty="0" err="1">
                <a:latin typeface="Arial" pitchFamily="34" charset="0"/>
                <a:cs typeface="Arial" pitchFamily="34" charset="0"/>
              </a:rPr>
              <a:t>temperature</a:t>
            </a:r>
            <a:r>
              <a:rPr lang="fr-CH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fr-CH" sz="1600" dirty="0" err="1">
                <a:latin typeface="Arial" pitchFamily="34" charset="0"/>
                <a:cs typeface="Arial" pitchFamily="34" charset="0"/>
              </a:rPr>
              <a:t>quadrupoles</a:t>
            </a:r>
            <a:r>
              <a:rPr lang="fr-CH" sz="1600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indent="-285750">
              <a:buFontTx/>
              <a:buChar char="-"/>
              <a:defRPr/>
            </a:pPr>
            <a:r>
              <a:rPr lang="fr-CH" sz="1600" dirty="0">
                <a:latin typeface="Arial" pitchFamily="34" charset="0"/>
                <a:cs typeface="Arial" pitchFamily="34" charset="0"/>
              </a:rPr>
              <a:t>Medium b (0.65) – 3 </a:t>
            </a:r>
            <a:r>
              <a:rPr lang="fr-CH" sz="1600" dirty="0" err="1">
                <a:latin typeface="Arial" pitchFamily="34" charset="0"/>
                <a:cs typeface="Arial" pitchFamily="34" charset="0"/>
              </a:rPr>
              <a:t>cavities</a:t>
            </a:r>
            <a:r>
              <a:rPr lang="fr-CH" sz="1600" dirty="0">
                <a:latin typeface="Arial" pitchFamily="34" charset="0"/>
                <a:cs typeface="Arial" pitchFamily="34" charset="0"/>
              </a:rPr>
              <a:t> / </a:t>
            </a:r>
            <a:r>
              <a:rPr lang="fr-CH" sz="1600" dirty="0" err="1">
                <a:latin typeface="Arial" pitchFamily="34" charset="0"/>
                <a:cs typeface="Arial" pitchFamily="34" charset="0"/>
              </a:rPr>
              <a:t>cryomodule</a:t>
            </a:r>
            <a:endParaRPr lang="fr-CH" sz="16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fr-CH" sz="1600" dirty="0">
                <a:latin typeface="Arial" pitchFamily="34" charset="0"/>
                <a:cs typeface="Arial" pitchFamily="34" charset="0"/>
              </a:rPr>
              <a:t>High b (1) – 8 </a:t>
            </a:r>
            <a:r>
              <a:rPr lang="fr-CH" sz="1600" dirty="0" err="1">
                <a:latin typeface="Arial" pitchFamily="34" charset="0"/>
                <a:cs typeface="Arial" pitchFamily="34" charset="0"/>
              </a:rPr>
              <a:t>cavities</a:t>
            </a:r>
            <a:r>
              <a:rPr lang="fr-CH" sz="1600" dirty="0">
                <a:latin typeface="Arial" pitchFamily="34" charset="0"/>
                <a:cs typeface="Arial" pitchFamily="34" charset="0"/>
              </a:rPr>
              <a:t> / </a:t>
            </a:r>
            <a:r>
              <a:rPr lang="fr-CH" sz="1600" dirty="0" err="1">
                <a:latin typeface="Arial" pitchFamily="34" charset="0"/>
                <a:cs typeface="Arial" pitchFamily="34" charset="0"/>
              </a:rPr>
              <a:t>cryomodule</a:t>
            </a:r>
            <a:endParaRPr lang="fr-CH" sz="16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058" name="TextBox 9"/>
          <p:cNvSpPr txBox="1">
            <a:spLocks noChangeArrowheads="1"/>
          </p:cNvSpPr>
          <p:nvPr/>
        </p:nvSpPr>
        <p:spPr bwMode="auto">
          <a:xfrm>
            <a:off x="5027613" y="4684713"/>
            <a:ext cx="1377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CH">
                <a:latin typeface="Arial" pitchFamily="34" charset="0"/>
                <a:cs typeface="Arial" pitchFamily="34" charset="0"/>
              </a:rPr>
              <a:t>Low energy</a:t>
            </a: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44059" name="TextBox 65"/>
          <p:cNvSpPr txBox="1">
            <a:spLocks noChangeArrowheads="1"/>
          </p:cNvSpPr>
          <p:nvPr/>
        </p:nvSpPr>
        <p:spPr bwMode="auto">
          <a:xfrm>
            <a:off x="5006975" y="5153025"/>
            <a:ext cx="2300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CH">
                <a:latin typeface="Arial" pitchFamily="34" charset="0"/>
                <a:cs typeface="Arial" pitchFamily="34" charset="0"/>
              </a:rPr>
              <a:t>Intermediate energy</a:t>
            </a: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44060" name="TextBox 66"/>
          <p:cNvSpPr txBox="1">
            <a:spLocks noChangeArrowheads="1"/>
          </p:cNvSpPr>
          <p:nvPr/>
        </p:nvSpPr>
        <p:spPr bwMode="auto">
          <a:xfrm>
            <a:off x="5006975" y="5708650"/>
            <a:ext cx="1428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CH">
                <a:latin typeface="Arial" pitchFamily="34" charset="0"/>
                <a:cs typeface="Arial" pitchFamily="34" charset="0"/>
              </a:rPr>
              <a:t>High energy</a:t>
            </a: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44061" name="TextBox 5"/>
          <p:cNvSpPr txBox="1">
            <a:spLocks noChangeArrowheads="1"/>
          </p:cNvSpPr>
          <p:nvPr/>
        </p:nvSpPr>
        <p:spPr bwMode="auto">
          <a:xfrm>
            <a:off x="0" y="404813"/>
            <a:ext cx="9144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CH" sz="28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HP-SPL: Block Diagram</a:t>
            </a:r>
            <a:endParaRPr lang="en-GB" sz="28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2467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Content Placeholder 3"/>
          <p:cNvSpPr txBox="1">
            <a:spLocks/>
          </p:cNvSpPr>
          <p:nvPr/>
        </p:nvSpPr>
        <p:spPr bwMode="auto">
          <a:xfrm>
            <a:off x="307975" y="1230313"/>
            <a:ext cx="8574088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2000" b="1">
                <a:solidFill>
                  <a:srgbClr val="0000FF"/>
                </a:solidFill>
                <a:cs typeface="Arial" charset="0"/>
              </a:rPr>
              <a:t>Design, construction and test of a string of 4 </a:t>
            </a:r>
            <a:r>
              <a:rPr lang="en-US" sz="2000" b="1">
                <a:solidFill>
                  <a:srgbClr val="0000FF"/>
                </a:solidFill>
                <a:latin typeface="Symbol" pitchFamily="18" charset="2"/>
                <a:cs typeface="Arial" charset="0"/>
              </a:rPr>
              <a:t>b</a:t>
            </a:r>
            <a:r>
              <a:rPr lang="en-US" sz="2000" b="1">
                <a:solidFill>
                  <a:srgbClr val="0000FF"/>
                </a:solidFill>
                <a:cs typeface="Arial" charset="0"/>
              </a:rPr>
              <a:t>=1 cavities equipped with main couplers &amp; tuners inside a “short” prototype cryo-module before the end of 2014 tested in 2014.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547938"/>
            <a:ext cx="8297863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Box 19"/>
          <p:cNvSpPr txBox="1">
            <a:spLocks noChangeArrowheads="1"/>
          </p:cNvSpPr>
          <p:nvPr/>
        </p:nvSpPr>
        <p:spPr bwMode="auto">
          <a:xfrm>
            <a:off x="488950" y="5562600"/>
            <a:ext cx="17668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i="1">
                <a:solidFill>
                  <a:srgbClr val="002060"/>
                </a:solidFill>
              </a:rPr>
              <a:t>Cryomodule</a:t>
            </a:r>
          </a:p>
          <a:p>
            <a:pPr eaLnBrk="1" hangingPunct="1"/>
            <a:r>
              <a:rPr lang="en-GB" sz="1400" i="1">
                <a:solidFill>
                  <a:srgbClr val="002060"/>
                </a:solidFill>
              </a:rPr>
              <a:t>(CERN – CNRS)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150938" y="4238625"/>
            <a:ext cx="601662" cy="1276350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62" name="TextBox 5"/>
          <p:cNvSpPr txBox="1">
            <a:spLocks noChangeArrowheads="1"/>
          </p:cNvSpPr>
          <p:nvPr/>
        </p:nvSpPr>
        <p:spPr bwMode="auto">
          <a:xfrm>
            <a:off x="0" y="463550"/>
            <a:ext cx="9144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CH" sz="2800" b="1">
                <a:solidFill>
                  <a:srgbClr val="0000FF"/>
                </a:solidFill>
                <a:latin typeface="Comic Sans MS" pitchFamily="66" charset="0"/>
              </a:rPr>
              <a:t>HP-SPL: R&amp;D Objective</a:t>
            </a:r>
            <a:endParaRPr lang="en-GB" sz="2800" b="1">
              <a:solidFill>
                <a:srgbClr val="0000F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8042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9"/>
          <p:cNvSpPr>
            <a:spLocks noGrp="1"/>
          </p:cNvSpPr>
          <p:nvPr>
            <p:ph type="title"/>
          </p:nvPr>
        </p:nvSpPr>
        <p:spPr>
          <a:xfrm>
            <a:off x="1462088" y="150813"/>
            <a:ext cx="7681912" cy="1143000"/>
          </a:xfrm>
        </p:spPr>
        <p:txBody>
          <a:bodyPr/>
          <a:lstStyle/>
          <a:p>
            <a:pPr eaLnBrk="1" hangingPunct="1"/>
            <a:r>
              <a:rPr lang="en-US" sz="2800" b="1" smtClean="0">
                <a:solidFill>
                  <a:srgbClr val="380AFA"/>
                </a:solidFill>
                <a:latin typeface="Comic Sans MS" pitchFamily="66" charset="0"/>
                <a:ea typeface="ＭＳ Ｐゴシック" pitchFamily="34" charset="-128"/>
              </a:rPr>
              <a:t>Accumulator/compressor lattices</a:t>
            </a:r>
            <a:endParaRPr lang="en-US" sz="2800" b="1" smtClean="0">
              <a:solidFill>
                <a:srgbClr val="380AFA"/>
              </a:solidFill>
              <a:latin typeface="Comic Sans MS" pitchFamily="66" charset="0"/>
            </a:endParaRPr>
          </a:p>
        </p:txBody>
      </p:sp>
      <p:pic>
        <p:nvPicPr>
          <p:cNvPr id="47107" name="Picture 8" descr="Accumulator_latttic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7" b="13237"/>
          <a:stretch>
            <a:fillRect/>
          </a:stretch>
        </p:blipFill>
        <p:spPr bwMode="auto">
          <a:xfrm>
            <a:off x="134938" y="1316038"/>
            <a:ext cx="4549775" cy="499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6" descr="Compressor_lattic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6" r="-417" b="9267"/>
          <a:stretch>
            <a:fillRect/>
          </a:stretch>
        </p:blipFill>
        <p:spPr bwMode="auto">
          <a:xfrm>
            <a:off x="4711700" y="1325563"/>
            <a:ext cx="4468813" cy="485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Box 8"/>
          <p:cNvSpPr txBox="1">
            <a:spLocks noChangeArrowheads="1"/>
          </p:cNvSpPr>
          <p:nvPr/>
        </p:nvSpPr>
        <p:spPr bwMode="auto">
          <a:xfrm>
            <a:off x="7466013" y="1066800"/>
            <a:ext cx="1189037" cy="3079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>
                <a:solidFill>
                  <a:srgbClr val="0070C0"/>
                </a:solidFill>
                <a:ea typeface="ＭＳ Ｐゴシック" pitchFamily="34" charset="-128"/>
              </a:rPr>
              <a:t>from M. Aiba</a:t>
            </a:r>
          </a:p>
        </p:txBody>
      </p:sp>
      <p:sp>
        <p:nvSpPr>
          <p:cNvPr id="47110" name="TextBox 5"/>
          <p:cNvSpPr txBox="1">
            <a:spLocks noChangeArrowheads="1"/>
          </p:cNvSpPr>
          <p:nvPr/>
        </p:nvSpPr>
        <p:spPr bwMode="auto">
          <a:xfrm>
            <a:off x="2932113" y="6340475"/>
            <a:ext cx="6083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/>
              <a:t>Collective effect related limitations have also been studied</a:t>
            </a:r>
          </a:p>
        </p:txBody>
      </p:sp>
    </p:spTree>
    <p:extLst>
      <p:ext uri="{BB962C8B-B14F-4D97-AF65-F5344CB8AC3E}">
        <p14:creationId xmlns:p14="http://schemas.microsoft.com/office/powerpoint/2010/main" val="35561209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5"/>
          <p:cNvSpPr txBox="1">
            <a:spLocks noChangeArrowheads="1"/>
          </p:cNvSpPr>
          <p:nvPr/>
        </p:nvSpPr>
        <p:spPr bwMode="auto">
          <a:xfrm>
            <a:off x="3081338" y="363538"/>
            <a:ext cx="32004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CH" sz="2800" b="1">
                <a:solidFill>
                  <a:srgbClr val="0000FF"/>
                </a:solidFill>
                <a:latin typeface="Comic Sans MS" pitchFamily="66" charset="0"/>
              </a:rPr>
              <a:t>NF on CERN Site</a:t>
            </a:r>
            <a:endParaRPr lang="en-GB" sz="2800" b="1">
              <a:solidFill>
                <a:srgbClr val="0000FF"/>
              </a:solidFill>
              <a:latin typeface="Comic Sans MS" pitchFamily="66" charset="0"/>
            </a:endParaRPr>
          </a:p>
        </p:txBody>
      </p:sp>
      <p:pic>
        <p:nvPicPr>
          <p:cNvPr id="49155" name="Picture 39" descr="CERN n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88" y="1184275"/>
            <a:ext cx="5145087" cy="498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2185988" y="1241425"/>
            <a:ext cx="4387850" cy="3733800"/>
            <a:chOff x="1927078" y="1231273"/>
            <a:chExt cx="4388263" cy="3734871"/>
          </a:xfrm>
        </p:grpSpPr>
        <p:grpSp>
          <p:nvGrpSpPr>
            <p:cNvPr id="49175" name="Group 33"/>
            <p:cNvGrpSpPr>
              <a:grpSpLocks/>
            </p:cNvGrpSpPr>
            <p:nvPr/>
          </p:nvGrpSpPr>
          <p:grpSpPr bwMode="auto">
            <a:xfrm>
              <a:off x="1927078" y="1231273"/>
              <a:ext cx="2885378" cy="3734871"/>
              <a:chOff x="1927078" y="1231273"/>
              <a:chExt cx="2885378" cy="3734871"/>
            </a:xfrm>
          </p:grpSpPr>
          <p:grpSp>
            <p:nvGrpSpPr>
              <p:cNvPr id="49178" name="Group 29"/>
              <p:cNvGrpSpPr>
                <a:grpSpLocks/>
              </p:cNvGrpSpPr>
              <p:nvPr/>
            </p:nvGrpSpPr>
            <p:grpSpPr bwMode="auto">
              <a:xfrm>
                <a:off x="2783082" y="1231273"/>
                <a:ext cx="2029374" cy="3734871"/>
                <a:chOff x="2783082" y="1231273"/>
                <a:chExt cx="2029374" cy="3734871"/>
              </a:xfrm>
            </p:grpSpPr>
            <p:grpSp>
              <p:nvGrpSpPr>
                <p:cNvPr id="49181" name="Group 25"/>
                <p:cNvGrpSpPr>
                  <a:grpSpLocks/>
                </p:cNvGrpSpPr>
                <p:nvPr/>
              </p:nvGrpSpPr>
              <p:grpSpPr bwMode="auto">
                <a:xfrm>
                  <a:off x="4186238" y="1231273"/>
                  <a:ext cx="626218" cy="3283577"/>
                  <a:chOff x="4186238" y="1231273"/>
                  <a:chExt cx="626218" cy="3283577"/>
                </a:xfrm>
              </p:grpSpPr>
              <p:grpSp>
                <p:nvGrpSpPr>
                  <p:cNvPr id="49184" name="Group 13"/>
                  <p:cNvGrpSpPr>
                    <a:grpSpLocks/>
                  </p:cNvGrpSpPr>
                  <p:nvPr/>
                </p:nvGrpSpPr>
                <p:grpSpPr bwMode="auto">
                  <a:xfrm rot="-3809522">
                    <a:off x="3559785" y="2379969"/>
                    <a:ext cx="2401368" cy="103975"/>
                    <a:chOff x="427290" y="699330"/>
                    <a:chExt cx="2401368" cy="103975"/>
                  </a:xfrm>
                </p:grpSpPr>
                <p:cxnSp>
                  <p:nvCxnSpPr>
                    <p:cNvPr id="6" name="Straight Arrow Connector 5"/>
                    <p:cNvCxnSpPr>
                      <a:stCxn id="4" idx="3"/>
                    </p:cNvCxnSpPr>
                    <p:nvPr/>
                  </p:nvCxnSpPr>
                  <p:spPr>
                    <a:xfrm flipV="1">
                      <a:off x="896588" y="738775"/>
                      <a:ext cx="1937306" cy="7938"/>
                    </a:xfrm>
                    <a:prstGeom prst="straightConnector1">
                      <a:avLst/>
                    </a:prstGeom>
                    <a:ln w="28575">
                      <a:solidFill>
                        <a:srgbClr val="FF0000"/>
                      </a:solidFill>
                      <a:prstDash val="dash"/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" name="Rectangle 3"/>
                    <p:cNvSpPr/>
                    <p:nvPr/>
                  </p:nvSpPr>
                  <p:spPr>
                    <a:xfrm>
                      <a:off x="720580" y="695503"/>
                      <a:ext cx="179438" cy="101610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GB"/>
                    </a:p>
                  </p:txBody>
                </p:sp>
                <p:sp>
                  <p:nvSpPr>
                    <p:cNvPr id="7" name="Rectangle 6"/>
                    <p:cNvSpPr/>
                    <p:nvPr/>
                  </p:nvSpPr>
                  <p:spPr>
                    <a:xfrm>
                      <a:off x="1230475" y="693171"/>
                      <a:ext cx="179438" cy="10161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GB"/>
                    </a:p>
                  </p:txBody>
                </p:sp>
                <p:cxnSp>
                  <p:nvCxnSpPr>
                    <p:cNvPr id="13" name="Straight Connector 12"/>
                    <p:cNvCxnSpPr>
                      <a:stCxn id="4" idx="1"/>
                    </p:cNvCxnSpPr>
                    <p:nvPr/>
                  </p:nvCxnSpPr>
                  <p:spPr>
                    <a:xfrm flipH="1">
                      <a:off x="430359" y="746425"/>
                      <a:ext cx="282656" cy="0"/>
                    </a:xfrm>
                    <a:prstGeom prst="line">
                      <a:avLst/>
                    </a:prstGeom>
                    <a:ln w="2857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5" name="Freeform 24"/>
                  <p:cNvSpPr/>
                  <p:nvPr/>
                </p:nvSpPr>
                <p:spPr>
                  <a:xfrm>
                    <a:off x="4186303" y="3467114"/>
                    <a:ext cx="490584" cy="1048051"/>
                  </a:xfrm>
                  <a:custGeom>
                    <a:avLst/>
                    <a:gdLst>
                      <a:gd name="connsiteX0" fmla="*/ 518319 w 518319"/>
                      <a:gd name="connsiteY0" fmla="*/ 1023937 h 1023937"/>
                      <a:gd name="connsiteX1" fmla="*/ 342107 w 518319"/>
                      <a:gd name="connsiteY1" fmla="*/ 947737 h 1023937"/>
                      <a:gd name="connsiteX2" fmla="*/ 156369 w 518319"/>
                      <a:gd name="connsiteY2" fmla="*/ 804862 h 1023937"/>
                      <a:gd name="connsiteX3" fmla="*/ 23019 w 518319"/>
                      <a:gd name="connsiteY3" fmla="*/ 504825 h 1023937"/>
                      <a:gd name="connsiteX4" fmla="*/ 18257 w 518319"/>
                      <a:gd name="connsiteY4" fmla="*/ 142875 h 1023937"/>
                      <a:gd name="connsiteX5" fmla="*/ 75407 w 518319"/>
                      <a:gd name="connsiteY5" fmla="*/ 0 h 1023937"/>
                      <a:gd name="connsiteX0" fmla="*/ 514350 w 514350"/>
                      <a:gd name="connsiteY0" fmla="*/ 1023937 h 1023937"/>
                      <a:gd name="connsiteX1" fmla="*/ 338138 w 514350"/>
                      <a:gd name="connsiteY1" fmla="*/ 947737 h 1023937"/>
                      <a:gd name="connsiteX2" fmla="*/ 152400 w 514350"/>
                      <a:gd name="connsiteY2" fmla="*/ 804862 h 1023937"/>
                      <a:gd name="connsiteX3" fmla="*/ 19050 w 514350"/>
                      <a:gd name="connsiteY3" fmla="*/ 504825 h 1023937"/>
                      <a:gd name="connsiteX4" fmla="*/ 38101 w 514350"/>
                      <a:gd name="connsiteY4" fmla="*/ 142875 h 1023937"/>
                      <a:gd name="connsiteX5" fmla="*/ 71438 w 514350"/>
                      <a:gd name="connsiteY5" fmla="*/ 0 h 1023937"/>
                      <a:gd name="connsiteX0" fmla="*/ 515937 w 515937"/>
                      <a:gd name="connsiteY0" fmla="*/ 1023937 h 1023937"/>
                      <a:gd name="connsiteX1" fmla="*/ 339725 w 515937"/>
                      <a:gd name="connsiteY1" fmla="*/ 947737 h 1023937"/>
                      <a:gd name="connsiteX2" fmla="*/ 153987 w 515937"/>
                      <a:gd name="connsiteY2" fmla="*/ 804862 h 1023937"/>
                      <a:gd name="connsiteX3" fmla="*/ 20637 w 515937"/>
                      <a:gd name="connsiteY3" fmla="*/ 504825 h 1023937"/>
                      <a:gd name="connsiteX4" fmla="*/ 30163 w 515937"/>
                      <a:gd name="connsiteY4" fmla="*/ 138113 h 1023937"/>
                      <a:gd name="connsiteX5" fmla="*/ 73025 w 515937"/>
                      <a:gd name="connsiteY5" fmla="*/ 0 h 1023937"/>
                      <a:gd name="connsiteX0" fmla="*/ 492125 w 492125"/>
                      <a:gd name="connsiteY0" fmla="*/ 1023937 h 1023937"/>
                      <a:gd name="connsiteX1" fmla="*/ 315913 w 492125"/>
                      <a:gd name="connsiteY1" fmla="*/ 947737 h 1023937"/>
                      <a:gd name="connsiteX2" fmla="*/ 130175 w 492125"/>
                      <a:gd name="connsiteY2" fmla="*/ 804862 h 1023937"/>
                      <a:gd name="connsiteX3" fmla="*/ 20637 w 492125"/>
                      <a:gd name="connsiteY3" fmla="*/ 504825 h 1023937"/>
                      <a:gd name="connsiteX4" fmla="*/ 6351 w 492125"/>
                      <a:gd name="connsiteY4" fmla="*/ 138113 h 1023937"/>
                      <a:gd name="connsiteX5" fmla="*/ 49213 w 492125"/>
                      <a:gd name="connsiteY5" fmla="*/ 0 h 1023937"/>
                      <a:gd name="connsiteX0" fmla="*/ 492125 w 492125"/>
                      <a:gd name="connsiteY0" fmla="*/ 1047750 h 1047750"/>
                      <a:gd name="connsiteX1" fmla="*/ 315913 w 492125"/>
                      <a:gd name="connsiteY1" fmla="*/ 971550 h 1047750"/>
                      <a:gd name="connsiteX2" fmla="*/ 130175 w 492125"/>
                      <a:gd name="connsiteY2" fmla="*/ 828675 h 1047750"/>
                      <a:gd name="connsiteX3" fmla="*/ 20637 w 492125"/>
                      <a:gd name="connsiteY3" fmla="*/ 528638 h 1047750"/>
                      <a:gd name="connsiteX4" fmla="*/ 6351 w 492125"/>
                      <a:gd name="connsiteY4" fmla="*/ 161926 h 1047750"/>
                      <a:gd name="connsiteX5" fmla="*/ 58738 w 492125"/>
                      <a:gd name="connsiteY5" fmla="*/ 0 h 1047750"/>
                      <a:gd name="connsiteX0" fmla="*/ 506411 w 506411"/>
                      <a:gd name="connsiteY0" fmla="*/ 1047750 h 1047750"/>
                      <a:gd name="connsiteX1" fmla="*/ 330199 w 506411"/>
                      <a:gd name="connsiteY1" fmla="*/ 971550 h 1047750"/>
                      <a:gd name="connsiteX2" fmla="*/ 144461 w 506411"/>
                      <a:gd name="connsiteY2" fmla="*/ 828675 h 1047750"/>
                      <a:gd name="connsiteX3" fmla="*/ 34923 w 506411"/>
                      <a:gd name="connsiteY3" fmla="*/ 528638 h 1047750"/>
                      <a:gd name="connsiteX4" fmla="*/ 6350 w 506411"/>
                      <a:gd name="connsiteY4" fmla="*/ 176213 h 1047750"/>
                      <a:gd name="connsiteX5" fmla="*/ 73024 w 506411"/>
                      <a:gd name="connsiteY5" fmla="*/ 0 h 1047750"/>
                      <a:gd name="connsiteX0" fmla="*/ 490538 w 490538"/>
                      <a:gd name="connsiteY0" fmla="*/ 1047750 h 1047750"/>
                      <a:gd name="connsiteX1" fmla="*/ 314326 w 490538"/>
                      <a:gd name="connsiteY1" fmla="*/ 971550 h 1047750"/>
                      <a:gd name="connsiteX2" fmla="*/ 128588 w 490538"/>
                      <a:gd name="connsiteY2" fmla="*/ 828675 h 1047750"/>
                      <a:gd name="connsiteX3" fmla="*/ 19050 w 490538"/>
                      <a:gd name="connsiteY3" fmla="*/ 528638 h 1047750"/>
                      <a:gd name="connsiteX4" fmla="*/ 14290 w 490538"/>
                      <a:gd name="connsiteY4" fmla="*/ 180975 h 1047750"/>
                      <a:gd name="connsiteX5" fmla="*/ 57151 w 490538"/>
                      <a:gd name="connsiteY5" fmla="*/ 0 h 1047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538" h="1047750">
                        <a:moveTo>
                          <a:pt x="490538" y="1047750"/>
                        </a:moveTo>
                        <a:cubicBezTo>
                          <a:pt x="432594" y="1027906"/>
                          <a:pt x="374651" y="1008062"/>
                          <a:pt x="314326" y="971550"/>
                        </a:cubicBezTo>
                        <a:cubicBezTo>
                          <a:pt x="254001" y="935038"/>
                          <a:pt x="177801" y="902494"/>
                          <a:pt x="128588" y="828675"/>
                        </a:cubicBezTo>
                        <a:cubicBezTo>
                          <a:pt x="79375" y="754856"/>
                          <a:pt x="38100" y="636588"/>
                          <a:pt x="19050" y="528638"/>
                        </a:cubicBezTo>
                        <a:cubicBezTo>
                          <a:pt x="0" y="420688"/>
                          <a:pt x="7940" y="269081"/>
                          <a:pt x="14290" y="180975"/>
                        </a:cubicBezTo>
                        <a:cubicBezTo>
                          <a:pt x="20640" y="92869"/>
                          <a:pt x="32941" y="29369"/>
                          <a:pt x="57151" y="0"/>
                        </a:cubicBezTo>
                      </a:path>
                    </a:pathLst>
                  </a:cu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  <p:sp>
              <p:nvSpPr>
                <p:cNvPr id="49182" name="TextBox 26"/>
                <p:cNvSpPr txBox="1">
                  <a:spLocks noChangeArrowheads="1"/>
                </p:cNvSpPr>
                <p:nvPr/>
              </p:nvSpPr>
              <p:spPr bwMode="auto">
                <a:xfrm>
                  <a:off x="2783082" y="4442924"/>
                  <a:ext cx="1395812" cy="523220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GB" sz="1400" b="1">
                      <a:solidFill>
                        <a:srgbClr val="FF0000"/>
                      </a:solidFill>
                    </a:rPr>
                    <a:t>Transfer line</a:t>
                  </a:r>
                </a:p>
                <a:p>
                  <a:pPr algn="ctr" eaLnBrk="1" hangingPunct="1"/>
                  <a:r>
                    <a:rPr lang="en-GB" sz="1400" b="1">
                      <a:solidFill>
                        <a:srgbClr val="FF0000"/>
                      </a:solidFill>
                    </a:rPr>
                    <a:t>SPS → Target</a:t>
                  </a:r>
                </a:p>
              </p:txBody>
            </p:sp>
            <p:cxnSp>
              <p:nvCxnSpPr>
                <p:cNvPr id="29" name="Straight Arrow Connector 28"/>
                <p:cNvCxnSpPr>
                  <a:endCxn id="25" idx="2"/>
                </p:cNvCxnSpPr>
                <p:nvPr/>
              </p:nvCxnSpPr>
              <p:spPr>
                <a:xfrm flipV="1">
                  <a:off x="4178365" y="4296027"/>
                  <a:ext cx="136538" cy="14768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9179" name="TextBox 30"/>
              <p:cNvSpPr txBox="1">
                <a:spLocks noChangeArrowheads="1"/>
              </p:cNvSpPr>
              <p:nvPr/>
            </p:nvSpPr>
            <p:spPr bwMode="auto">
              <a:xfrm>
                <a:off x="1927078" y="2706703"/>
                <a:ext cx="1217774" cy="52322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sz="1400" b="1">
                    <a:solidFill>
                      <a:srgbClr val="FF0000"/>
                    </a:solidFill>
                  </a:rPr>
                  <a:t>Target</a:t>
                </a:r>
              </a:p>
              <a:p>
                <a:pPr algn="ctr" eaLnBrk="1" hangingPunct="1"/>
                <a:r>
                  <a:rPr lang="en-GB" sz="1400" b="1">
                    <a:solidFill>
                      <a:srgbClr val="FF0000"/>
                    </a:solidFill>
                  </a:rPr>
                  <a:t> 0.75 – 2MW</a:t>
                </a:r>
              </a:p>
            </p:txBody>
          </p:sp>
          <p:cxnSp>
            <p:nvCxnSpPr>
              <p:cNvPr id="33" name="Straight Arrow Connector 32"/>
              <p:cNvCxnSpPr>
                <a:stCxn id="49179" idx="3"/>
                <a:endCxn id="4" idx="0"/>
              </p:cNvCxnSpPr>
              <p:nvPr/>
            </p:nvCxnSpPr>
            <p:spPr>
              <a:xfrm>
                <a:off x="3144805" y="2968496"/>
                <a:ext cx="1200263" cy="18261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176" name="TextBox 34"/>
            <p:cNvSpPr txBox="1">
              <a:spLocks noChangeArrowheads="1"/>
            </p:cNvSpPr>
            <p:nvPr/>
          </p:nvSpPr>
          <p:spPr bwMode="auto">
            <a:xfrm>
              <a:off x="5361062" y="2824919"/>
              <a:ext cx="954279" cy="5232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sz="1400" b="1">
                  <a:solidFill>
                    <a:srgbClr val="FF0000"/>
                  </a:solidFill>
                </a:rPr>
                <a:t>Near</a:t>
              </a:r>
            </a:p>
            <a:p>
              <a:pPr algn="ctr" eaLnBrk="1" hangingPunct="1"/>
              <a:r>
                <a:rPr lang="en-GB" sz="1400" b="1">
                  <a:solidFill>
                    <a:srgbClr val="FF0000"/>
                  </a:solidFill>
                </a:rPr>
                <a:t>detector</a:t>
              </a:r>
            </a:p>
          </p:txBody>
        </p:sp>
        <p:cxnSp>
          <p:nvCxnSpPr>
            <p:cNvPr id="37" name="Straight Arrow Connector 36"/>
            <p:cNvCxnSpPr>
              <a:stCxn id="49176" idx="1"/>
              <a:endCxn id="7" idx="2"/>
            </p:cNvCxnSpPr>
            <p:nvPr/>
          </p:nvCxnSpPr>
          <p:spPr>
            <a:xfrm flipH="1" flipV="1">
              <a:off x="4664186" y="2738243"/>
              <a:ext cx="696978" cy="34776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23"/>
          <p:cNvGrpSpPr>
            <a:grpSpLocks/>
          </p:cNvGrpSpPr>
          <p:nvPr/>
        </p:nvGrpSpPr>
        <p:grpSpPr bwMode="auto">
          <a:xfrm>
            <a:off x="4464050" y="3265488"/>
            <a:ext cx="1265238" cy="871537"/>
            <a:chOff x="4204531" y="3265170"/>
            <a:chExt cx="1266629" cy="871658"/>
          </a:xfrm>
        </p:grpSpPr>
        <p:grpSp>
          <p:nvGrpSpPr>
            <p:cNvPr id="49169" name="Group 19"/>
            <p:cNvGrpSpPr>
              <a:grpSpLocks/>
            </p:cNvGrpSpPr>
            <p:nvPr/>
          </p:nvGrpSpPr>
          <p:grpSpPr bwMode="auto">
            <a:xfrm>
              <a:off x="4204531" y="3265170"/>
              <a:ext cx="401651" cy="836811"/>
              <a:chOff x="4204531" y="3265170"/>
              <a:chExt cx="401651" cy="836811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4264922" y="3623995"/>
                <a:ext cx="341688" cy="341359"/>
              </a:xfrm>
              <a:prstGeom prst="ellipse">
                <a:avLst/>
              </a:prstGeom>
              <a:noFill/>
              <a:ln>
                <a:solidFill>
                  <a:srgbClr val="380A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 flipH="1" flipV="1">
                <a:off x="4204531" y="3581126"/>
                <a:ext cx="119194" cy="520772"/>
              </a:xfrm>
              <a:prstGeom prst="line">
                <a:avLst/>
              </a:prstGeom>
              <a:ln w="28575">
                <a:solidFill>
                  <a:srgbClr val="380AF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Freeform 18"/>
              <p:cNvSpPr/>
              <p:nvPr/>
            </p:nvSpPr>
            <p:spPr>
              <a:xfrm>
                <a:off x="4206121" y="3265170"/>
                <a:ext cx="141442" cy="323895"/>
              </a:xfrm>
              <a:custGeom>
                <a:avLst/>
                <a:gdLst>
                  <a:gd name="connsiteX0" fmla="*/ 0 w 140970"/>
                  <a:gd name="connsiteY0" fmla="*/ 323850 h 323850"/>
                  <a:gd name="connsiteX1" fmla="*/ 26670 w 140970"/>
                  <a:gd name="connsiteY1" fmla="*/ 232410 h 323850"/>
                  <a:gd name="connsiteX2" fmla="*/ 140970 w 140970"/>
                  <a:gd name="connsiteY2" fmla="*/ 0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970" h="323850">
                    <a:moveTo>
                      <a:pt x="0" y="323850"/>
                    </a:moveTo>
                    <a:cubicBezTo>
                      <a:pt x="1587" y="305117"/>
                      <a:pt x="3175" y="286385"/>
                      <a:pt x="26670" y="232410"/>
                    </a:cubicBezTo>
                    <a:cubicBezTo>
                      <a:pt x="50165" y="178435"/>
                      <a:pt x="95567" y="89217"/>
                      <a:pt x="140970" y="0"/>
                    </a:cubicBezTo>
                  </a:path>
                </a:pathLst>
              </a:custGeom>
              <a:ln w="28575">
                <a:solidFill>
                  <a:srgbClr val="380AF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sp>
          <p:nvSpPr>
            <p:cNvPr id="49170" name="TextBox 20"/>
            <p:cNvSpPr txBox="1">
              <a:spLocks noChangeArrowheads="1"/>
            </p:cNvSpPr>
            <p:nvPr/>
          </p:nvSpPr>
          <p:spPr bwMode="auto">
            <a:xfrm>
              <a:off x="4724400" y="3829051"/>
              <a:ext cx="746760" cy="30777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1400" b="1">
                  <a:solidFill>
                    <a:srgbClr val="380AFA"/>
                  </a:solidFill>
                </a:rPr>
                <a:t>HP-PS</a:t>
              </a:r>
            </a:p>
          </p:txBody>
        </p:sp>
        <p:cxnSp>
          <p:nvCxnSpPr>
            <p:cNvPr id="23" name="Straight Arrow Connector 22"/>
            <p:cNvCxnSpPr>
              <a:stCxn id="49170" idx="1"/>
              <a:endCxn id="15" idx="5"/>
            </p:cNvCxnSpPr>
            <p:nvPr/>
          </p:nvCxnSpPr>
          <p:spPr>
            <a:xfrm flipH="1" flipV="1">
              <a:off x="4555755" y="3914547"/>
              <a:ext cx="168460" cy="68272"/>
            </a:xfrm>
            <a:prstGeom prst="straightConnector1">
              <a:avLst/>
            </a:prstGeom>
            <a:ln>
              <a:solidFill>
                <a:srgbClr val="380AF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5446713" y="1146175"/>
            <a:ext cx="1325562" cy="3079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b="1" dirty="0"/>
              <a:t>To </a:t>
            </a:r>
            <a:r>
              <a:rPr lang="en-GB" sz="1400" b="1" dirty="0" err="1"/>
              <a:t>Pyhäsalmi</a:t>
            </a:r>
            <a:endParaRPr lang="en-GB" sz="1400" b="1" dirty="0"/>
          </a:p>
        </p:txBody>
      </p:sp>
      <p:cxnSp>
        <p:nvCxnSpPr>
          <p:cNvPr id="41" name="Straight Arrow Connector 40"/>
          <p:cNvCxnSpPr>
            <a:stCxn id="39" idx="0"/>
          </p:cNvCxnSpPr>
          <p:nvPr/>
        </p:nvCxnSpPr>
        <p:spPr>
          <a:xfrm flipV="1">
            <a:off x="6108700" y="855663"/>
            <a:ext cx="106363" cy="29051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43"/>
          <p:cNvGrpSpPr>
            <a:grpSpLocks/>
          </p:cNvGrpSpPr>
          <p:nvPr/>
        </p:nvGrpSpPr>
        <p:grpSpPr bwMode="auto">
          <a:xfrm>
            <a:off x="3273425" y="4992688"/>
            <a:ext cx="1612900" cy="606425"/>
            <a:chOff x="3015062" y="4982198"/>
            <a:chExt cx="1612092" cy="606409"/>
          </a:xfrm>
        </p:grpSpPr>
        <p:cxnSp>
          <p:nvCxnSpPr>
            <p:cNvPr id="34" name="Straight Arrow Connector 33"/>
            <p:cNvCxnSpPr/>
            <p:nvPr/>
          </p:nvCxnSpPr>
          <p:spPr>
            <a:xfrm flipH="1" flipV="1">
              <a:off x="4324094" y="4982198"/>
              <a:ext cx="171364" cy="179382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Freeform 37"/>
            <p:cNvSpPr/>
            <p:nvPr/>
          </p:nvSpPr>
          <p:spPr>
            <a:xfrm>
              <a:off x="4490697" y="5155230"/>
              <a:ext cx="136457" cy="165096"/>
            </a:xfrm>
            <a:custGeom>
              <a:avLst/>
              <a:gdLst>
                <a:gd name="connsiteX0" fmla="*/ 0 w 136434"/>
                <a:gd name="connsiteY0" fmla="*/ 0 h 165463"/>
                <a:gd name="connsiteX1" fmla="*/ 60960 w 136434"/>
                <a:gd name="connsiteY1" fmla="*/ 58057 h 165463"/>
                <a:gd name="connsiteX2" fmla="*/ 107406 w 136434"/>
                <a:gd name="connsiteY2" fmla="*/ 133532 h 165463"/>
                <a:gd name="connsiteX3" fmla="*/ 136434 w 136434"/>
                <a:gd name="connsiteY3" fmla="*/ 165463 h 165463"/>
                <a:gd name="connsiteX0" fmla="*/ 0 w 136434"/>
                <a:gd name="connsiteY0" fmla="*/ 0 h 165463"/>
                <a:gd name="connsiteX1" fmla="*/ 60960 w 136434"/>
                <a:gd name="connsiteY1" fmla="*/ 58057 h 165463"/>
                <a:gd name="connsiteX2" fmla="*/ 89989 w 136434"/>
                <a:gd name="connsiteY2" fmla="*/ 84183 h 165463"/>
                <a:gd name="connsiteX3" fmla="*/ 136434 w 136434"/>
                <a:gd name="connsiteY3" fmla="*/ 165463 h 165463"/>
                <a:gd name="connsiteX0" fmla="*/ 0 w 136434"/>
                <a:gd name="connsiteY0" fmla="*/ 0 h 165463"/>
                <a:gd name="connsiteX1" fmla="*/ 60960 w 136434"/>
                <a:gd name="connsiteY1" fmla="*/ 58057 h 165463"/>
                <a:gd name="connsiteX2" fmla="*/ 89989 w 136434"/>
                <a:gd name="connsiteY2" fmla="*/ 92892 h 165463"/>
                <a:gd name="connsiteX3" fmla="*/ 136434 w 136434"/>
                <a:gd name="connsiteY3" fmla="*/ 165463 h 165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434" h="165463">
                  <a:moveTo>
                    <a:pt x="0" y="0"/>
                  </a:moveTo>
                  <a:cubicBezTo>
                    <a:pt x="21529" y="17901"/>
                    <a:pt x="45962" y="42575"/>
                    <a:pt x="60960" y="58057"/>
                  </a:cubicBezTo>
                  <a:cubicBezTo>
                    <a:pt x="75958" y="73539"/>
                    <a:pt x="77410" y="74991"/>
                    <a:pt x="89989" y="92892"/>
                  </a:cubicBezTo>
                  <a:cubicBezTo>
                    <a:pt x="102568" y="110793"/>
                    <a:pt x="128209" y="158448"/>
                    <a:pt x="136434" y="165463"/>
                  </a:cubicBezTo>
                </a:path>
              </a:pathLst>
            </a:cu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9167" name="TextBox 26"/>
            <p:cNvSpPr txBox="1">
              <a:spLocks noChangeArrowheads="1"/>
            </p:cNvSpPr>
            <p:nvPr/>
          </p:nvSpPr>
          <p:spPr bwMode="auto">
            <a:xfrm>
              <a:off x="3015062" y="5280830"/>
              <a:ext cx="1248825" cy="30777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sz="1400" b="1">
                  <a:solidFill>
                    <a:srgbClr val="7030A0"/>
                  </a:solidFill>
                </a:rPr>
                <a:t>To EURISOL</a:t>
              </a:r>
            </a:p>
          </p:txBody>
        </p:sp>
        <p:cxnSp>
          <p:nvCxnSpPr>
            <p:cNvPr id="43" name="Straight Arrow Connector 42"/>
            <p:cNvCxnSpPr>
              <a:endCxn id="38" idx="0"/>
            </p:cNvCxnSpPr>
            <p:nvPr/>
          </p:nvCxnSpPr>
          <p:spPr>
            <a:xfrm flipV="1">
              <a:off x="4263799" y="5155230"/>
              <a:ext cx="226898" cy="122235"/>
            </a:xfrm>
            <a:prstGeom prst="straightConnector1">
              <a:avLst/>
            </a:prstGeom>
            <a:ln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0" y="2554288"/>
            <a:ext cx="18383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/>
              <a:t>Super-beam:</a:t>
            </a:r>
          </a:p>
          <a:p>
            <a:pPr eaLnBrk="1" hangingPunct="1"/>
            <a:r>
              <a:rPr lang="en-GB">
                <a:solidFill>
                  <a:srgbClr val="FF0000"/>
                </a:solidFill>
              </a:rPr>
              <a:t>LAGUNA-LBNO</a:t>
            </a:r>
          </a:p>
          <a:p>
            <a:pPr eaLnBrk="1" hangingPunct="1"/>
            <a:r>
              <a:rPr lang="en-GB">
                <a:solidFill>
                  <a:srgbClr val="FF0000"/>
                </a:solidFill>
              </a:rPr>
              <a:t>SPS (750 kW)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0" y="3419475"/>
            <a:ext cx="1838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>
                <a:solidFill>
                  <a:srgbClr val="380AFA"/>
                </a:solidFill>
              </a:rPr>
              <a:t>LAGUNA-LBNO</a:t>
            </a:r>
          </a:p>
          <a:p>
            <a:pPr eaLnBrk="1" hangingPunct="1"/>
            <a:r>
              <a:rPr lang="en-GB">
                <a:solidFill>
                  <a:srgbClr val="380AFA"/>
                </a:solidFill>
              </a:rPr>
              <a:t>HP-PS (2 MW)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0" y="4164013"/>
            <a:ext cx="21256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/>
              <a:t>Beta-beam:</a:t>
            </a:r>
          </a:p>
          <a:p>
            <a:pPr eaLnBrk="1" hangingPunct="1"/>
            <a:r>
              <a:rPr lang="en-GB">
                <a:solidFill>
                  <a:srgbClr val="7030A0"/>
                </a:solidFill>
              </a:rPr>
              <a:t>EURISOL (200kW)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0" y="1381125"/>
            <a:ext cx="203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/>
              <a:t>Other potential</a:t>
            </a:r>
          </a:p>
          <a:p>
            <a:pPr eaLnBrk="1" hangingPunct="1"/>
            <a:r>
              <a:rPr lang="en-GB"/>
              <a:t>neutrino physics</a:t>
            </a:r>
          </a:p>
          <a:p>
            <a:pPr eaLnBrk="1" hangingPunct="1"/>
            <a:r>
              <a:rPr lang="en-GB"/>
              <a:t>sources at CERN</a:t>
            </a:r>
          </a:p>
        </p:txBody>
      </p:sp>
    </p:spTree>
    <p:extLst>
      <p:ext uri="{BB962C8B-B14F-4D97-AF65-F5344CB8AC3E}">
        <p14:creationId xmlns:p14="http://schemas.microsoft.com/office/powerpoint/2010/main" val="37576997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600" b="0">
                <a:solidFill>
                  <a:srgbClr val="000000"/>
                </a:solidFill>
                <a:latin typeface="Times New Roman" pitchFamily="18" charset="0"/>
              </a:rPr>
              <a:t>July 24, 2012 </a:t>
            </a:r>
            <a:endParaRPr lang="en-US" altLang="en-US" sz="1600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981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9pPr>
          </a:lstStyle>
          <a:p>
            <a:fld id="{FD01F40B-A668-4401-A5B5-478B547E3BE1}" type="slidenum">
              <a:rPr lang="en-US" altLang="en-US" sz="1600" b="0" smtClean="0">
                <a:solidFill>
                  <a:srgbClr val="000000"/>
                </a:solidFill>
                <a:latin typeface="Times New Roman" pitchFamily="18" charset="0"/>
              </a:rPr>
              <a:pPr/>
              <a:t>29</a:t>
            </a:fld>
            <a:endParaRPr lang="en-US" altLang="en-US" sz="16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9812" name="Footer Placeholder 5"/>
          <p:cNvSpPr>
            <a:spLocks noGrp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600" b="0" smtClean="0">
                <a:solidFill>
                  <a:srgbClr val="000000"/>
                </a:solidFill>
                <a:latin typeface="Times New Roman" pitchFamily="18" charset="0"/>
              </a:rPr>
              <a:t>Chuck Ankenbrandt, Muons, Inc.</a:t>
            </a:r>
          </a:p>
        </p:txBody>
      </p:sp>
      <p:sp>
        <p:nvSpPr>
          <p:cNvPr id="119813" name="Rectangle 2"/>
          <p:cNvSpPr>
            <a:spLocks noGrp="1" noChangeArrowheads="1"/>
          </p:cNvSpPr>
          <p:nvPr>
            <p:ph type="title"/>
          </p:nvPr>
        </p:nvSpPr>
        <p:spPr>
          <a:xfrm>
            <a:off x="3505200" y="152400"/>
            <a:ext cx="2362200" cy="635000"/>
          </a:xfrm>
        </p:spPr>
        <p:txBody>
          <a:bodyPr/>
          <a:lstStyle/>
          <a:p>
            <a:r>
              <a:rPr lang="en-US" altLang="en-US" smtClean="0">
                <a:latin typeface="Trebuchet MS" pitchFamily="34" charset="0"/>
              </a:rPr>
              <a:t> </a:t>
            </a:r>
          </a:p>
        </p:txBody>
      </p:sp>
      <p:sp>
        <p:nvSpPr>
          <p:cNvPr id="1198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990600"/>
            <a:ext cx="7772400" cy="5181600"/>
          </a:xfrm>
        </p:spPr>
        <p:txBody>
          <a:bodyPr/>
          <a:lstStyle/>
          <a:p>
            <a:pPr>
              <a:buFont typeface="Symbol" pitchFamily="18" charset="2"/>
              <a:buNone/>
            </a:pPr>
            <a:endParaRPr lang="en-US" altLang="en-US" sz="2200" b="1" smtClean="0">
              <a:latin typeface="Arial" charset="0"/>
            </a:endParaRPr>
          </a:p>
          <a:p>
            <a:endParaRPr lang="en-US" altLang="en-US" sz="2200" b="1" smtClean="0">
              <a:latin typeface="Arial" charset="0"/>
            </a:endParaRPr>
          </a:p>
          <a:p>
            <a:pPr>
              <a:buFont typeface="Symbol" pitchFamily="18" charset="2"/>
              <a:buNone/>
            </a:pPr>
            <a:endParaRPr lang="en-US" altLang="en-US" b="1" smtClean="0">
              <a:latin typeface="Arial" charset="0"/>
            </a:endParaRPr>
          </a:p>
          <a:p>
            <a:endParaRPr lang="en-US" altLang="en-US" smtClean="0"/>
          </a:p>
        </p:txBody>
      </p:sp>
      <p:sp>
        <p:nvSpPr>
          <p:cNvPr id="11271" name="Text Box 4"/>
          <p:cNvSpPr txBox="1">
            <a:spLocks noChangeArrowheads="1"/>
          </p:cNvSpPr>
          <p:nvPr/>
        </p:nvSpPr>
        <p:spPr bwMode="auto">
          <a:xfrm>
            <a:off x="304800" y="1905000"/>
            <a:ext cx="84582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ea typeface="SimSun"/>
              </a:rPr>
              <a:t>Project X as a Driver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ea typeface="SimSun"/>
              </a:rPr>
              <a:t>for a Neutrino Factory and/or a </a:t>
            </a:r>
            <a:r>
              <a:rPr lang="en-US" sz="2800" b="1" dirty="0" err="1">
                <a:solidFill>
                  <a:srgbClr val="000000"/>
                </a:solidFill>
                <a:ea typeface="SimSun"/>
              </a:rPr>
              <a:t>Muon</a:t>
            </a:r>
            <a:r>
              <a:rPr lang="en-US" sz="2800" b="1" dirty="0">
                <a:solidFill>
                  <a:srgbClr val="000000"/>
                </a:solidFill>
                <a:ea typeface="SimSun"/>
              </a:rPr>
              <a:t> Collider 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Gill Sans" pitchFamily="34" charset="0"/>
              </a:rPr>
              <a:t> 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</a:rPr>
              <a:t> 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70C0"/>
                </a:solidFill>
              </a:rPr>
              <a:t>Dave Johnson, </a:t>
            </a:r>
            <a:r>
              <a:rPr lang="en-US" sz="2800" b="1" dirty="0" err="1">
                <a:solidFill>
                  <a:srgbClr val="0070C0"/>
                </a:solidFill>
              </a:rPr>
              <a:t>Fermilab</a:t>
            </a:r>
            <a:endParaRPr lang="en-US" sz="2800" b="1" dirty="0">
              <a:solidFill>
                <a:srgbClr val="0070C0"/>
              </a:solidFill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70C0"/>
                </a:solidFill>
              </a:rPr>
              <a:t>and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70C0"/>
                </a:solidFill>
              </a:rPr>
              <a:t>Chuck </a:t>
            </a:r>
            <a:r>
              <a:rPr lang="en-US" sz="2800" b="1" dirty="0" err="1">
                <a:solidFill>
                  <a:srgbClr val="0070C0"/>
                </a:solidFill>
              </a:rPr>
              <a:t>Ankenbrandt</a:t>
            </a:r>
            <a:r>
              <a:rPr lang="en-US" sz="2800" b="1" dirty="0">
                <a:solidFill>
                  <a:srgbClr val="0070C0"/>
                </a:solidFill>
              </a:rPr>
              <a:t>, </a:t>
            </a:r>
            <a:r>
              <a:rPr lang="en-US" sz="2800" b="1" dirty="0" err="1">
                <a:solidFill>
                  <a:srgbClr val="0070C0"/>
                </a:solidFill>
              </a:rPr>
              <a:t>Muons</a:t>
            </a:r>
            <a:r>
              <a:rPr lang="en-US" sz="2800" b="1" dirty="0">
                <a:solidFill>
                  <a:srgbClr val="0070C0"/>
                </a:solidFill>
              </a:rPr>
              <a:t>, Inc.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0070C0"/>
              </a:solidFill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339933"/>
                </a:solidFill>
              </a:rPr>
              <a:t>September, 2010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19816" name="Rectangle 6"/>
          <p:cNvSpPr>
            <a:spLocks noChangeArrowheads="1"/>
          </p:cNvSpPr>
          <p:nvPr/>
        </p:nvSpPr>
        <p:spPr bwMode="auto">
          <a:xfrm>
            <a:off x="304800" y="6400800"/>
            <a:ext cx="8305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119817" name="Text Box 8"/>
          <p:cNvSpPr txBox="1">
            <a:spLocks noChangeArrowheads="1"/>
          </p:cNvSpPr>
          <p:nvPr/>
        </p:nvSpPr>
        <p:spPr bwMode="auto">
          <a:xfrm>
            <a:off x="3733800" y="152400"/>
            <a:ext cx="1981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omic Sans MS" pitchFamily="66" charset="0"/>
              </a:rPr>
              <a:t>HB2010</a:t>
            </a:r>
          </a:p>
        </p:txBody>
      </p:sp>
    </p:spTree>
    <p:extLst>
      <p:ext uri="{BB962C8B-B14F-4D97-AF65-F5344CB8AC3E}">
        <p14:creationId xmlns:p14="http://schemas.microsoft.com/office/powerpoint/2010/main" val="137603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neutrino experiment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41" y="1625600"/>
            <a:ext cx="8589587" cy="361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525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800" b="0">
                <a:solidFill>
                  <a:srgbClr val="000000"/>
                </a:solidFill>
                <a:latin typeface="Times New Roman" pitchFamily="18" charset="0"/>
              </a:rPr>
              <a:t>July 24, 2012 </a:t>
            </a:r>
            <a:endParaRPr lang="en-US" altLang="en-US" sz="1800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2883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543800" y="6477000"/>
            <a:ext cx="9906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9pPr>
          </a:lstStyle>
          <a:p>
            <a:fld id="{6E9A2FA2-B184-4A1C-96FF-A95465C4CDE8}" type="slidenum">
              <a:rPr lang="en-US" altLang="en-US" sz="1800" b="0" smtClean="0">
                <a:solidFill>
                  <a:srgbClr val="000000"/>
                </a:solidFill>
                <a:latin typeface="Times New Roman" pitchFamily="18" charset="0"/>
              </a:rPr>
              <a:pPr/>
              <a:t>30</a:t>
            </a:fld>
            <a:endParaRPr lang="en-US" altLang="en-US" sz="18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2884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581400" y="6477000"/>
            <a:ext cx="35814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800" b="0" smtClean="0">
                <a:solidFill>
                  <a:srgbClr val="000000"/>
                </a:solidFill>
                <a:latin typeface="Times New Roman" pitchFamily="18" charset="0"/>
              </a:rPr>
              <a:t>Chuck Ankenbrandt, Muons, Inc.</a:t>
            </a:r>
          </a:p>
        </p:txBody>
      </p:sp>
      <p:sp>
        <p:nvSpPr>
          <p:cNvPr id="122885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152400"/>
            <a:ext cx="6858000" cy="762000"/>
          </a:xfrm>
        </p:spPr>
        <p:txBody>
          <a:bodyPr/>
          <a:lstStyle/>
          <a:p>
            <a:r>
              <a:rPr lang="en-US" sz="2800" smtClean="0"/>
              <a:t>Major Parameters of Proton Driver…</a:t>
            </a:r>
            <a:br>
              <a:rPr lang="en-US" sz="2800" smtClean="0"/>
            </a:br>
            <a:r>
              <a:rPr lang="en-US" sz="2800" smtClean="0"/>
              <a:t>and their Rationale</a:t>
            </a:r>
          </a:p>
        </p:txBody>
      </p:sp>
      <p:sp>
        <p:nvSpPr>
          <p:cNvPr id="1228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382000" cy="5334000"/>
          </a:xfrm>
        </p:spPr>
        <p:txBody>
          <a:bodyPr/>
          <a:lstStyle/>
          <a:p>
            <a:r>
              <a:rPr lang="en-US" smtClean="0"/>
              <a:t>Beam power: 4 MW</a:t>
            </a:r>
          </a:p>
          <a:p>
            <a:pPr lvl="1"/>
            <a:r>
              <a:rPr lang="en-US" smtClean="0"/>
              <a:t>Needed to reach collider luminosity of ~10**34 at CM energy of 1.5 or 3 TeV</a:t>
            </a:r>
          </a:p>
          <a:p>
            <a:r>
              <a:rPr lang="en-US" smtClean="0"/>
              <a:t>Beam energy: 8 GeV</a:t>
            </a:r>
          </a:p>
          <a:p>
            <a:pPr lvl="1"/>
            <a:r>
              <a:rPr lang="en-US" smtClean="0"/>
              <a:t>Near peak of pion production per unit beam power</a:t>
            </a:r>
          </a:p>
          <a:p>
            <a:pPr lvl="1"/>
            <a:r>
              <a:rPr lang="en-US" smtClean="0"/>
              <a:t>Degree of difficulty and likely cost are near minima.</a:t>
            </a:r>
          </a:p>
          <a:p>
            <a:pPr lvl="1"/>
            <a:r>
              <a:rPr lang="en-US" smtClean="0"/>
              <a:t>A natural choice at Fermilab</a:t>
            </a:r>
          </a:p>
          <a:p>
            <a:r>
              <a:rPr lang="en-US" smtClean="0"/>
              <a:t>One bunch per cycle with rms bunch length: 1-</a:t>
            </a:r>
            <a:r>
              <a:rPr lang="en-US" u="sng" smtClean="0"/>
              <a:t>3</a:t>
            </a:r>
            <a:r>
              <a:rPr lang="en-US" smtClean="0"/>
              <a:t> nsec</a:t>
            </a:r>
          </a:p>
          <a:p>
            <a:pPr lvl="1"/>
            <a:r>
              <a:rPr lang="en-US" smtClean="0"/>
              <a:t>Enables bunch rotation of muons to reduce momentum spread.</a:t>
            </a:r>
          </a:p>
          <a:p>
            <a:pPr lvl="1"/>
            <a:r>
              <a:rPr lang="en-US" smtClean="0"/>
              <a:t>Natural time spread in collection is a few nsec.</a:t>
            </a:r>
          </a:p>
          <a:p>
            <a:r>
              <a:rPr lang="en-US" smtClean="0"/>
              <a:t>Rep rate: ~15 Hz for collider (and Project X linac);       ~60 Hz for neutrino factory</a:t>
            </a:r>
          </a:p>
          <a:p>
            <a:pPr lvl="1"/>
            <a:r>
              <a:rPr lang="en-US" smtClean="0"/>
              <a:t>Luminosity scaling like N**2 favors low rep rates for MC.</a:t>
            </a:r>
          </a:p>
          <a:p>
            <a:pPr lvl="1"/>
            <a:r>
              <a:rPr lang="en-US" smtClean="0"/>
              <a:t>Too low makes bunches too intense.</a:t>
            </a:r>
          </a:p>
          <a:p>
            <a:pPr lvl="1"/>
            <a:endParaRPr lang="en-US" smtClean="0"/>
          </a:p>
          <a:p>
            <a:pPr lvl="1"/>
            <a:endParaRPr lang="en-US" smtClean="0"/>
          </a:p>
          <a:p>
            <a:pPr lvl="1"/>
            <a:endParaRPr lang="en-US" smtClean="0"/>
          </a:p>
          <a:p>
            <a:pPr lvl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9472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800" b="0">
                <a:solidFill>
                  <a:srgbClr val="000000"/>
                </a:solidFill>
                <a:latin typeface="Times New Roman" pitchFamily="18" charset="0"/>
              </a:rPr>
              <a:t>July 24, 2012 </a:t>
            </a:r>
            <a:endParaRPr lang="en-US" altLang="en-US" sz="1800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3907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543800" y="6477000"/>
            <a:ext cx="9906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9pPr>
          </a:lstStyle>
          <a:p>
            <a:fld id="{CD2F68AC-12A4-4229-A885-98F7CD44DEDA}" type="slidenum">
              <a:rPr lang="en-US" altLang="en-US" sz="1800" b="0" smtClean="0">
                <a:solidFill>
                  <a:srgbClr val="000000"/>
                </a:solidFill>
                <a:latin typeface="Times New Roman" pitchFamily="18" charset="0"/>
              </a:rPr>
              <a:pPr/>
              <a:t>31</a:t>
            </a:fld>
            <a:endParaRPr lang="en-US" altLang="en-US" sz="18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390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581400" y="6477000"/>
            <a:ext cx="35814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800" b="0" smtClean="0">
                <a:solidFill>
                  <a:srgbClr val="000000"/>
                </a:solidFill>
                <a:latin typeface="Times New Roman" pitchFamily="18" charset="0"/>
              </a:rPr>
              <a:t>Chuck Ankenbrandt, Muons, Inc.</a:t>
            </a:r>
          </a:p>
        </p:txBody>
      </p:sp>
      <p:sp>
        <p:nvSpPr>
          <p:cNvPr id="12390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7086600" cy="762000"/>
          </a:xfrm>
        </p:spPr>
        <p:txBody>
          <a:bodyPr/>
          <a:lstStyle/>
          <a:p>
            <a:r>
              <a:rPr lang="en-US" sz="2800" smtClean="0"/>
              <a:t>Recent developments:</a:t>
            </a:r>
            <a:br>
              <a:rPr lang="en-US" sz="2800" smtClean="0"/>
            </a:br>
            <a:r>
              <a:rPr lang="en-US" sz="2800" smtClean="0"/>
              <a:t>Stages and Phases</a:t>
            </a:r>
          </a:p>
        </p:txBody>
      </p:sp>
      <p:sp>
        <p:nvSpPr>
          <p:cNvPr id="1239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8686800" cy="5334000"/>
          </a:xfrm>
        </p:spPr>
        <p:txBody>
          <a:bodyPr/>
          <a:lstStyle/>
          <a:p>
            <a:r>
              <a:rPr lang="en-US" smtClean="0"/>
              <a:t>Project X will be staged, with cost of 1</a:t>
            </a:r>
            <a:r>
              <a:rPr lang="en-US" baseline="30000" smtClean="0"/>
              <a:t>st</a:t>
            </a:r>
            <a:r>
              <a:rPr lang="en-US" smtClean="0"/>
              <a:t> 3 stages &lt; $1B:</a:t>
            </a:r>
          </a:p>
          <a:p>
            <a:pPr lvl="1"/>
            <a:r>
              <a:rPr lang="en-US" smtClean="0"/>
              <a:t>Stage 1: 1 mA @ 1 GeV from a CW linac</a:t>
            </a:r>
          </a:p>
          <a:p>
            <a:pPr lvl="1"/>
            <a:r>
              <a:rPr lang="en-US" smtClean="0"/>
              <a:t>Stage 2: 1 mA @ 1 GeV + 1 mA @ 3 GeV from a CW linac</a:t>
            </a:r>
          </a:p>
          <a:p>
            <a:pPr lvl="1"/>
            <a:r>
              <a:rPr lang="en-US" smtClean="0"/>
              <a:t>Stage 3: adds a pulsed linac to 8 GeV</a:t>
            </a:r>
          </a:p>
          <a:p>
            <a:pPr lvl="1"/>
            <a:r>
              <a:rPr lang="en-US" smtClean="0"/>
              <a:t>Stage 4: upgrades to a proton driver for MC and/or NF.</a:t>
            </a:r>
          </a:p>
          <a:p>
            <a:r>
              <a:rPr lang="en-US" smtClean="0"/>
              <a:t>LBNE will also be phased.</a:t>
            </a:r>
          </a:p>
          <a:p>
            <a:r>
              <a:rPr lang="en-US" smtClean="0"/>
              <a:t>These are DOE requirements. Also physics at each stage.</a:t>
            </a:r>
          </a:p>
          <a:p>
            <a:r>
              <a:rPr lang="en-US" smtClean="0"/>
              <a:t>Stages and phases will probably be interleaved. Phase 1 of LBNE will likely precede Stage 1 of Project X. (Pier)</a:t>
            </a:r>
          </a:p>
          <a:p>
            <a:r>
              <a:rPr lang="en-US" smtClean="0"/>
              <a:t>The plan is that Stage 4 will not be part of the project. Rather, it will be an upgrade path, and the project will be implemented to maintain the upgradability.</a:t>
            </a:r>
          </a:p>
          <a:p>
            <a:pPr lvl="1"/>
            <a:endParaRPr lang="en-US" smtClean="0"/>
          </a:p>
          <a:p>
            <a:pPr lvl="1"/>
            <a:endParaRPr lang="en-US" smtClean="0"/>
          </a:p>
          <a:p>
            <a:pPr lvl="1"/>
            <a:endParaRPr lang="en-US" smtClean="0"/>
          </a:p>
          <a:p>
            <a:pPr lvl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277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65300" y="7938"/>
            <a:ext cx="5659438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Muon Collider Trombone</a:t>
            </a:r>
            <a:endParaRPr lang="en-US" dirty="0"/>
          </a:p>
        </p:txBody>
      </p:sp>
      <p:sp>
        <p:nvSpPr>
          <p:cNvPr id="12595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Arial Narrow" pitchFamily="34" charset="0"/>
              </a:rPr>
              <a:t>July 24, 2012 </a:t>
            </a:r>
          </a:p>
        </p:txBody>
      </p:sp>
      <p:sp>
        <p:nvSpPr>
          <p:cNvPr id="125956" name="Slide Number Placeholder 5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9pPr>
          </a:lstStyle>
          <a:p>
            <a:pPr eaLnBrk="1" hangingPunct="1"/>
            <a:fld id="{3009756C-07BA-43C0-95EA-39C339FAD3B7}" type="slidenum">
              <a:rPr lang="en-US" sz="1200" smtClean="0">
                <a:solidFill>
                  <a:srgbClr val="898989"/>
                </a:solidFill>
                <a:latin typeface="Arial Narrow" pitchFamily="34" charset="0"/>
              </a:rPr>
              <a:pPr eaLnBrk="1" hangingPunct="1"/>
              <a:t>32</a:t>
            </a:fld>
            <a:endParaRPr lang="en-US" sz="1200" smtClean="0">
              <a:solidFill>
                <a:srgbClr val="898989"/>
              </a:solidFill>
              <a:latin typeface="Arial Narrow" pitchFamily="34" charset="0"/>
            </a:endParaRPr>
          </a:p>
        </p:txBody>
      </p:sp>
      <p:sp>
        <p:nvSpPr>
          <p:cNvPr id="125957" name="Footer Placeholder 4"/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Arial Narrow" pitchFamily="34" charset="0"/>
              </a:rPr>
              <a:t>Chuck Ankenbrandt, Muons, Inc.</a:t>
            </a:r>
          </a:p>
        </p:txBody>
      </p:sp>
      <p:pic>
        <p:nvPicPr>
          <p:cNvPr id="1259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33475"/>
            <a:ext cx="8913813" cy="530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9" name="TextBox 7"/>
          <p:cNvSpPr txBox="1">
            <a:spLocks noChangeArrowheads="1"/>
          </p:cNvSpPr>
          <p:nvPr/>
        </p:nvSpPr>
        <p:spPr bwMode="auto">
          <a:xfrm>
            <a:off x="762000" y="1219200"/>
            <a:ext cx="2895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From Keith Gollwitzer at MAP Winter Mtg</a:t>
            </a:r>
          </a:p>
        </p:txBody>
      </p:sp>
    </p:spTree>
    <p:extLst>
      <p:ext uri="{BB962C8B-B14F-4D97-AF65-F5344CB8AC3E}">
        <p14:creationId xmlns:p14="http://schemas.microsoft.com/office/powerpoint/2010/main" val="15076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800" b="0">
                <a:solidFill>
                  <a:srgbClr val="000000"/>
                </a:solidFill>
                <a:latin typeface="Times New Roman" pitchFamily="18" charset="0"/>
              </a:rPr>
              <a:t>July 24, 2012 </a:t>
            </a:r>
            <a:endParaRPr lang="en-US" altLang="en-US" sz="1800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2099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543800" y="6477000"/>
            <a:ext cx="9906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9pPr>
          </a:lstStyle>
          <a:p>
            <a:fld id="{6CC05693-EF3F-421A-A2A1-DF27E425B7BC}" type="slidenum">
              <a:rPr lang="en-US" altLang="en-US" sz="1800" b="0" smtClean="0">
                <a:solidFill>
                  <a:srgbClr val="000000"/>
                </a:solidFill>
                <a:latin typeface="Times New Roman" pitchFamily="18" charset="0"/>
              </a:rPr>
              <a:pPr/>
              <a:t>33</a:t>
            </a:fld>
            <a:endParaRPr lang="en-US" altLang="en-US" sz="18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2100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581400" y="6477000"/>
            <a:ext cx="35814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800" b="0" smtClean="0">
                <a:solidFill>
                  <a:srgbClr val="000000"/>
                </a:solidFill>
                <a:latin typeface="Times New Roman" pitchFamily="18" charset="0"/>
              </a:rPr>
              <a:t>Chuck Ankenbrandt, Muons, Inc.</a:t>
            </a:r>
          </a:p>
        </p:txBody>
      </p:sp>
      <p:sp>
        <p:nvSpPr>
          <p:cNvPr id="132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Summary/conclusions</a:t>
            </a:r>
          </a:p>
        </p:txBody>
      </p:sp>
      <p:sp>
        <p:nvSpPr>
          <p:cNvPr id="1321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839200" cy="5181600"/>
          </a:xfrm>
        </p:spPr>
        <p:txBody>
          <a:bodyPr/>
          <a:lstStyle/>
          <a:p>
            <a:r>
              <a:rPr lang="en-US" smtClean="0"/>
              <a:t>The baseline plan using Stage 4 of Project X as a Proton Driver would provide superb capabilities. However, recent funding decisions mean that it would be too late.</a:t>
            </a:r>
          </a:p>
          <a:p>
            <a:r>
              <a:rPr lang="en-US" smtClean="0"/>
              <a:t>Fortunately, there’s a high-quality, somewhat faster plan that would provide interesting capabilities.</a:t>
            </a:r>
          </a:p>
          <a:p>
            <a:r>
              <a:rPr lang="en-US" smtClean="0"/>
              <a:t>We need design work on the 3-GeV initial stage.</a:t>
            </a:r>
          </a:p>
          <a:p>
            <a:r>
              <a:rPr lang="en-US" smtClean="0"/>
              <a:t>The bottom line is that we should develop optimal staging scenarios that fit within expected funding constraints.</a:t>
            </a:r>
          </a:p>
          <a:p>
            <a:pPr lvl="1"/>
            <a:r>
              <a:rPr lang="en-US" smtClean="0"/>
              <a:t>Take maximum advantage of existing facilities.</a:t>
            </a:r>
          </a:p>
          <a:p>
            <a:pPr lvl="1"/>
            <a:r>
              <a:rPr lang="en-US" smtClean="0"/>
              <a:t>Build flexible additions that augment capabilities.</a:t>
            </a:r>
          </a:p>
          <a:p>
            <a:endParaRPr lang="en-US" smtClean="0"/>
          </a:p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184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SPL Horn Studies@NuFACT12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6CE4-6446-4581-9C8D-24ACFB6D7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85725"/>
            <a:ext cx="8943975" cy="668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801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SPL Horn Studies@NuFACT12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6CE4-6446-4581-9C8D-24ACFB6D7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85725"/>
            <a:ext cx="8943975" cy="668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194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SPL Horn Studies@NuFACT12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6CE4-6446-4581-9C8D-24ACFB6D7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85725"/>
            <a:ext cx="8943975" cy="668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322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428BD4E-A28C-4ED4-9A53-ACB645DA7B0C}" type="slidenum">
              <a:rPr lang="en-US" sz="1400" smtClean="0">
                <a:solidFill>
                  <a:srgbClr val="000000"/>
                </a:solidFill>
              </a:rPr>
              <a:pPr eaLnBrk="1" hangingPunct="1"/>
              <a:t>37</a:t>
            </a:fld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63795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58656" y="1987399"/>
            <a:ext cx="7904163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 smtClean="0"/>
              <a:t>Neutrino Factory Front End (IDS)</a:t>
            </a:r>
            <a:br>
              <a:rPr lang="en-US" sz="2800" b="1" dirty="0" smtClean="0"/>
            </a:br>
            <a:r>
              <a:rPr lang="en-US" sz="2800" b="1" dirty="0" smtClean="0"/>
              <a:t>-</a:t>
            </a:r>
            <a:r>
              <a:rPr lang="en-US" sz="2400" b="1" dirty="0" smtClean="0"/>
              <a:t>capture solenoid to accelerator</a:t>
            </a:r>
            <a:br>
              <a:rPr lang="en-US" sz="2400" b="1" dirty="0" smtClean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endParaRPr lang="en-US" sz="2800" b="1" dirty="0" smtClean="0"/>
          </a:p>
        </p:txBody>
      </p:sp>
      <p:sp>
        <p:nvSpPr>
          <p:cNvPr id="3076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441178" y="4114800"/>
            <a:ext cx="6400800" cy="1752600"/>
          </a:xfrm>
        </p:spPr>
        <p:txBody>
          <a:bodyPr/>
          <a:lstStyle/>
          <a:p>
            <a:pPr eaLnBrk="1" hangingPunct="1"/>
            <a:r>
              <a:rPr lang="en-US" dirty="0" smtClean="0"/>
              <a:t>David </a:t>
            </a:r>
            <a:r>
              <a:rPr lang="en-US" dirty="0" err="1" smtClean="0"/>
              <a:t>Neuffer</a:t>
            </a:r>
            <a:endParaRPr lang="en-US" dirty="0" smtClean="0"/>
          </a:p>
          <a:p>
            <a:pPr eaLnBrk="1" hangingPunct="1"/>
            <a:r>
              <a:rPr lang="en-US" sz="2000" dirty="0" smtClean="0"/>
              <a:t>C. Rogers, G. Prior, P. </a:t>
            </a:r>
            <a:r>
              <a:rPr lang="en-US" sz="2000" dirty="0" err="1" smtClean="0"/>
              <a:t>Snopok</a:t>
            </a:r>
            <a:r>
              <a:rPr lang="en-US" sz="2000" dirty="0" smtClean="0"/>
              <a:t>, C. Yoshikawa, A. </a:t>
            </a:r>
            <a:r>
              <a:rPr lang="en-US" sz="2000" dirty="0" err="1" smtClean="0"/>
              <a:t>Alekou</a:t>
            </a:r>
            <a:r>
              <a:rPr lang="en-US" sz="2000" dirty="0" smtClean="0"/>
              <a:t>, A. Grant, D. </a:t>
            </a:r>
            <a:r>
              <a:rPr lang="en-US" sz="2000" dirty="0" err="1" smtClean="0"/>
              <a:t>Stratakis</a:t>
            </a:r>
            <a:r>
              <a:rPr lang="en-US" sz="2000" dirty="0" smtClean="0"/>
              <a:t>,  …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sz="1800" dirty="0" smtClean="0"/>
              <a:t>April 2012</a:t>
            </a:r>
          </a:p>
          <a:p>
            <a:pPr eaLnBrk="1" hangingPunct="1"/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402834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82168" y="1197735"/>
            <a:ext cx="4310349" cy="4252622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0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927C2CC-175B-4B7F-A031-CB6CE9F538A8}" type="slidenum">
              <a:rPr lang="en-US" sz="1400" smtClean="0">
                <a:solidFill>
                  <a:srgbClr val="000000"/>
                </a:solidFill>
              </a:rPr>
              <a:pPr eaLnBrk="1" hangingPunct="1"/>
              <a:t>38</a:t>
            </a:fld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83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Outline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7766" y="803644"/>
            <a:ext cx="7772400" cy="5786438"/>
          </a:xfrm>
        </p:spPr>
        <p:txBody>
          <a:bodyPr/>
          <a:lstStyle/>
          <a:p>
            <a:pPr eaLnBrk="1" hangingPunct="1"/>
            <a:r>
              <a:rPr lang="en-US" dirty="0" smtClean="0"/>
              <a:t>Front End for the IDS Neutrino Factory</a:t>
            </a:r>
          </a:p>
          <a:p>
            <a:pPr lvl="1" eaLnBrk="1" hangingPunct="1"/>
            <a:r>
              <a:rPr lang="en-US" dirty="0" smtClean="0"/>
              <a:t>Basis for engineering/costs</a:t>
            </a:r>
          </a:p>
          <a:p>
            <a:pPr lvl="2" eaLnBrk="1" hangingPunct="1"/>
            <a:r>
              <a:rPr lang="en-US" dirty="0" err="1" smtClean="0"/>
              <a:t>Rf</a:t>
            </a:r>
            <a:r>
              <a:rPr lang="en-US" dirty="0" smtClean="0"/>
              <a:t>,  requirements  </a:t>
            </a:r>
          </a:p>
          <a:p>
            <a:pPr lvl="2" eaLnBrk="1" hangingPunct="1"/>
            <a:r>
              <a:rPr lang="en-US" dirty="0" smtClean="0"/>
              <a:t>Engineering required</a:t>
            </a:r>
          </a:p>
          <a:p>
            <a:pPr lvl="1" eaLnBrk="1" hangingPunct="1"/>
            <a:r>
              <a:rPr lang="en-US" dirty="0" smtClean="0"/>
              <a:t>Redesign for cost exercise</a:t>
            </a:r>
          </a:p>
          <a:p>
            <a:pPr lvl="2" eaLnBrk="1" hangingPunct="1"/>
            <a:endParaRPr lang="en-US" dirty="0" smtClean="0"/>
          </a:p>
          <a:p>
            <a:pPr lvl="1" eaLnBrk="1" hangingPunct="1"/>
            <a:endParaRPr lang="en-US" dirty="0" smtClean="0"/>
          </a:p>
          <a:p>
            <a:pPr eaLnBrk="1" hangingPunct="1"/>
            <a:r>
              <a:rPr lang="en-US" dirty="0" smtClean="0"/>
              <a:t>Losses </a:t>
            </a:r>
            <a:r>
              <a:rPr lang="en-US" dirty="0"/>
              <a:t>– control</a:t>
            </a:r>
          </a:p>
          <a:p>
            <a:pPr lvl="2" eaLnBrk="1" hangingPunct="1"/>
            <a:r>
              <a:rPr lang="en-US" dirty="0"/>
              <a:t>Chicane, proton </a:t>
            </a:r>
            <a:r>
              <a:rPr lang="en-US" dirty="0" smtClean="0"/>
              <a:t>absorber</a:t>
            </a:r>
          </a:p>
          <a:p>
            <a:pPr lvl="2" eaLnBrk="1" hangingPunct="1"/>
            <a:r>
              <a:rPr lang="en-US" dirty="0" err="1" smtClean="0"/>
              <a:t>rematching</a:t>
            </a:r>
            <a:r>
              <a:rPr lang="en-US" dirty="0" smtClean="0"/>
              <a:t> OK</a:t>
            </a:r>
          </a:p>
          <a:p>
            <a:pPr marL="0" indent="0" eaLnBrk="1" hangingPunct="1">
              <a:buNone/>
            </a:pPr>
            <a:endParaRPr lang="en-US" dirty="0"/>
          </a:p>
          <a:p>
            <a:pPr eaLnBrk="1" hangingPunct="1"/>
            <a:r>
              <a:rPr lang="en-US" dirty="0" err="1" smtClean="0"/>
              <a:t>rf</a:t>
            </a:r>
            <a:r>
              <a:rPr lang="en-US" dirty="0" smtClean="0"/>
              <a:t> gradient/ B concerns</a:t>
            </a:r>
          </a:p>
          <a:p>
            <a:pPr lvl="1" eaLnBrk="1" hangingPunct="1"/>
            <a:r>
              <a:rPr lang="en-US" dirty="0" smtClean="0"/>
              <a:t>alternatives</a:t>
            </a:r>
          </a:p>
          <a:p>
            <a:pPr lvl="2" eaLnBrk="1" hangingPunct="1"/>
            <a:r>
              <a:rPr lang="en-US" dirty="0" smtClean="0"/>
              <a:t>gas-filled </a:t>
            </a:r>
            <a:r>
              <a:rPr lang="en-US" dirty="0" err="1" smtClean="0"/>
              <a:t>rf</a:t>
            </a:r>
            <a:r>
              <a:rPr lang="en-US" dirty="0" smtClean="0"/>
              <a:t>/insulated </a:t>
            </a:r>
            <a:r>
              <a:rPr lang="en-US" dirty="0" err="1" smtClean="0"/>
              <a:t>rf</a:t>
            </a:r>
            <a:r>
              <a:rPr lang="en-US" dirty="0" smtClean="0"/>
              <a:t>/low-B/bucked coil</a:t>
            </a:r>
          </a:p>
          <a:p>
            <a:pPr marL="0" indent="0" eaLnBrk="1" hangingPunct="1">
              <a:buNone/>
            </a:pPr>
            <a:endParaRPr lang="en-US" dirty="0" smtClean="0"/>
          </a:p>
          <a:p>
            <a:pPr lvl="1" eaLnBrk="1" hangingPunct="1">
              <a:buFont typeface="Wingdings" pitchFamily="2" charset="2"/>
              <a:buNone/>
            </a:pPr>
            <a:r>
              <a:rPr lang="en-US" dirty="0" smtClean="0"/>
              <a:t> </a:t>
            </a:r>
          </a:p>
          <a:p>
            <a:pPr lvl="1" eaLnBrk="1" hangingPunct="1"/>
            <a:endParaRPr lang="en-US" dirty="0" smtClean="0"/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3627498" y="1835239"/>
            <a:ext cx="2292439" cy="1275009"/>
          </a:xfrm>
          <a:prstGeom prst="straightConnector1">
            <a:avLst/>
          </a:prstGeom>
          <a:solidFill>
            <a:srgbClr val="0033CC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Rectangle 5"/>
          <p:cNvSpPr/>
          <p:nvPr/>
        </p:nvSpPr>
        <p:spPr bwMode="auto">
          <a:xfrm>
            <a:off x="6004192" y="3110248"/>
            <a:ext cx="1311007" cy="45921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41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4D18EB3-2E49-481D-9103-30C497C57912}" type="slidenum">
              <a:rPr lang="en-US" sz="1400" smtClean="0">
                <a:solidFill>
                  <a:srgbClr val="000000"/>
                </a:solidFill>
              </a:rPr>
              <a:pPr eaLnBrk="1" hangingPunct="1"/>
              <a:t>39</a:t>
            </a:fld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84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Rf Buncher/Rotator/Cooler requirements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1800" dirty="0" err="1" smtClean="0"/>
              <a:t>Buncher</a:t>
            </a:r>
            <a:endParaRPr lang="en-US" sz="1800" dirty="0" smtClean="0"/>
          </a:p>
          <a:p>
            <a:pPr lvl="1" eaLnBrk="1" hangingPunct="1"/>
            <a:r>
              <a:rPr lang="en-US" sz="1600" b="1" dirty="0" smtClean="0"/>
              <a:t>37</a:t>
            </a:r>
            <a:r>
              <a:rPr lang="en-US" sz="1600" dirty="0" smtClean="0"/>
              <a:t> cavities (</a:t>
            </a:r>
            <a:r>
              <a:rPr lang="en-US" sz="1600" b="1" dirty="0" smtClean="0"/>
              <a:t>13</a:t>
            </a:r>
            <a:r>
              <a:rPr lang="en-US" sz="1600" dirty="0" smtClean="0"/>
              <a:t> frequencies)</a:t>
            </a:r>
          </a:p>
          <a:p>
            <a:pPr lvl="1" eaLnBrk="1" hangingPunct="1"/>
            <a:r>
              <a:rPr lang="en-US" sz="1600" b="1" dirty="0" smtClean="0"/>
              <a:t>13</a:t>
            </a:r>
            <a:r>
              <a:rPr lang="en-US" sz="1600" dirty="0" smtClean="0"/>
              <a:t> power supplies </a:t>
            </a:r>
            <a:r>
              <a:rPr lang="en-US" sz="1600" b="1" dirty="0" smtClean="0"/>
              <a:t>(~1—3MW)</a:t>
            </a:r>
            <a:endParaRPr lang="en-US" sz="1600" dirty="0" smtClean="0"/>
          </a:p>
          <a:p>
            <a:pPr eaLnBrk="1" hangingPunct="1"/>
            <a:r>
              <a:rPr lang="en-US" sz="1800" dirty="0" smtClean="0"/>
              <a:t>RF Rotator</a:t>
            </a:r>
          </a:p>
          <a:p>
            <a:pPr lvl="1" eaLnBrk="1" hangingPunct="1"/>
            <a:r>
              <a:rPr lang="en-US" sz="1600" b="1" dirty="0" smtClean="0"/>
              <a:t>56</a:t>
            </a:r>
            <a:r>
              <a:rPr lang="en-US" sz="1600" dirty="0" smtClean="0"/>
              <a:t> cavities (</a:t>
            </a:r>
            <a:r>
              <a:rPr lang="en-US" sz="1600" b="1" dirty="0" smtClean="0"/>
              <a:t>15</a:t>
            </a:r>
            <a:r>
              <a:rPr lang="en-US" sz="1600" dirty="0" smtClean="0"/>
              <a:t>  frequencies)</a:t>
            </a:r>
          </a:p>
          <a:p>
            <a:pPr lvl="1" eaLnBrk="1" hangingPunct="1"/>
            <a:r>
              <a:rPr lang="en-US" sz="1600" dirty="0" smtClean="0"/>
              <a:t>12 MV/m, 0.5m</a:t>
            </a:r>
          </a:p>
          <a:p>
            <a:pPr lvl="1" eaLnBrk="1" hangingPunct="1"/>
            <a:r>
              <a:rPr lang="en-US" sz="1600" dirty="0" smtClean="0"/>
              <a:t>~</a:t>
            </a:r>
            <a:r>
              <a:rPr lang="en-US" sz="1600" b="1" dirty="0" smtClean="0"/>
              <a:t>2.5MW</a:t>
            </a:r>
            <a:r>
              <a:rPr lang="en-US" sz="1600" dirty="0" smtClean="0"/>
              <a:t> (peak power) per cavity</a:t>
            </a:r>
          </a:p>
          <a:p>
            <a:pPr eaLnBrk="1" hangingPunct="1"/>
            <a:r>
              <a:rPr lang="en-US" sz="1800" dirty="0" smtClean="0"/>
              <a:t>Cooling System – 201.25 MHz</a:t>
            </a:r>
          </a:p>
          <a:p>
            <a:pPr lvl="1" eaLnBrk="1" hangingPunct="1"/>
            <a:r>
              <a:rPr lang="en-US" sz="1600" dirty="0" smtClean="0"/>
              <a:t> </a:t>
            </a:r>
            <a:r>
              <a:rPr lang="en-US" sz="1800" dirty="0" smtClean="0"/>
              <a:t>100 0.5m cavities (75m cooler), </a:t>
            </a:r>
            <a:r>
              <a:rPr lang="en-US" sz="1800" b="1" dirty="0" smtClean="0"/>
              <a:t>15MV/m</a:t>
            </a:r>
          </a:p>
          <a:p>
            <a:pPr lvl="1" eaLnBrk="1" hangingPunct="1"/>
            <a:r>
              <a:rPr lang="en-US" sz="1800" dirty="0" smtClean="0"/>
              <a:t>~</a:t>
            </a:r>
            <a:r>
              <a:rPr lang="en-US" sz="1800" b="1" dirty="0" smtClean="0"/>
              <a:t>4MW </a:t>
            </a:r>
            <a:r>
              <a:rPr lang="en-US" sz="1800" dirty="0" smtClean="0"/>
              <a:t>/cavity – most expensive item  </a:t>
            </a:r>
          </a:p>
        </p:txBody>
      </p:sp>
      <p:sp>
        <p:nvSpPr>
          <p:cNvPr id="16391" name="Rectangle 6"/>
          <p:cNvSpPr>
            <a:spLocks noChangeArrowheads="1"/>
          </p:cNvSpPr>
          <p:nvPr/>
        </p:nvSpPr>
        <p:spPr bwMode="auto">
          <a:xfrm>
            <a:off x="0" y="2741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844858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28062"/>
              </p:ext>
            </p:extLst>
          </p:nvPr>
        </p:nvGraphicFramePr>
        <p:xfrm>
          <a:off x="669925" y="4206875"/>
          <a:ext cx="7719332" cy="2651490"/>
        </p:xfrm>
        <a:graphic>
          <a:graphicData uri="http://schemas.openxmlformats.org/drawingml/2006/table">
            <a:tbl>
              <a:tblPr/>
              <a:tblGrid>
                <a:gridCol w="1199570"/>
                <a:gridCol w="838373"/>
                <a:gridCol w="858256"/>
                <a:gridCol w="1189629"/>
                <a:gridCol w="803580"/>
                <a:gridCol w="972096"/>
                <a:gridCol w="1857828"/>
              </a:tblGrid>
              <a:tr h="5789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Front End section 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Length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#rf cavities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frequencies 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# of freq.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rf gradient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rf peak power requirements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89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Buncher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33m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37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319.6 to 233.6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13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4 to 7.5 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~1 to 3.5 MW/freq.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89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Rotator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42m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56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230.2 to 202.3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15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~2.5MW/cavity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1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Cooler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75m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100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201.25MHz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15 MV/m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~4MW/cavity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89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Total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~240m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193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29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~1000MV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~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550MW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400MW from cooling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442" name="Rectangle 57"/>
          <p:cNvSpPr>
            <a:spLocks noChangeArrowheads="1"/>
          </p:cNvSpPr>
          <p:nvPr/>
        </p:nvSpPr>
        <p:spPr bwMode="auto">
          <a:xfrm>
            <a:off x="0" y="4114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994272"/>
            <a:ext cx="2772229" cy="1379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764" y="2679699"/>
            <a:ext cx="2461779" cy="123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679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real neutrino experiment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1986" name="Picture 2" descr="CNGSlayout_2001p.jpg (85630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518408"/>
            <a:ext cx="57150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fig05_p.jpg (32697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065" y="3394833"/>
            <a:ext cx="6000750" cy="328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1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5415" y="0"/>
            <a:ext cx="6918448" cy="647700"/>
          </a:xfrm>
        </p:spPr>
        <p:txBody>
          <a:bodyPr/>
          <a:lstStyle/>
          <a:p>
            <a:pPr algn="l"/>
            <a:r>
              <a:rPr lang="en-US" dirty="0" smtClean="0"/>
              <a:t>chicane works!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" y="800100"/>
            <a:ext cx="5050301" cy="3335802"/>
          </a:xfrm>
        </p:spPr>
        <p:txBody>
          <a:bodyPr/>
          <a:lstStyle/>
          <a:p>
            <a:r>
              <a:rPr lang="en-US" dirty="0"/>
              <a:t>Chicane does not reduce transmission by much:</a:t>
            </a:r>
          </a:p>
          <a:p>
            <a:pPr lvl="1"/>
            <a:r>
              <a:rPr lang="en-US" dirty="0"/>
              <a:t>0.098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 0.094 (?) within acceptance</a:t>
            </a:r>
          </a:p>
          <a:p>
            <a:pPr lvl="2"/>
            <a:r>
              <a:rPr lang="en-US" dirty="0"/>
              <a:t>~0.107 without chicane/absorber</a:t>
            </a:r>
          </a:p>
          <a:p>
            <a:pPr lvl="1"/>
            <a:r>
              <a:rPr lang="en-US" dirty="0"/>
              <a:t>Removes unwanted high energy particles</a:t>
            </a:r>
          </a:p>
          <a:p>
            <a:pPr lvl="2"/>
            <a:r>
              <a:rPr lang="en-US" dirty="0"/>
              <a:t>eliminates </a:t>
            </a:r>
            <a:r>
              <a:rPr lang="en-US" dirty="0" err="1"/>
              <a:t>prepulse</a:t>
            </a:r>
            <a:r>
              <a:rPr lang="en-US" dirty="0"/>
              <a:t> from high-energy </a:t>
            </a:r>
            <a:r>
              <a:rPr lang="en-US" dirty="0" err="1"/>
              <a:t>muons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Works for both </a:t>
            </a:r>
            <a:r>
              <a:rPr lang="el-GR" dirty="0">
                <a:latin typeface="Times New Roman"/>
                <a:cs typeface="Times New Roman"/>
              </a:rPr>
              <a:t>μ</a:t>
            </a:r>
            <a:r>
              <a:rPr lang="en-US" dirty="0">
                <a:latin typeface="Times New Roman"/>
                <a:cs typeface="Times New Roman"/>
              </a:rPr>
              <a:t>+ and </a:t>
            </a:r>
            <a:r>
              <a:rPr lang="el-GR" dirty="0">
                <a:latin typeface="Times New Roman"/>
                <a:cs typeface="Times New Roman"/>
              </a:rPr>
              <a:t>μ</a:t>
            </a:r>
            <a:r>
              <a:rPr lang="en-US" baseline="30000" dirty="0">
                <a:latin typeface="Times New Roman"/>
                <a:cs typeface="Times New Roman"/>
              </a:rPr>
              <a:t>-</a:t>
            </a:r>
          </a:p>
          <a:p>
            <a:r>
              <a:rPr lang="en-US" dirty="0">
                <a:cs typeface="Times New Roman"/>
              </a:rPr>
              <a:t>Integrate into Engineering design?</a:t>
            </a:r>
          </a:p>
          <a:p>
            <a:pPr lvl="1"/>
            <a:r>
              <a:rPr lang="en-US" dirty="0">
                <a:cs typeface="Times New Roman"/>
              </a:rPr>
              <a:t>Optimize chicane/absorber parameters</a:t>
            </a:r>
          </a:p>
          <a:p>
            <a:pPr lvl="1"/>
            <a:r>
              <a:rPr lang="en-US" dirty="0">
                <a:cs typeface="Times New Roman"/>
              </a:rPr>
              <a:t>coils/shielding in chicane region ??</a:t>
            </a:r>
          </a:p>
          <a:p>
            <a:pPr lvl="2"/>
            <a:r>
              <a:rPr lang="en-US" dirty="0">
                <a:cs typeface="Times New Roman"/>
              </a:rPr>
              <a:t>normal conducting sector ?</a:t>
            </a:r>
          </a:p>
          <a:p>
            <a:pPr lvl="1"/>
            <a:r>
              <a:rPr lang="en-US" dirty="0">
                <a:cs typeface="Times New Roman"/>
              </a:rPr>
              <a:t>Cost effects?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18FB84-71D5-41F7-A6DA-255237DEC26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284" y="267286"/>
            <a:ext cx="4158176" cy="3690179"/>
          </a:xfrm>
        </p:spPr>
      </p:pic>
      <p:pic>
        <p:nvPicPr>
          <p:cNvPr id="7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5218" y="3957465"/>
            <a:ext cx="4318782" cy="137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1829" y="5584874"/>
            <a:ext cx="3727938" cy="12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628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3"/>
          <p:cNvSpPr>
            <a:spLocks noGrp="1"/>
          </p:cNvSpPr>
          <p:nvPr>
            <p:ph type="sldNum" sz="quarter" idx="10"/>
          </p:nvPr>
        </p:nvSpPr>
        <p:spPr>
          <a:xfrm flipV="1">
            <a:off x="6477000" y="6861175"/>
            <a:ext cx="2937456" cy="286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F002066-AC0D-4923-BCD2-C2E50270FB20}" type="slidenum">
              <a:rPr lang="en-US" sz="1400" smtClean="0">
                <a:solidFill>
                  <a:srgbClr val="000000"/>
                </a:solidFill>
              </a:rPr>
              <a:pPr eaLnBrk="1" hangingPunct="1"/>
              <a:t>41</a:t>
            </a:fld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85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i="1" dirty="0" smtClean="0">
                <a:latin typeface="Estrangelo Edessa" pitchFamily="66" charset="0"/>
                <a:cs typeface="Estrangelo Edessa" pitchFamily="66" charset="0"/>
              </a:rPr>
              <a:t>Cooling Lattice variations</a:t>
            </a:r>
          </a:p>
        </p:txBody>
      </p:sp>
      <p:pic>
        <p:nvPicPr>
          <p:cNvPr id="22532" name="Picture 4" descr="alternate_lattic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601664"/>
            <a:ext cx="5689600" cy="5154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00099"/>
            <a:ext cx="3143250" cy="6057899"/>
          </a:xfrm>
        </p:spPr>
        <p:txBody>
          <a:bodyPr/>
          <a:lstStyle/>
          <a:p>
            <a:pPr eaLnBrk="1" hangingPunct="1"/>
            <a:r>
              <a:rPr lang="en-US" sz="2000" dirty="0" smtClean="0"/>
              <a:t>Gas-filled </a:t>
            </a:r>
            <a:r>
              <a:rPr lang="en-US" sz="2000" dirty="0" err="1" smtClean="0"/>
              <a:t>rf</a:t>
            </a:r>
            <a:endParaRPr lang="en-US" sz="2000" dirty="0" smtClean="0"/>
          </a:p>
          <a:p>
            <a:pPr lvl="1" eaLnBrk="1" hangingPunct="1"/>
            <a:r>
              <a:rPr lang="en-US" sz="1800" dirty="0" smtClean="0"/>
              <a:t>With </a:t>
            </a:r>
            <a:r>
              <a:rPr lang="en-US" sz="1800" dirty="0" err="1" smtClean="0"/>
              <a:t>LiH</a:t>
            </a:r>
            <a:r>
              <a:rPr lang="en-US" sz="1800" dirty="0" smtClean="0"/>
              <a:t> absorbers</a:t>
            </a:r>
          </a:p>
          <a:p>
            <a:pPr lvl="2" eaLnBrk="1" hangingPunct="1"/>
            <a:r>
              <a:rPr lang="en-US" sz="1600" dirty="0" err="1" smtClean="0"/>
              <a:t>Zisman</a:t>
            </a:r>
            <a:r>
              <a:rPr lang="en-US" sz="1600" dirty="0" smtClean="0"/>
              <a:t>, et al.</a:t>
            </a:r>
          </a:p>
          <a:p>
            <a:pPr marL="457200" lvl="1" indent="0" eaLnBrk="1" hangingPunct="1">
              <a:buNone/>
            </a:pPr>
            <a:endParaRPr lang="en-US" sz="1800" dirty="0" smtClean="0"/>
          </a:p>
          <a:p>
            <a:pPr eaLnBrk="1" hangingPunct="1"/>
            <a:r>
              <a:rPr lang="en-US" sz="2000" dirty="0" smtClean="0"/>
              <a:t>Magnetically shielded</a:t>
            </a:r>
          </a:p>
          <a:p>
            <a:pPr lvl="1" eaLnBrk="1" hangingPunct="1"/>
            <a:r>
              <a:rPr lang="en-US" sz="1800" dirty="0" smtClean="0"/>
              <a:t>Small B at </a:t>
            </a:r>
            <a:r>
              <a:rPr lang="en-US" sz="1800" dirty="0" err="1" smtClean="0"/>
              <a:t>rf</a:t>
            </a:r>
            <a:endParaRPr lang="en-US" sz="1800" dirty="0" smtClean="0"/>
          </a:p>
          <a:p>
            <a:pPr lvl="1" eaLnBrk="1" hangingPunct="1"/>
            <a:r>
              <a:rPr lang="en-US" sz="1800" dirty="0" smtClean="0"/>
              <a:t>worse than baseline</a:t>
            </a:r>
          </a:p>
          <a:p>
            <a:pPr marL="0" indent="0" eaLnBrk="1" hangingPunct="1">
              <a:buNone/>
            </a:pPr>
            <a:endParaRPr lang="en-US" sz="2000" dirty="0" smtClean="0"/>
          </a:p>
          <a:p>
            <a:pPr eaLnBrk="1" hangingPunct="1"/>
            <a:r>
              <a:rPr lang="en-US" sz="2000" dirty="0" smtClean="0"/>
              <a:t>Magnetically Insulated </a:t>
            </a:r>
          </a:p>
          <a:p>
            <a:pPr lvl="1" eaLnBrk="1" hangingPunct="1"/>
            <a:r>
              <a:rPr lang="en-US" sz="1800" dirty="0" smtClean="0"/>
              <a:t>B </a:t>
            </a:r>
            <a:r>
              <a:rPr lang="en-US" sz="1800" dirty="0" smtClean="0">
                <a:latin typeface="Arial Unicode MS"/>
                <a:ea typeface="Arial Unicode MS"/>
                <a:cs typeface="Arial Unicode MS"/>
              </a:rPr>
              <a:t>ǁ</a:t>
            </a:r>
            <a:r>
              <a:rPr lang="en-US" sz="1800" dirty="0" smtClean="0"/>
              <a:t> </a:t>
            </a:r>
            <a:r>
              <a:rPr lang="en-US" sz="1800" dirty="0" err="1" smtClean="0">
                <a:sym typeface="Math3" pitchFamily="2" charset="2"/>
              </a:rPr>
              <a:t>rf</a:t>
            </a:r>
            <a:r>
              <a:rPr lang="en-US" sz="1800" dirty="0" smtClean="0">
                <a:sym typeface="Math3" pitchFamily="2" charset="2"/>
              </a:rPr>
              <a:t> surface</a:t>
            </a:r>
          </a:p>
          <a:p>
            <a:pPr lvl="1" eaLnBrk="1" hangingPunct="1"/>
            <a:r>
              <a:rPr lang="en-US" sz="1800" dirty="0" smtClean="0">
                <a:sym typeface="Math3" pitchFamily="2" charset="2"/>
              </a:rPr>
              <a:t>~open-cell cavities</a:t>
            </a:r>
          </a:p>
          <a:p>
            <a:pPr lvl="3" eaLnBrk="1" hangingPunct="1"/>
            <a:r>
              <a:rPr lang="en-US" sz="1600" dirty="0" err="1" smtClean="0">
                <a:sym typeface="Math3" pitchFamily="2" charset="2"/>
              </a:rPr>
              <a:t>Stratakis</a:t>
            </a:r>
            <a:r>
              <a:rPr lang="en-US" sz="1600" dirty="0" smtClean="0">
                <a:sym typeface="Math3" pitchFamily="2" charset="2"/>
              </a:rPr>
              <a:t>  </a:t>
            </a:r>
          </a:p>
          <a:p>
            <a:pPr eaLnBrk="1" hangingPunct="1"/>
            <a:r>
              <a:rPr lang="en-US" sz="2200" dirty="0" smtClean="0">
                <a:sym typeface="Math3" pitchFamily="2" charset="2"/>
              </a:rPr>
              <a:t>Bucked Coil</a:t>
            </a:r>
          </a:p>
          <a:p>
            <a:pPr lvl="1" eaLnBrk="1" hangingPunct="1"/>
            <a:r>
              <a:rPr lang="en-US" sz="1800" dirty="0" smtClean="0">
                <a:sym typeface="Math3" pitchFamily="2" charset="2"/>
              </a:rPr>
              <a:t>Reduced B in </a:t>
            </a:r>
            <a:r>
              <a:rPr lang="en-US" sz="1800" dirty="0" err="1" smtClean="0">
                <a:sym typeface="Math3" pitchFamily="2" charset="2"/>
              </a:rPr>
              <a:t>rf</a:t>
            </a:r>
            <a:endParaRPr lang="en-US" sz="1800" dirty="0" smtClean="0">
              <a:sym typeface="Math3" pitchFamily="2" charset="2"/>
            </a:endParaRPr>
          </a:p>
          <a:p>
            <a:pPr lvl="1" eaLnBrk="1" hangingPunct="1"/>
            <a:r>
              <a:rPr lang="en-US" sz="1800" dirty="0" err="1" smtClean="0">
                <a:sym typeface="Math3" pitchFamily="2" charset="2"/>
              </a:rPr>
              <a:t>Alekou</a:t>
            </a:r>
            <a:r>
              <a:rPr lang="en-US" sz="1800" dirty="0" smtClean="0">
                <a:sym typeface="Math3" pitchFamily="2" charset="2"/>
              </a:rPr>
              <a:t>, Pasternak, Rogers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389" y="5480173"/>
            <a:ext cx="3708400" cy="1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" r="42328"/>
          <a:stretch/>
        </p:blipFill>
        <p:spPr bwMode="auto">
          <a:xfrm>
            <a:off x="7096259" y="5480174"/>
            <a:ext cx="1751527" cy="1377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664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SPL Horn Studies@NuFACT12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6CE4-6446-4581-9C8D-24ACFB6D7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0"/>
            <a:ext cx="8924925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279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SPL Horn Studies@NuFACT12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6CE4-6446-4581-9C8D-24ACFB6D7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-14288"/>
            <a:ext cx="8943975" cy="6886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033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477000"/>
            <a:ext cx="1905000" cy="381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July 24, 2012 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239000" y="6553200"/>
            <a:ext cx="19050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E2F3378-C421-432E-9F4E-65F305A7A7B5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4114800" y="6477000"/>
            <a:ext cx="5029200" cy="381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Chuck Ankenbrandt, Muons, Inc.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28588"/>
            <a:ext cx="8877300" cy="660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998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347663"/>
            <a:ext cx="8963025" cy="616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107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71488"/>
            <a:ext cx="8839200" cy="591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846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229295"/>
            <a:ext cx="8266430" cy="623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587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" y="165720"/>
            <a:ext cx="8634764" cy="648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16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61" y="114618"/>
            <a:ext cx="8791173" cy="6572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218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0" dirty="0">
                <a:solidFill>
                  <a:srgbClr val="FF0000"/>
                </a:solidFill>
                <a:sym typeface="Symbol" pitchFamily="18" charset="2"/>
              </a:rPr>
              <a:t></a:t>
            </a:r>
            <a:r>
              <a:rPr lang="en-US" altLang="en-US" dirty="0"/>
              <a:t> </a:t>
            </a:r>
            <a:r>
              <a:rPr lang="en-US" altLang="en-US" dirty="0" err="1" smtClean="0"/>
              <a:t>oscillations+masses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12889" y="2724836"/>
            <a:ext cx="8763034" cy="3449522"/>
          </a:xfrm>
        </p:spPr>
        <p:txBody>
          <a:bodyPr/>
          <a:lstStyle/>
          <a:p>
            <a:pPr>
              <a:buSzPts val="4800"/>
            </a:pPr>
            <a:r>
              <a:rPr lang="en-US" dirty="0">
                <a:solidFill>
                  <a:srgbClr val="000000"/>
                </a:solidFill>
                <a:latin typeface="Arial Black"/>
              </a:rPr>
              <a:t>Two family </a:t>
            </a:r>
            <a:r>
              <a:rPr lang="en-US" dirty="0" smtClean="0">
                <a:solidFill>
                  <a:srgbClr val="000000"/>
                </a:solidFill>
                <a:latin typeface="Arial Black"/>
              </a:rPr>
              <a:t>scheme</a:t>
            </a:r>
            <a:r>
              <a:rPr lang="en-US" dirty="0">
                <a:solidFill>
                  <a:srgbClr val="000000"/>
                </a:solidFill>
                <a:latin typeface="Symbol"/>
              </a:rPr>
              <a:t/>
            </a:r>
            <a:br>
              <a:rPr lang="en-US" dirty="0">
                <a:solidFill>
                  <a:srgbClr val="000000"/>
                </a:solidFill>
                <a:latin typeface="Symbol"/>
              </a:rPr>
            </a:br>
            <a:r>
              <a:rPr lang="en-US" dirty="0">
                <a:solidFill>
                  <a:srgbClr val="000000"/>
                </a:solidFill>
                <a:latin typeface="Symbol"/>
                <a:sym typeface="Symbol"/>
              </a:rPr>
              <a:t></a:t>
            </a:r>
            <a:r>
              <a:rPr lang="en-US" baseline="-25000" dirty="0">
                <a:solidFill>
                  <a:srgbClr val="000000"/>
                </a:solidFill>
                <a:sym typeface="Symbol"/>
              </a:rPr>
              <a:t>e</a:t>
            </a:r>
            <a:r>
              <a:rPr lang="en-US" dirty="0">
                <a:solidFill>
                  <a:srgbClr val="000000"/>
                </a:solidFill>
                <a:sym typeface="Symbol"/>
              </a:rPr>
              <a:t>, </a:t>
            </a:r>
            <a:r>
              <a:rPr lang="en-US" baseline="-25000" dirty="0">
                <a:solidFill>
                  <a:srgbClr val="000000"/>
                </a:solidFill>
                <a:sym typeface="Symbol"/>
              </a:rPr>
              <a:t> </a:t>
            </a:r>
            <a:r>
              <a:rPr lang="en-US" dirty="0">
                <a:solidFill>
                  <a:srgbClr val="000000"/>
                </a:solidFill>
                <a:sym typeface="Symbol"/>
              </a:rPr>
              <a:t>flavor states; </a:t>
            </a:r>
            <a:r>
              <a:rPr lang="en-US" baseline="-25000" dirty="0">
                <a:solidFill>
                  <a:srgbClr val="000000"/>
                </a:solidFill>
                <a:sym typeface="Symbol"/>
              </a:rPr>
              <a:t>1</a:t>
            </a:r>
            <a:r>
              <a:rPr lang="en-US" dirty="0">
                <a:solidFill>
                  <a:srgbClr val="000000"/>
                </a:solidFill>
                <a:sym typeface="Symbol"/>
              </a:rPr>
              <a:t>,</a:t>
            </a:r>
            <a:r>
              <a:rPr lang="en-US" dirty="0">
                <a:solidFill>
                  <a:srgbClr val="000000"/>
                </a:solidFill>
                <a:latin typeface="Symbol"/>
                <a:sym typeface="Symbol"/>
              </a:rPr>
              <a:t> </a:t>
            </a:r>
            <a:r>
              <a:rPr lang="en-US" baseline="-25000" dirty="0">
                <a:solidFill>
                  <a:srgbClr val="000000"/>
                </a:solidFill>
                <a:sym typeface="Symbol"/>
              </a:rPr>
              <a:t>2</a:t>
            </a:r>
            <a:r>
              <a:rPr lang="en-US" dirty="0">
                <a:solidFill>
                  <a:srgbClr val="000000"/>
                </a:solidFill>
                <a:latin typeface="Symbol"/>
                <a:sym typeface="Symbol"/>
              </a:rPr>
              <a:t> </a:t>
            </a:r>
            <a:r>
              <a:rPr lang="en-US" dirty="0">
                <a:solidFill>
                  <a:srgbClr val="000000"/>
                </a:solidFill>
                <a:sym typeface="Symbol"/>
              </a:rPr>
              <a:t>mass states; </a:t>
            </a:r>
            <a:r>
              <a:rPr lang="en-US" dirty="0">
                <a:solidFill>
                  <a:srgbClr val="000000"/>
                </a:solidFill>
                <a:latin typeface="Symbol"/>
                <a:sym typeface="Symbol"/>
              </a:rPr>
              <a:t/>
            </a:r>
            <a:br>
              <a:rPr lang="en-US" dirty="0">
                <a:solidFill>
                  <a:srgbClr val="000000"/>
                </a:solidFill>
                <a:latin typeface="Symbol"/>
                <a:sym typeface="Symbol"/>
              </a:rPr>
            </a:br>
            <a:r>
              <a:rPr lang="en-US" dirty="0">
                <a:solidFill>
                  <a:srgbClr val="000000"/>
                </a:solidFill>
                <a:latin typeface="Symbol"/>
                <a:sym typeface="Symbol"/>
              </a:rPr>
              <a:t/>
            </a:r>
            <a:br>
              <a:rPr lang="en-US" dirty="0">
                <a:solidFill>
                  <a:srgbClr val="000000"/>
                </a:solidFill>
                <a:latin typeface="Symbol"/>
                <a:sym typeface="Symbol"/>
              </a:rPr>
            </a:br>
            <a:r>
              <a:rPr lang="en-US" dirty="0">
                <a:solidFill>
                  <a:srgbClr val="000000"/>
                </a:solidFill>
                <a:latin typeface="Symbol"/>
                <a:sym typeface="Symbol"/>
              </a:rPr>
              <a:t/>
            </a:r>
            <a:br>
              <a:rPr lang="en-US" dirty="0">
                <a:solidFill>
                  <a:srgbClr val="000000"/>
                </a:solidFill>
                <a:latin typeface="Symbol"/>
                <a:sym typeface="Symbol"/>
              </a:rPr>
            </a:br>
            <a:r>
              <a:rPr lang="en-US" dirty="0">
                <a:solidFill>
                  <a:srgbClr val="000000"/>
                </a:solidFill>
                <a:latin typeface="Symbol"/>
                <a:sym typeface="Symbol"/>
              </a:rPr>
              <a:t/>
            </a:r>
            <a:br>
              <a:rPr lang="en-US" dirty="0">
                <a:solidFill>
                  <a:srgbClr val="000000"/>
                </a:solidFill>
                <a:latin typeface="Symbol"/>
                <a:sym typeface="Symbol"/>
              </a:rPr>
            </a:br>
            <a:endParaRPr lang="en-US" dirty="0">
              <a:solidFill>
                <a:srgbClr val="000000"/>
              </a:solidFill>
              <a:latin typeface="Symbol"/>
              <a:sym typeface="Symbol"/>
            </a:endParaRPr>
          </a:p>
          <a:p>
            <a:endParaRPr lang="en-US" dirty="0">
              <a:solidFill>
                <a:srgbClr val="000000"/>
              </a:solidFill>
              <a:latin typeface="Symbol"/>
            </a:endParaRPr>
          </a:p>
        </p:txBody>
      </p:sp>
      <p:pic>
        <p:nvPicPr>
          <p:cNvPr id="4" name="Picture 6" descr="nufact4c_med.gif                                               000002ECData                           B536843D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5" y="227978"/>
            <a:ext cx="967709" cy="900112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6631537"/>
              </p:ext>
            </p:extLst>
          </p:nvPr>
        </p:nvGraphicFramePr>
        <p:xfrm>
          <a:off x="193550" y="3501607"/>
          <a:ext cx="7972425" cy="262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" name="Equation" r:id="rId4" imgW="4114800" imgH="1358640" progId="Equation.3">
                  <p:embed/>
                </p:oleObj>
              </mc:Choice>
              <mc:Fallback>
                <p:oleObj name="Equation" r:id="rId4" imgW="4114800" imgH="13586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550" y="3501607"/>
                        <a:ext cx="7972425" cy="2628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7" descr="C:\Seminari\vet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695" y="2962126"/>
            <a:ext cx="2912228" cy="180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File:Schrodinger Equatio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32" y="1220788"/>
            <a:ext cx="3502025" cy="119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9" name="Picture 45" descr="&#10;\mathcal{L}_\mathrm{EW} =&#10;\sum_\psi\bar\psi\gamma^\mu&#10;\left(i\partial_\mu-g^\prime{1\over2}Y_\mathrm{W}B_\mu-g{1\over2}\vec\tau_\mathrm{L}\vec W_\mu\right)\ps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293" y="1509897"/>
            <a:ext cx="4481690" cy="62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80237" y="1132513"/>
            <a:ext cx="4268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ts val="4800"/>
            </a:pPr>
            <a:r>
              <a:rPr lang="en-US" dirty="0" smtClean="0">
                <a:solidFill>
                  <a:srgbClr val="000000"/>
                </a:solidFill>
              </a:rPr>
              <a:t>Propagation in space: Schrodinger equation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18349" y="1128090"/>
            <a:ext cx="4434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ts val="4800"/>
            </a:pPr>
            <a:r>
              <a:rPr lang="en-US" dirty="0" smtClean="0">
                <a:solidFill>
                  <a:srgbClr val="000000"/>
                </a:solidFill>
              </a:rPr>
              <a:t>Interaction with Gauge Bosons of U(1)</a:t>
            </a:r>
            <a:r>
              <a:rPr lang="en-US" dirty="0" err="1" smtClean="0">
                <a:solidFill>
                  <a:srgbClr val="000000"/>
                </a:solidFill>
              </a:rPr>
              <a:t>xSU</a:t>
            </a:r>
            <a:r>
              <a:rPr lang="en-US" dirty="0" smtClean="0">
                <a:solidFill>
                  <a:srgbClr val="000000"/>
                </a:solidFill>
              </a:rPr>
              <a:t>(2)</a:t>
            </a:r>
            <a:r>
              <a:rPr lang="en-US" baseline="-25000" dirty="0" smtClean="0">
                <a:solidFill>
                  <a:srgbClr val="000000"/>
                </a:solidFill>
              </a:rPr>
              <a:t>L</a:t>
            </a:r>
            <a:endParaRPr lang="en-US" baseline="-25000" dirty="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01058" y="2345226"/>
            <a:ext cx="30593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4800"/>
            </a:pPr>
            <a:r>
              <a:rPr lang="en-US" dirty="0" smtClean="0">
                <a:solidFill>
                  <a:srgbClr val="000000"/>
                </a:solidFill>
              </a:rPr>
              <a:t>Mass </a:t>
            </a:r>
            <a:r>
              <a:rPr lang="en-US" dirty="0" err="1" smtClean="0">
                <a:solidFill>
                  <a:srgbClr val="000000"/>
                </a:solidFill>
              </a:rPr>
              <a:t>eigenstates</a:t>
            </a:r>
            <a:r>
              <a:rPr lang="en-US" dirty="0" smtClean="0">
                <a:solidFill>
                  <a:srgbClr val="000000"/>
                </a:solidFill>
              </a:rPr>
              <a:t>: </a:t>
            </a:r>
            <a:r>
              <a:rPr lang="el-GR" dirty="0" smtClean="0">
                <a:solidFill>
                  <a:srgbClr val="006700"/>
                </a:solidFill>
                <a:latin typeface="Symbol"/>
                <a:sym typeface="Symbol"/>
              </a:rPr>
              <a:t></a:t>
            </a:r>
            <a:r>
              <a:rPr lang="en-GB" sz="1200" baseline="-25000" dirty="0" smtClean="0">
                <a:solidFill>
                  <a:srgbClr val="006700"/>
                </a:solidFill>
                <a:latin typeface="Times-Roman"/>
                <a:sym typeface="Symbol"/>
              </a:rPr>
              <a:t>1</a:t>
            </a:r>
            <a:r>
              <a:rPr lang="en-GB" dirty="0" smtClean="0">
                <a:solidFill>
                  <a:srgbClr val="000000"/>
                </a:solidFill>
                <a:latin typeface="Times-Roman"/>
              </a:rPr>
              <a:t>, </a:t>
            </a:r>
            <a:r>
              <a:rPr lang="el-GR" dirty="0" smtClean="0">
                <a:solidFill>
                  <a:srgbClr val="B60000"/>
                </a:solidFill>
                <a:latin typeface="Symbol"/>
                <a:sym typeface="Symbol"/>
              </a:rPr>
              <a:t></a:t>
            </a:r>
            <a:r>
              <a:rPr lang="en-US" sz="1200" baseline="-25000" dirty="0" smtClean="0">
                <a:solidFill>
                  <a:srgbClr val="B60000"/>
                </a:solidFill>
                <a:cs typeface="Calibri"/>
                <a:sym typeface="Symbol"/>
              </a:rPr>
              <a:t>2</a:t>
            </a:r>
            <a:r>
              <a:rPr lang="el-GR" dirty="0" smtClean="0">
                <a:solidFill>
                  <a:srgbClr val="000000"/>
                </a:solidFill>
                <a:latin typeface="Times-Roman"/>
              </a:rPr>
              <a:t>, </a:t>
            </a:r>
            <a:r>
              <a:rPr lang="el-GR" dirty="0" smtClean="0">
                <a:solidFill>
                  <a:srgbClr val="0000FF"/>
                </a:solidFill>
                <a:latin typeface="Symbol"/>
                <a:sym typeface="Symbol"/>
              </a:rPr>
              <a:t></a:t>
            </a:r>
            <a:r>
              <a:rPr lang="en-US" sz="1200" baseline="-25000" dirty="0">
                <a:solidFill>
                  <a:srgbClr val="0000FF"/>
                </a:solidFill>
                <a:cs typeface="Calibri"/>
                <a:sym typeface="Symbol"/>
              </a:rPr>
              <a:t>3</a:t>
            </a:r>
            <a:endParaRPr lang="en-US" baseline="-25000" dirty="0">
              <a:solidFill>
                <a:srgbClr val="000000"/>
              </a:solidFill>
            </a:endParaRPr>
          </a:p>
          <a:p>
            <a:pPr>
              <a:buSzPts val="4800"/>
            </a:pPr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68306" y="2355504"/>
            <a:ext cx="30935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4800"/>
            </a:pPr>
            <a:r>
              <a:rPr lang="en-US" dirty="0" smtClean="0">
                <a:solidFill>
                  <a:srgbClr val="000000"/>
                </a:solidFill>
              </a:rPr>
              <a:t>Flavor </a:t>
            </a:r>
            <a:r>
              <a:rPr lang="en-US" dirty="0" err="1" smtClean="0">
                <a:solidFill>
                  <a:srgbClr val="000000"/>
                </a:solidFill>
              </a:rPr>
              <a:t>eigenstate</a:t>
            </a:r>
            <a:r>
              <a:rPr lang="en-US" dirty="0" smtClean="0">
                <a:solidFill>
                  <a:srgbClr val="000000"/>
                </a:solidFill>
              </a:rPr>
              <a:t>: </a:t>
            </a:r>
            <a:r>
              <a:rPr lang="el-GR" dirty="0">
                <a:solidFill>
                  <a:srgbClr val="006700"/>
                </a:solidFill>
                <a:latin typeface="Symbol"/>
                <a:sym typeface="Symbol"/>
              </a:rPr>
              <a:t></a:t>
            </a:r>
            <a:r>
              <a:rPr lang="en-GB" sz="1200" dirty="0">
                <a:solidFill>
                  <a:srgbClr val="006700"/>
                </a:solidFill>
                <a:latin typeface="Times-Roman"/>
              </a:rPr>
              <a:t>e</a:t>
            </a:r>
            <a:r>
              <a:rPr lang="en-GB" dirty="0">
                <a:solidFill>
                  <a:srgbClr val="000000"/>
                </a:solidFill>
                <a:latin typeface="Times-Roman"/>
              </a:rPr>
              <a:t>, </a:t>
            </a:r>
            <a:r>
              <a:rPr lang="el-GR" dirty="0">
                <a:solidFill>
                  <a:srgbClr val="B60000"/>
                </a:solidFill>
                <a:latin typeface="Symbol"/>
                <a:sym typeface="Symbol"/>
              </a:rPr>
              <a:t></a:t>
            </a:r>
            <a:r>
              <a:rPr lang="el-GR" sz="1200" dirty="0">
                <a:solidFill>
                  <a:srgbClr val="B60000"/>
                </a:solidFill>
                <a:cs typeface="Calibri"/>
              </a:rPr>
              <a:t>µ</a:t>
            </a:r>
            <a:r>
              <a:rPr lang="el-GR" dirty="0">
                <a:solidFill>
                  <a:srgbClr val="000000"/>
                </a:solidFill>
                <a:latin typeface="Times-Roman"/>
              </a:rPr>
              <a:t>, </a:t>
            </a:r>
            <a:r>
              <a:rPr lang="el-GR" dirty="0">
                <a:solidFill>
                  <a:srgbClr val="0000FF"/>
                </a:solidFill>
                <a:latin typeface="Symbol"/>
                <a:sym typeface="Symbol"/>
              </a:rPr>
              <a:t></a:t>
            </a:r>
            <a:r>
              <a:rPr lang="el-GR" sz="1200" dirty="0">
                <a:solidFill>
                  <a:srgbClr val="0000FF"/>
                </a:solidFill>
                <a:cs typeface="Calibri"/>
              </a:rPr>
              <a:t>τ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14490" y="2076653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/>
              <a:t>≠</a:t>
            </a:r>
            <a:endParaRPr lang="en-GB" sz="5400" dirty="0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4961437"/>
              </p:ext>
            </p:extLst>
          </p:nvPr>
        </p:nvGraphicFramePr>
        <p:xfrm>
          <a:off x="271463" y="5608638"/>
          <a:ext cx="4733925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" name="Equation" r:id="rId9" imgW="2349360" imgH="482400" progId="Equation.3">
                  <p:embed/>
                </p:oleObj>
              </mc:Choice>
              <mc:Fallback>
                <p:oleObj name="Equation" r:id="rId9" imgW="2349360" imgH="48240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463" y="5608638"/>
                        <a:ext cx="4733925" cy="97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047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SPL Horn Studies@NuFACT12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6CE4-6446-4581-9C8D-24ACFB6D7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85725"/>
            <a:ext cx="8943975" cy="668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120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SPL Horn Studies@NuFACT12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6CE4-6446-4581-9C8D-24ACFB6D7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85725"/>
            <a:ext cx="8943975" cy="668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032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SPL Horn Studies@NuFACT12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6CE4-6446-4581-9C8D-24ACFB6D7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85725"/>
            <a:ext cx="8943975" cy="668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839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Rol -7/27/2012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NuFact 2012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EC7372-3359-4861-A7E1-1B488E1D00CC}" type="slidenum">
              <a:rPr lang="en-US">
                <a:solidFill>
                  <a:srgbClr val="FFFFFF"/>
                </a:solidFill>
              </a:rPr>
              <a:pPr>
                <a:defRPr/>
              </a:pPr>
              <a:t>53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8470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8534400" cy="990600"/>
          </a:xfrm>
        </p:spPr>
        <p:txBody>
          <a:bodyPr/>
          <a:lstStyle/>
          <a:p>
            <a:pPr eaLnBrk="1" hangingPunct="1">
              <a:lnSpc>
                <a:spcPct val="75000"/>
              </a:lnSpc>
              <a:defRPr/>
            </a:pPr>
            <a:r>
              <a:rPr lang="en-US" sz="4000" b="1" dirty="0" smtClean="0">
                <a:solidFill>
                  <a:srgbClr val="FFFF00"/>
                </a:solidFill>
              </a:rPr>
              <a:t>A Muon Collider CDR?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endParaRPr lang="en-US" sz="4000" b="1" dirty="0" smtClean="0"/>
          </a:p>
        </p:txBody>
      </p:sp>
      <p:sp>
        <p:nvSpPr>
          <p:cNvPr id="584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8305800" cy="39211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sz="2000" dirty="0" smtClean="0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z="2000" dirty="0" smtClean="0">
              <a:solidFill>
                <a:srgbClr val="FFFF00"/>
              </a:solidFill>
            </a:endParaRPr>
          </a:p>
          <a:p>
            <a:pPr eaLnBrk="1" hangingPunct="1">
              <a:defRPr/>
            </a:pPr>
            <a:endParaRPr lang="en-US" sz="2000" dirty="0" smtClean="0">
              <a:solidFill>
                <a:srgbClr val="FFFF00"/>
              </a:solidFill>
            </a:endParaRPr>
          </a:p>
        </p:txBody>
      </p:sp>
      <p:grpSp>
        <p:nvGrpSpPr>
          <p:cNvPr id="11271" name="Group 4"/>
          <p:cNvGrpSpPr>
            <a:grpSpLocks/>
          </p:cNvGrpSpPr>
          <p:nvPr/>
        </p:nvGrpSpPr>
        <p:grpSpPr bwMode="auto">
          <a:xfrm>
            <a:off x="0" y="0"/>
            <a:ext cx="1905000" cy="838200"/>
            <a:chOff x="3840" y="3216"/>
            <a:chExt cx="1440" cy="624"/>
          </a:xfrm>
        </p:grpSpPr>
        <p:grpSp>
          <p:nvGrpSpPr>
            <p:cNvPr id="11274" name="Group 5"/>
            <p:cNvGrpSpPr>
              <a:grpSpLocks/>
            </p:cNvGrpSpPr>
            <p:nvPr/>
          </p:nvGrpSpPr>
          <p:grpSpPr bwMode="auto">
            <a:xfrm>
              <a:off x="3840" y="3216"/>
              <a:ext cx="336" cy="624"/>
              <a:chOff x="1152" y="288"/>
              <a:chExt cx="960" cy="1872"/>
            </a:xfrm>
          </p:grpSpPr>
          <p:sp>
            <p:nvSpPr>
              <p:cNvPr id="11276" name="Oval 6"/>
              <p:cNvSpPr>
                <a:spLocks noChangeArrowheads="1"/>
              </p:cNvSpPr>
              <p:nvPr/>
            </p:nvSpPr>
            <p:spPr bwMode="auto">
              <a:xfrm>
                <a:off x="1152" y="1488"/>
                <a:ext cx="960" cy="67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1277" name="Oval 7"/>
              <p:cNvSpPr>
                <a:spLocks noChangeArrowheads="1"/>
              </p:cNvSpPr>
              <p:nvPr/>
            </p:nvSpPr>
            <p:spPr bwMode="auto">
              <a:xfrm>
                <a:off x="1152" y="288"/>
                <a:ext cx="960" cy="67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1278" name="Rectangle 8"/>
              <p:cNvSpPr>
                <a:spLocks noChangeAspect="1" noChangeArrowheads="1"/>
              </p:cNvSpPr>
              <p:nvPr/>
            </p:nvSpPr>
            <p:spPr bwMode="auto">
              <a:xfrm>
                <a:off x="1152" y="624"/>
                <a:ext cx="960" cy="1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1279" name="WordArt 9"/>
              <p:cNvSpPr>
                <a:spLocks noChangeAspect="1" noChangeArrowheads="1" noChangeShapeType="1" noTextEdit="1"/>
              </p:cNvSpPr>
              <p:nvPr/>
            </p:nvSpPr>
            <p:spPr bwMode="auto">
              <a:xfrm>
                <a:off x="1392" y="768"/>
                <a:ext cx="494" cy="1008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fromWordArt="1">
                <a:prstTxWarp prst="textPlain">
                  <a:avLst>
                    <a:gd name="adj" fmla="val 52833"/>
                  </a:avLst>
                </a:prstTxWarp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5400" b="1" i="1" kern="10">
                    <a:solidFill>
                      <a:srgbClr val="FFFFFF"/>
                    </a:solidFill>
                    <a:latin typeface="Symbol"/>
                  </a:rPr>
                  <a:t>m</a:t>
                </a:r>
              </a:p>
            </p:txBody>
          </p:sp>
        </p:grpSp>
        <p:sp>
          <p:nvSpPr>
            <p:cNvPr id="11275" name="Text Box 10"/>
            <p:cNvSpPr txBox="1">
              <a:spLocks noChangeArrowheads="1"/>
            </p:cNvSpPr>
            <p:nvPr/>
          </p:nvSpPr>
          <p:spPr bwMode="auto">
            <a:xfrm>
              <a:off x="4274" y="3360"/>
              <a:ext cx="1006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b="1" i="1">
                  <a:solidFill>
                    <a:srgbClr val="66CCFF"/>
                  </a:solidFill>
                  <a:latin typeface="Times New Roman" pitchFamily="18" charset="0"/>
                </a:rPr>
                <a:t>Muons, Inc.</a:t>
              </a:r>
            </a:p>
          </p:txBody>
        </p:sp>
      </p:grpSp>
      <p:sp>
        <p:nvSpPr>
          <p:cNvPr id="11272" name="Text Box 11"/>
          <p:cNvSpPr txBox="1">
            <a:spLocks noChangeArrowheads="1"/>
          </p:cNvSpPr>
          <p:nvPr/>
        </p:nvSpPr>
        <p:spPr bwMode="auto">
          <a:xfrm>
            <a:off x="2971800" y="1371600"/>
            <a:ext cx="2590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FFFF00"/>
                </a:solidFill>
              </a:rPr>
              <a:t>Rolland Johnson, Muons, Inc.</a:t>
            </a:r>
          </a:p>
        </p:txBody>
      </p:sp>
      <p:sp>
        <p:nvSpPr>
          <p:cNvPr id="11273" name="Text Box 12"/>
          <p:cNvSpPr txBox="1">
            <a:spLocks noChangeArrowheads="1"/>
          </p:cNvSpPr>
          <p:nvPr/>
        </p:nvSpPr>
        <p:spPr bwMode="auto">
          <a:xfrm>
            <a:off x="381000" y="2133600"/>
            <a:ext cx="8534400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00"/>
                </a:solidFill>
              </a:rPr>
              <a:t>Some Personal History of CDR Experience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00"/>
                </a:solidFill>
              </a:rPr>
              <a:t>Whether a CDR is possible depends on the goals: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00"/>
                </a:solidFill>
              </a:rPr>
              <a:t>The CERN SppbarS had a luminosity goal of 10</a:t>
            </a:r>
            <a:r>
              <a:rPr lang="en-US" b="1" baseline="30000">
                <a:solidFill>
                  <a:srgbClr val="FFFF00"/>
                </a:solidFill>
              </a:rPr>
              <a:t>30 </a:t>
            </a:r>
            <a:r>
              <a:rPr lang="en-US" b="1">
                <a:solidFill>
                  <a:srgbClr val="FFFF00"/>
                </a:solidFill>
              </a:rPr>
              <a:t>at 540 GeV COM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00"/>
                </a:solidFill>
              </a:rPr>
              <a:t>     Discovered W, Z, etc.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00"/>
                </a:solidFill>
              </a:rPr>
              <a:t>     John Adams ~”Needed to keep accelerator team together until LEP…”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baseline="30000">
              <a:solidFill>
                <a:srgbClr val="FFFF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00"/>
                </a:solidFill>
              </a:rPr>
              <a:t>The Tevatron Collider had a luminosity goal of 10</a:t>
            </a:r>
            <a:r>
              <a:rPr lang="en-US" b="1" baseline="30000">
                <a:solidFill>
                  <a:srgbClr val="FFFF00"/>
                </a:solidFill>
              </a:rPr>
              <a:t>30 </a:t>
            </a:r>
            <a:r>
              <a:rPr lang="en-US" b="1">
                <a:solidFill>
                  <a:srgbClr val="FFFF00"/>
                </a:solidFill>
              </a:rPr>
              <a:t>at 1600 GeV COM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00"/>
                </a:solidFill>
              </a:rPr>
              <a:t>     Discovered Top Quark, etc.  Achieved more than 3x10</a:t>
            </a:r>
            <a:r>
              <a:rPr lang="en-US" b="1" baseline="30000">
                <a:solidFill>
                  <a:srgbClr val="FFFF00"/>
                </a:solidFill>
              </a:rPr>
              <a:t>32</a:t>
            </a:r>
            <a:endParaRPr lang="en-US" b="1">
              <a:solidFill>
                <a:srgbClr val="FFFF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00"/>
                </a:solidFill>
              </a:rPr>
              <a:t>(both projects overestimated the pbar production cross-section by ~2X)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C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C000"/>
                </a:solidFill>
              </a:rPr>
              <a:t>LHC…</a:t>
            </a:r>
          </a:p>
        </p:txBody>
      </p:sp>
    </p:spTree>
    <p:extLst>
      <p:ext uri="{BB962C8B-B14F-4D97-AF65-F5344CB8AC3E}">
        <p14:creationId xmlns:p14="http://schemas.microsoft.com/office/powerpoint/2010/main" val="323744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229600" cy="609600"/>
          </a:xfrm>
        </p:spPr>
        <p:txBody>
          <a:bodyPr/>
          <a:lstStyle/>
          <a:p>
            <a:r>
              <a:rPr lang="en-US" sz="3600" smtClean="0">
                <a:solidFill>
                  <a:srgbClr val="FFFFFF"/>
                </a:solidFill>
                <a:ea typeface="ＭＳ Ｐゴシック" pitchFamily="34" charset="-128"/>
              </a:rPr>
              <a:t>Emittance Evolution Plot</a:t>
            </a:r>
            <a:endParaRPr lang="ru-RU" smtClean="0">
              <a:solidFill>
                <a:srgbClr val="0000FF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Rol -7/27/2012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/>
              <a:t>NuFact 2012</a:t>
            </a:r>
          </a:p>
        </p:txBody>
      </p:sp>
      <p:sp>
        <p:nvSpPr>
          <p:cNvPr id="25605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19C0E623-6BE1-43DB-87D0-6182CBBA6947}" type="slidenum">
              <a:rPr lang="en-US" smtClean="0">
                <a:solidFill>
                  <a:srgbClr val="898989"/>
                </a:solidFill>
                <a:latin typeface="Calibri" pitchFamily="34" charset="0"/>
                <a:ea typeface="ＭＳ Ｐゴシック" pitchFamily="34" charset="-128"/>
              </a:rPr>
              <a:pPr algn="ctr" eaLnBrk="1" hangingPunct="1"/>
              <a:t>54</a:t>
            </a:fld>
            <a:endParaRPr lang="en-US" smtClean="0">
              <a:solidFill>
                <a:srgbClr val="898989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grpSp>
        <p:nvGrpSpPr>
          <p:cNvPr id="25606" name="Group 593"/>
          <p:cNvGrpSpPr>
            <a:grpSpLocks/>
          </p:cNvGrpSpPr>
          <p:nvPr/>
        </p:nvGrpSpPr>
        <p:grpSpPr bwMode="auto">
          <a:xfrm>
            <a:off x="152400" y="5791200"/>
            <a:ext cx="1600200" cy="685800"/>
            <a:chOff x="28032" y="432"/>
            <a:chExt cx="3744" cy="1536"/>
          </a:xfrm>
        </p:grpSpPr>
        <p:graphicFrame>
          <p:nvGraphicFramePr>
            <p:cNvPr id="25613" name="Object 2"/>
            <p:cNvGraphicFramePr>
              <a:graphicFrameLocks noChangeAspect="1"/>
            </p:cNvGraphicFramePr>
            <p:nvPr/>
          </p:nvGraphicFramePr>
          <p:xfrm>
            <a:off x="28032" y="432"/>
            <a:ext cx="1033" cy="15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277" r:id="rId3" imgW="5511111" imgH="8177778" progId="">
                    <p:embed/>
                  </p:oleObj>
                </mc:Choice>
                <mc:Fallback>
                  <p:oleObj r:id="rId3" imgW="5511111" imgH="817777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032" y="432"/>
                          <a:ext cx="1033" cy="15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614" name="Text Box 14"/>
            <p:cNvSpPr txBox="1">
              <a:spLocks noChangeArrowheads="1"/>
            </p:cNvSpPr>
            <p:nvPr/>
          </p:nvSpPr>
          <p:spPr bwMode="auto">
            <a:xfrm>
              <a:off x="29161" y="862"/>
              <a:ext cx="2615" cy="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99FF"/>
                </a:buClr>
                <a:buSzPct val="100000"/>
                <a:buFont typeface="Arial Black" pitchFamily="34" charset="0"/>
                <a:buNone/>
              </a:pPr>
              <a:r>
                <a:rPr lang="en-US" sz="1400" b="1" i="1">
                  <a:solidFill>
                    <a:srgbClr val="0099FF"/>
                  </a:solidFill>
                  <a:latin typeface="Times New Roman" pitchFamily="18" charset="0"/>
                  <a:ea typeface="ＭＳ Ｐゴシック" pitchFamily="34" charset="-128"/>
                </a:rPr>
                <a:t>Muons, Inc.</a:t>
              </a:r>
            </a:p>
          </p:txBody>
        </p:sp>
      </p:grpSp>
      <p:sp>
        <p:nvSpPr>
          <p:cNvPr id="25607" name="TextBox 4"/>
          <p:cNvSpPr txBox="1">
            <a:spLocks noChangeArrowheads="1"/>
          </p:cNvSpPr>
          <p:nvPr/>
        </p:nvSpPr>
        <p:spPr bwMode="auto">
          <a:xfrm>
            <a:off x="2133600" y="4419600"/>
            <a:ext cx="2971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PIC is a possible high leverage technique for final 6D Cooling</a:t>
            </a:r>
          </a:p>
        </p:txBody>
      </p: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 flipV="1">
            <a:off x="4724400" y="4343400"/>
            <a:ext cx="152400" cy="4572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09" name="TextBox 9"/>
          <p:cNvSpPr txBox="1">
            <a:spLocks noChangeArrowheads="1"/>
          </p:cNvSpPr>
          <p:nvPr/>
        </p:nvSpPr>
        <p:spPr bwMode="auto">
          <a:xfrm>
            <a:off x="3581400" y="1676400"/>
            <a:ext cx="175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Possibly REmEx in a PIC-type channel</a:t>
            </a:r>
          </a:p>
        </p:txBody>
      </p: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flipH="1">
            <a:off x="3505200" y="2286000"/>
            <a:ext cx="838200" cy="6096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11" name="Date Placeholder 37"/>
          <p:cNvSpPr txBox="1">
            <a:spLocks noGrp="1"/>
          </p:cNvSpPr>
          <p:nvPr/>
        </p:nvSpPr>
        <p:spPr bwMode="auto">
          <a:xfrm>
            <a:off x="3048000" y="6019800"/>
            <a:ext cx="3505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898989"/>
                </a:solidFill>
                <a:latin typeface="Palatino" pitchFamily="18" charset="0"/>
                <a:ea typeface="ＭＳ Ｐゴシック" pitchFamily="34" charset="-128"/>
              </a:rPr>
              <a:t>The figure is courtesy of K. Yonehara</a:t>
            </a:r>
          </a:p>
        </p:txBody>
      </p:sp>
      <p:pic>
        <p:nvPicPr>
          <p:cNvPr id="25612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7391400" cy="467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053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Rol -7/27/2012</a:t>
            </a:r>
          </a:p>
        </p:txBody>
      </p:sp>
      <p:sp>
        <p:nvSpPr>
          <p:cNvPr id="4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NuFact 2012</a:t>
            </a:r>
          </a:p>
        </p:txBody>
      </p:sp>
      <p:sp>
        <p:nvSpPr>
          <p:cNvPr id="4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3C923-1A04-4A39-99B1-F0CCC9BFFA05}" type="slidenum">
              <a:rPr lang="en-US">
                <a:solidFill>
                  <a:srgbClr val="FFFFFF"/>
                </a:solidFill>
              </a:rPr>
              <a:pPr>
                <a:defRPr/>
              </a:pPr>
              <a:t>55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457200" y="144463"/>
            <a:ext cx="20129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FFFFFF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  <a:cs typeface="Times New Roman" pitchFamily="18" charset="0"/>
              </a:rPr>
              <a:t>		</a:t>
            </a: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7654" name="Rectangle 7"/>
          <p:cNvSpPr>
            <a:spLocks noChangeArrowheads="1"/>
          </p:cNvSpPr>
          <p:nvPr/>
        </p:nvSpPr>
        <p:spPr bwMode="auto">
          <a:xfrm>
            <a:off x="457200" y="685800"/>
            <a:ext cx="2133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  <a:cs typeface="Times New Roman" pitchFamily="18" charset="0"/>
              </a:rPr>
              <a:t>	</a:t>
            </a: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7655" name="Rectangle 9"/>
          <p:cNvSpPr>
            <a:spLocks noChangeArrowheads="1"/>
          </p:cNvSpPr>
          <p:nvPr/>
        </p:nvSpPr>
        <p:spPr bwMode="auto">
          <a:xfrm>
            <a:off x="762000" y="1371600"/>
            <a:ext cx="10985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  <a:cs typeface="Times New Roman" pitchFamily="18" charset="0"/>
              </a:rPr>
              <a:t>	</a:t>
            </a: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7656" name="Rectangle 10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62000"/>
          </a:xfrm>
        </p:spPr>
        <p:txBody>
          <a:bodyPr/>
          <a:lstStyle/>
          <a:p>
            <a:pPr eaLnBrk="1" hangingPunct="1"/>
            <a:r>
              <a:rPr lang="en-US" sz="2800" b="1" smtClean="0"/>
              <a:t/>
            </a:r>
            <a:br>
              <a:rPr lang="en-US" sz="2800" b="1" smtClean="0"/>
            </a:br>
            <a:r>
              <a:rPr lang="en-US" sz="2800" b="1" smtClean="0"/>
              <a:t>Higgs Factory Enabling Technology</a:t>
            </a:r>
            <a:br>
              <a:rPr lang="en-US" sz="2800" b="1" smtClean="0"/>
            </a:br>
            <a:endParaRPr lang="en-US" sz="2800" b="1" smtClean="0"/>
          </a:p>
        </p:txBody>
      </p:sp>
      <p:sp>
        <p:nvSpPr>
          <p:cNvPr id="27657" name="Rectangle 24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658" name="Rectangle 26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659" name="Rectangle 28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660" name="Rectangle 30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661" name="Rectangle 32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662" name="Rectangle 33"/>
          <p:cNvSpPr>
            <a:spLocks noChangeArrowheads="1"/>
          </p:cNvSpPr>
          <p:nvPr/>
        </p:nvSpPr>
        <p:spPr bwMode="auto">
          <a:xfrm>
            <a:off x="444500" y="673100"/>
            <a:ext cx="86995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800">
              <a:solidFill>
                <a:srgbClr val="FFFF00"/>
              </a:solidFill>
              <a:cs typeface="Times New Roman" pitchFamily="18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00"/>
                </a:solidFill>
                <a:cs typeface="Times New Roman" pitchFamily="18" charset="0"/>
              </a:rPr>
              <a:t>A project is underway (Muons, Inc. and Fermilab) to design a 1-m long Helical Cooling Channel Segment – complete with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00"/>
                </a:solidFill>
                <a:cs typeface="Times New Roman" pitchFamily="18" charset="0"/>
              </a:rPr>
              <a:t>A 10 T Superconducting Helical Solenoid magnet,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00"/>
                </a:solidFill>
                <a:cs typeface="Times New Roman" pitchFamily="18" charset="0"/>
              </a:rPr>
              <a:t>Twenty 805 MHz RF Cavities, each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00"/>
                </a:solidFill>
                <a:cs typeface="Times New Roman" pitchFamily="18" charset="0"/>
              </a:rPr>
              <a:t>     - dielectric-loaded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00"/>
                </a:solidFill>
                <a:cs typeface="Times New Roman" pitchFamily="18" charset="0"/>
              </a:rPr>
              <a:t>     - pressurized with doped hydrogen gas, and powered by a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00"/>
                </a:solidFill>
                <a:cs typeface="Times New Roman" pitchFamily="18" charset="0"/>
              </a:rPr>
              <a:t>     - phase and frequency locked magnetron power source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00"/>
                </a:solidFill>
                <a:cs typeface="Times New Roman" pitchFamily="18" charset="0"/>
              </a:rPr>
              <a:t>This may be the needed proof of principle technology demonstration.</a:t>
            </a:r>
          </a:p>
        </p:txBody>
      </p:sp>
      <p:sp>
        <p:nvSpPr>
          <p:cNvPr id="27663" name="Rectangle 39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664" name="Rectangle 41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665" name="Rectangle 43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666" name="Rectangle 45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667" name="Rectangle 47"/>
          <p:cNvSpPr>
            <a:spLocks noChangeArrowheads="1"/>
          </p:cNvSpPr>
          <p:nvPr/>
        </p:nvSpPr>
        <p:spPr bwMode="auto">
          <a:xfrm>
            <a:off x="228600" y="3352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668" name="Rectangle 49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669" name="Rectangle 51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27670" name="Group 52"/>
          <p:cNvGrpSpPr>
            <a:grpSpLocks/>
          </p:cNvGrpSpPr>
          <p:nvPr/>
        </p:nvGrpSpPr>
        <p:grpSpPr bwMode="auto">
          <a:xfrm>
            <a:off x="0" y="0"/>
            <a:ext cx="1905000" cy="838200"/>
            <a:chOff x="3840" y="3216"/>
            <a:chExt cx="1440" cy="624"/>
          </a:xfrm>
        </p:grpSpPr>
        <p:grpSp>
          <p:nvGrpSpPr>
            <p:cNvPr id="27672" name="Group 53"/>
            <p:cNvGrpSpPr>
              <a:grpSpLocks/>
            </p:cNvGrpSpPr>
            <p:nvPr/>
          </p:nvGrpSpPr>
          <p:grpSpPr bwMode="auto">
            <a:xfrm>
              <a:off x="3840" y="3216"/>
              <a:ext cx="336" cy="624"/>
              <a:chOff x="1152" y="288"/>
              <a:chExt cx="960" cy="1872"/>
            </a:xfrm>
          </p:grpSpPr>
          <p:sp>
            <p:nvSpPr>
              <p:cNvPr id="27674" name="Oval 54"/>
              <p:cNvSpPr>
                <a:spLocks noChangeArrowheads="1"/>
              </p:cNvSpPr>
              <p:nvPr/>
            </p:nvSpPr>
            <p:spPr bwMode="auto">
              <a:xfrm>
                <a:off x="1152" y="1488"/>
                <a:ext cx="960" cy="67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7675" name="Oval 55"/>
              <p:cNvSpPr>
                <a:spLocks noChangeArrowheads="1"/>
              </p:cNvSpPr>
              <p:nvPr/>
            </p:nvSpPr>
            <p:spPr bwMode="auto">
              <a:xfrm>
                <a:off x="1152" y="288"/>
                <a:ext cx="960" cy="67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7676" name="Rectangle 56"/>
              <p:cNvSpPr>
                <a:spLocks noChangeAspect="1" noChangeArrowheads="1"/>
              </p:cNvSpPr>
              <p:nvPr/>
            </p:nvSpPr>
            <p:spPr bwMode="auto">
              <a:xfrm>
                <a:off x="1152" y="624"/>
                <a:ext cx="960" cy="1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7677" name="WordArt 57"/>
              <p:cNvSpPr>
                <a:spLocks noChangeAspect="1" noChangeArrowheads="1" noChangeShapeType="1" noTextEdit="1"/>
              </p:cNvSpPr>
              <p:nvPr/>
            </p:nvSpPr>
            <p:spPr bwMode="auto">
              <a:xfrm>
                <a:off x="1392" y="768"/>
                <a:ext cx="494" cy="1008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fromWordArt="1">
                <a:prstTxWarp prst="textPlain">
                  <a:avLst>
                    <a:gd name="adj" fmla="val 52833"/>
                  </a:avLst>
                </a:prstTxWarp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5400" b="1" i="1" kern="10">
                    <a:solidFill>
                      <a:srgbClr val="FFFFFF"/>
                    </a:solidFill>
                    <a:latin typeface="Symbol"/>
                  </a:rPr>
                  <a:t>m</a:t>
                </a:r>
              </a:p>
            </p:txBody>
          </p:sp>
        </p:grpSp>
        <p:sp>
          <p:nvSpPr>
            <p:cNvPr id="27673" name="Text Box 58"/>
            <p:cNvSpPr txBox="1">
              <a:spLocks noChangeArrowheads="1"/>
            </p:cNvSpPr>
            <p:nvPr/>
          </p:nvSpPr>
          <p:spPr bwMode="auto">
            <a:xfrm>
              <a:off x="4274" y="3360"/>
              <a:ext cx="1006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b="1" i="1">
                  <a:solidFill>
                    <a:srgbClr val="00FFFF"/>
                  </a:solidFill>
                  <a:latin typeface="Times New Roman" pitchFamily="18" charset="0"/>
                </a:rPr>
                <a:t>Muons, Inc.</a:t>
              </a:r>
            </a:p>
          </p:txBody>
        </p:sp>
      </p:grpSp>
      <p:pic>
        <p:nvPicPr>
          <p:cNvPr id="276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0" y="3733800"/>
            <a:ext cx="5267325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324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3EF3CE-DC43-4ED8-93BF-E4B6FC067709}" type="slidenum">
              <a:rPr lang="fr-FR">
                <a:solidFill>
                  <a:srgbClr val="000000"/>
                </a:solidFill>
              </a:rPr>
              <a:pPr>
                <a:defRPr/>
              </a:pPr>
              <a:t>56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936625" y="116632"/>
            <a:ext cx="7451725" cy="765175"/>
          </a:xfrm>
        </p:spPr>
        <p:txBody>
          <a:bodyPr/>
          <a:lstStyle/>
          <a:p>
            <a:pPr eaLnBrk="1" hangingPunct="1"/>
            <a:r>
              <a:rPr lang="fr-FR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 CERN to </a:t>
            </a:r>
            <a:r>
              <a:rPr lang="fr-FR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Frejus</a:t>
            </a:r>
            <a:r>
              <a:rPr lang="fr-FR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project</a:t>
            </a:r>
            <a:r>
              <a:rPr lang="fr-FR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fr-FR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fr-FR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neutrino </a:t>
            </a:r>
            <a:r>
              <a:rPr lang="fr-FR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beams</a:t>
            </a:r>
            <a:r>
              <a:rPr lang="fr-FR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to MEMPHYS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206" y="1988840"/>
            <a:ext cx="8604250" cy="2592387"/>
          </a:xfrm>
        </p:spPr>
        <p:txBody>
          <a:bodyPr/>
          <a:lstStyle/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endParaRPr lang="en-GB" sz="2400" dirty="0" smtClean="0">
              <a:solidFill>
                <a:schemeClr val="accent2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spcBef>
                <a:spcPct val="0"/>
              </a:spcBef>
              <a:defRPr/>
            </a:pPr>
            <a:r>
              <a:rPr lang="en-GB" sz="2400" dirty="0" smtClean="0">
                <a:solidFill>
                  <a:schemeClr val="accent2"/>
                </a:solidFill>
                <a:latin typeface="Times New Roman" pitchFamily="18" charset="0"/>
              </a:rPr>
              <a:t>Introduction: physics case and motivation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defRPr/>
            </a:pPr>
            <a:endParaRPr lang="en-GB" sz="2400" dirty="0" smtClean="0">
              <a:solidFill>
                <a:schemeClr val="accent2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spcBef>
                <a:spcPct val="0"/>
              </a:spcBef>
              <a:defRPr/>
            </a:pPr>
            <a:r>
              <a:rPr lang="en-GB" sz="2400" dirty="0" smtClean="0">
                <a:solidFill>
                  <a:schemeClr val="accent2"/>
                </a:solidFill>
                <a:latin typeface="Times New Roman" pitchFamily="18" charset="0"/>
              </a:rPr>
              <a:t>The CERN neutrino beam options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defRPr/>
            </a:pPr>
            <a:endParaRPr lang="en-GB" sz="2400" dirty="0" smtClean="0">
              <a:solidFill>
                <a:schemeClr val="accent2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spcBef>
                <a:spcPct val="0"/>
              </a:spcBef>
              <a:defRPr/>
            </a:pPr>
            <a:r>
              <a:rPr lang="en-GB" sz="2400" dirty="0" smtClean="0">
                <a:solidFill>
                  <a:schemeClr val="accent2"/>
                </a:solidFill>
                <a:latin typeface="Times New Roman" pitchFamily="18" charset="0"/>
              </a:rPr>
              <a:t>The MEMPHYS detector: new simulation studies 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defRPr/>
            </a:pPr>
            <a:endParaRPr lang="en-GB" sz="2400" dirty="0" smtClean="0">
              <a:solidFill>
                <a:schemeClr val="accent2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spcBef>
                <a:spcPct val="0"/>
              </a:spcBef>
              <a:defRPr/>
            </a:pPr>
            <a:r>
              <a:rPr lang="en-GB" sz="2400" dirty="0" smtClean="0">
                <a:solidFill>
                  <a:schemeClr val="accent2"/>
                </a:solidFill>
                <a:latin typeface="Times New Roman" pitchFamily="18" charset="0"/>
              </a:rPr>
              <a:t>Physics potential</a:t>
            </a:r>
          </a:p>
          <a:p>
            <a:pPr marL="0" indent="0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endParaRPr lang="en-GB" sz="2400" dirty="0" smtClean="0">
              <a:solidFill>
                <a:schemeClr val="accent2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spcBef>
                <a:spcPct val="0"/>
              </a:spcBef>
              <a:defRPr/>
            </a:pPr>
            <a:r>
              <a:rPr lang="en-GB" sz="2400" dirty="0" smtClean="0">
                <a:solidFill>
                  <a:schemeClr val="accent2"/>
                </a:solidFill>
                <a:latin typeface="Times New Roman" pitchFamily="18" charset="0"/>
              </a:rPr>
              <a:t>Conclusions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endParaRPr lang="en-GB" sz="2400" dirty="0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1907704" y="980728"/>
            <a:ext cx="5400600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2400" dirty="0" err="1">
                <a:solidFill>
                  <a:srgbClr val="C00000"/>
                </a:solidFill>
                <a:latin typeface="Times New Roman" pitchFamily="18" charset="0"/>
              </a:rPr>
              <a:t>D.Duchesneau</a:t>
            </a:r>
            <a:r>
              <a:rPr lang="en-GB" sz="2400" dirty="0">
                <a:solidFill>
                  <a:srgbClr val="C00000"/>
                </a:solidFill>
                <a:latin typeface="Times New Roman" pitchFamily="18" charset="0"/>
              </a:rPr>
              <a:t>, </a:t>
            </a:r>
            <a:endParaRPr lang="en-GB" sz="2400" dirty="0" smtClean="0">
              <a:solidFill>
                <a:srgbClr val="C00000"/>
              </a:solidFill>
              <a:latin typeface="Times New Roman" pitchFamily="18" charset="0"/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C00000"/>
                </a:solidFill>
                <a:latin typeface="Times New Roman" pitchFamily="18" charset="0"/>
              </a:rPr>
              <a:t>LAPP</a:t>
            </a:r>
            <a:r>
              <a:rPr lang="en-GB" sz="2000" dirty="0">
                <a:solidFill>
                  <a:srgbClr val="C00000"/>
                </a:solidFill>
                <a:latin typeface="Times New Roman" pitchFamily="18" charset="0"/>
              </a:rPr>
              <a:t>, Annecy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srgbClr val="0033CC"/>
                </a:solidFill>
                <a:latin typeface="Times New Roman" pitchFamily="18" charset="0"/>
              </a:rPr>
              <a:t>On behalf of </a:t>
            </a:r>
            <a:r>
              <a:rPr lang="en-GB" dirty="0">
                <a:solidFill>
                  <a:srgbClr val="0033CC"/>
                </a:solidFill>
                <a:latin typeface="Times New Roman" pitchFamily="18" charset="0"/>
              </a:rPr>
              <a:t>the </a:t>
            </a:r>
            <a:r>
              <a:rPr lang="en-GB" dirty="0" smtClean="0">
                <a:solidFill>
                  <a:srgbClr val="0033CC"/>
                </a:solidFill>
                <a:latin typeface="Times New Roman" pitchFamily="18" charset="0"/>
              </a:rPr>
              <a:t>MEMPHYS collaboration</a:t>
            </a:r>
            <a:endParaRPr lang="en-GB" dirty="0">
              <a:solidFill>
                <a:srgbClr val="0033CC"/>
              </a:solidFill>
              <a:latin typeface="Times New Roman" pitchFamily="18" charset="0"/>
            </a:endParaRPr>
          </a:p>
        </p:txBody>
      </p:sp>
      <p:sp>
        <p:nvSpPr>
          <p:cNvPr id="2054" name="Text Box 5"/>
          <p:cNvSpPr txBox="1">
            <a:spLocks noChangeArrowheads="1"/>
          </p:cNvSpPr>
          <p:nvPr/>
        </p:nvSpPr>
        <p:spPr bwMode="auto">
          <a:xfrm>
            <a:off x="5306346" y="6035675"/>
            <a:ext cx="3837654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rgbClr val="CC0099"/>
                </a:solidFill>
                <a:latin typeface="Times New Roman" pitchFamily="18" charset="0"/>
              </a:rPr>
              <a:t>NUFACT 2012</a:t>
            </a:r>
          </a:p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CC0099"/>
                </a:solidFill>
                <a:latin typeface="Times New Roman" pitchFamily="18" charset="0"/>
              </a:rPr>
              <a:t>Williamsburg, July </a:t>
            </a:r>
            <a:r>
              <a:rPr lang="en-GB" sz="2400" dirty="0">
                <a:solidFill>
                  <a:srgbClr val="CC0099"/>
                </a:solidFill>
                <a:latin typeface="Times New Roman" pitchFamily="18" charset="0"/>
              </a:rPr>
              <a:t>24</a:t>
            </a:r>
            <a:r>
              <a:rPr lang="en-GB" sz="2400" baseline="30000" dirty="0">
                <a:solidFill>
                  <a:srgbClr val="CC0099"/>
                </a:solidFill>
                <a:latin typeface="Times New Roman" pitchFamily="18" charset="0"/>
              </a:rPr>
              <a:t>th</a:t>
            </a:r>
            <a:r>
              <a:rPr lang="en-GB" sz="2400" dirty="0">
                <a:solidFill>
                  <a:srgbClr val="CC0099"/>
                </a:solidFill>
                <a:latin typeface="Times New Roman" pitchFamily="18" charset="0"/>
              </a:rPr>
              <a:t>, 2012</a:t>
            </a:r>
          </a:p>
        </p:txBody>
      </p:sp>
      <p:pic>
        <p:nvPicPr>
          <p:cNvPr id="205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869160"/>
            <a:ext cx="3655005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8" descr="http://www.maurienne-expansion.fr/content/images/604d7987ef8f18819f061a172f5f5a0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825" y="4013200"/>
            <a:ext cx="2936875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Lagun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8526" y="1503948"/>
            <a:ext cx="731471" cy="621751"/>
          </a:xfrm>
          <a:prstGeom prst="rect">
            <a:avLst/>
          </a:prstGeom>
        </p:spPr>
      </p:pic>
      <p:pic>
        <p:nvPicPr>
          <p:cNvPr id="10" name="Picture 10" descr="muon500GeV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7944" y="4581128"/>
            <a:ext cx="175344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423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15E148-1BF1-409C-903C-2E678136C2A4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57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107950" y="-26988"/>
            <a:ext cx="3917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 CERN to </a:t>
            </a:r>
            <a:r>
              <a:rPr lang="fr-FR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Frejus</a:t>
            </a:r>
            <a:r>
              <a:rPr lang="fr-FR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project</a:t>
            </a:r>
            <a:endParaRPr lang="fr-FR" sz="2400" dirty="0">
              <a:solidFill>
                <a:srgbClr val="000000"/>
              </a:solidFill>
            </a:endParaRPr>
          </a:p>
        </p:txBody>
      </p:sp>
      <p:pic>
        <p:nvPicPr>
          <p:cNvPr id="3076" name="Picture 10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52513"/>
            <a:ext cx="2914650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1035"/>
          <p:cNvSpPr txBox="1">
            <a:spLocks noChangeArrowheads="1"/>
          </p:cNvSpPr>
          <p:nvPr/>
        </p:nvSpPr>
        <p:spPr bwMode="auto">
          <a:xfrm>
            <a:off x="1968500" y="4471988"/>
            <a:ext cx="11557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rPr>
              <a:t>4800 mwe</a:t>
            </a:r>
          </a:p>
        </p:txBody>
      </p:sp>
      <p:sp>
        <p:nvSpPr>
          <p:cNvPr id="3078" name="Rectangle 8"/>
          <p:cNvSpPr>
            <a:spLocks noChangeArrowheads="1"/>
          </p:cNvSpPr>
          <p:nvPr/>
        </p:nvSpPr>
        <p:spPr bwMode="auto">
          <a:xfrm>
            <a:off x="3094038" y="500063"/>
            <a:ext cx="331946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C00000"/>
                </a:solidFill>
              </a:rPr>
              <a:t>MEMPHYS: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smtClean="0">
                <a:solidFill>
                  <a:srgbClr val="000000"/>
                </a:solidFill>
              </a:rPr>
              <a:t>Huge Water </a:t>
            </a:r>
            <a:r>
              <a:rPr lang="en-GB" dirty="0">
                <a:solidFill>
                  <a:srgbClr val="000000"/>
                </a:solidFill>
              </a:rPr>
              <a:t>Cherenkov detector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dirty="0" err="1">
                <a:solidFill>
                  <a:srgbClr val="000000"/>
                </a:solidFill>
              </a:rPr>
              <a:t>Fiducial</a:t>
            </a:r>
            <a:r>
              <a:rPr lang="en-GB" dirty="0">
                <a:solidFill>
                  <a:srgbClr val="000000"/>
                </a:solidFill>
              </a:rPr>
              <a:t> Mass: 500 </a:t>
            </a:r>
            <a:r>
              <a:rPr lang="en-GB" dirty="0" err="1">
                <a:solidFill>
                  <a:srgbClr val="000000"/>
                </a:solidFill>
              </a:rPr>
              <a:t>kt</a:t>
            </a:r>
            <a:r>
              <a:rPr lang="en-GB" dirty="0">
                <a:solidFill>
                  <a:srgbClr val="000000"/>
                </a:solidFill>
              </a:rPr>
              <a:t>  under the </a:t>
            </a:r>
            <a:r>
              <a:rPr lang="en-GB" dirty="0" err="1">
                <a:solidFill>
                  <a:srgbClr val="000000"/>
                </a:solidFill>
              </a:rPr>
              <a:t>Frejus</a:t>
            </a:r>
            <a:r>
              <a:rPr lang="en-GB" dirty="0">
                <a:solidFill>
                  <a:srgbClr val="000000"/>
                </a:solidFill>
              </a:rPr>
              <a:t> mountain in the Alps (4800 </a:t>
            </a:r>
            <a:r>
              <a:rPr lang="en-GB" dirty="0" err="1" smtClean="0">
                <a:solidFill>
                  <a:srgbClr val="000000"/>
                </a:solidFill>
              </a:rPr>
              <a:t>m.w.e</a:t>
            </a:r>
            <a:r>
              <a:rPr lang="en-GB" dirty="0" smtClean="0">
                <a:solidFill>
                  <a:srgbClr val="000000"/>
                </a:solidFill>
              </a:rPr>
              <a:t>. </a:t>
            </a:r>
            <a:r>
              <a:rPr lang="en-GB" dirty="0">
                <a:solidFill>
                  <a:srgbClr val="000000"/>
                </a:solidFill>
              </a:rPr>
              <a:t>overburden)</a:t>
            </a:r>
          </a:p>
        </p:txBody>
      </p:sp>
      <p:sp>
        <p:nvSpPr>
          <p:cNvPr id="3079" name="ZoneTexte 11"/>
          <p:cNvSpPr txBox="1">
            <a:spLocks noChangeArrowheads="1"/>
          </p:cNvSpPr>
          <p:nvPr/>
        </p:nvSpPr>
        <p:spPr bwMode="auto">
          <a:xfrm>
            <a:off x="107950" y="6300788"/>
            <a:ext cx="41767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srgbClr val="000000"/>
                </a:solidFill>
              </a:rPr>
              <a:t>Travelling a </a:t>
            </a:r>
            <a:r>
              <a:rPr lang="fr-FR" dirty="0" err="1">
                <a:solidFill>
                  <a:srgbClr val="000000"/>
                </a:solidFill>
              </a:rPr>
              <a:t>baseline</a:t>
            </a:r>
            <a:r>
              <a:rPr lang="fr-FR" dirty="0">
                <a:solidFill>
                  <a:srgbClr val="000000"/>
                </a:solidFill>
              </a:rPr>
              <a:t> of 130 km</a:t>
            </a:r>
          </a:p>
        </p:txBody>
      </p:sp>
      <p:sp>
        <p:nvSpPr>
          <p:cNvPr id="3081" name="Rectangle 19"/>
          <p:cNvSpPr>
            <a:spLocks noChangeArrowheads="1"/>
          </p:cNvSpPr>
          <p:nvPr/>
        </p:nvSpPr>
        <p:spPr bwMode="auto">
          <a:xfrm>
            <a:off x="3276600" y="4868863"/>
            <a:ext cx="2247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srgbClr val="3366FF"/>
                </a:solidFill>
                <a:latin typeface="Symbol" pitchFamily="18" charset="2"/>
              </a:rPr>
              <a:t>n</a:t>
            </a:r>
            <a:r>
              <a:rPr lang="fr-FR" baseline="-25000" dirty="0">
                <a:solidFill>
                  <a:srgbClr val="3366FF"/>
                </a:solidFill>
              </a:rPr>
              <a:t>e</a:t>
            </a:r>
            <a:r>
              <a:rPr lang="fr-FR" dirty="0">
                <a:solidFill>
                  <a:srgbClr val="3366FF"/>
                </a:solidFill>
              </a:rPr>
              <a:t> </a:t>
            </a:r>
            <a:r>
              <a:rPr lang="fr-FR" dirty="0" err="1">
                <a:solidFill>
                  <a:srgbClr val="3366FF"/>
                </a:solidFill>
              </a:rPr>
              <a:t>from</a:t>
            </a:r>
            <a:r>
              <a:rPr lang="fr-FR" dirty="0">
                <a:solidFill>
                  <a:srgbClr val="3366FF"/>
                </a:solidFill>
              </a:rPr>
              <a:t> a </a:t>
            </a:r>
            <a:r>
              <a:rPr lang="fr-FR" dirty="0" err="1">
                <a:solidFill>
                  <a:srgbClr val="3366FF"/>
                </a:solidFill>
              </a:rPr>
              <a:t>betabeam</a:t>
            </a:r>
            <a:endParaRPr lang="fr-FR" dirty="0">
              <a:solidFill>
                <a:srgbClr val="3366FF"/>
              </a:solidFill>
            </a:endParaRPr>
          </a:p>
        </p:txBody>
      </p:sp>
      <p:sp>
        <p:nvSpPr>
          <p:cNvPr id="3082" name="Rectangle 20"/>
          <p:cNvSpPr>
            <a:spLocks noChangeArrowheads="1"/>
          </p:cNvSpPr>
          <p:nvPr/>
        </p:nvSpPr>
        <p:spPr bwMode="auto">
          <a:xfrm>
            <a:off x="3203575" y="2987675"/>
            <a:ext cx="23679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srgbClr val="3366FF"/>
                </a:solidFill>
                <a:latin typeface="Symbol" pitchFamily="18" charset="2"/>
              </a:rPr>
              <a:t>n</a:t>
            </a:r>
            <a:r>
              <a:rPr lang="fr-FR" baseline="-25000" dirty="0">
                <a:solidFill>
                  <a:srgbClr val="3366FF"/>
                </a:solidFill>
                <a:latin typeface="Symbol" pitchFamily="18" charset="2"/>
              </a:rPr>
              <a:t>m</a:t>
            </a:r>
            <a:r>
              <a:rPr lang="fr-FR" dirty="0">
                <a:solidFill>
                  <a:srgbClr val="3366FF"/>
                </a:solidFill>
              </a:rPr>
              <a:t> </a:t>
            </a:r>
            <a:r>
              <a:rPr lang="fr-FR" dirty="0" err="1">
                <a:solidFill>
                  <a:srgbClr val="3366FF"/>
                </a:solidFill>
              </a:rPr>
              <a:t>from</a:t>
            </a:r>
            <a:r>
              <a:rPr lang="fr-FR" dirty="0">
                <a:solidFill>
                  <a:srgbClr val="3366FF"/>
                </a:solidFill>
              </a:rPr>
              <a:t> a </a:t>
            </a:r>
            <a:r>
              <a:rPr lang="fr-FR" dirty="0" err="1">
                <a:solidFill>
                  <a:srgbClr val="3366FF"/>
                </a:solidFill>
              </a:rPr>
              <a:t>Superbeam</a:t>
            </a:r>
            <a:endParaRPr lang="fr-FR" dirty="0">
              <a:solidFill>
                <a:srgbClr val="3366FF"/>
              </a:solidFill>
            </a:endParaRPr>
          </a:p>
        </p:txBody>
      </p:sp>
      <p:pic>
        <p:nvPicPr>
          <p:cNvPr id="3083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311525"/>
            <a:ext cx="4297362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4" name="Groupe 28"/>
          <p:cNvGrpSpPr>
            <a:grpSpLocks/>
          </p:cNvGrpSpPr>
          <p:nvPr/>
        </p:nvGrpSpPr>
        <p:grpSpPr bwMode="auto">
          <a:xfrm>
            <a:off x="6407150" y="-26988"/>
            <a:ext cx="2773363" cy="2757488"/>
            <a:chOff x="941871" y="2361559"/>
            <a:chExt cx="3391117" cy="3901691"/>
          </a:xfrm>
        </p:grpSpPr>
        <p:pic>
          <p:nvPicPr>
            <p:cNvPr id="3087" name="Picture 2" descr="I:\1 - In corso\7535.0-Laguna\5 - Grafica\Figure\Figure 3D\mezza sezione completa bianco.jpe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871" y="2361559"/>
              <a:ext cx="3390500" cy="377422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4" name="Connecteur droit avec flèche 23"/>
            <p:cNvCxnSpPr/>
            <p:nvPr/>
          </p:nvCxnSpPr>
          <p:spPr>
            <a:xfrm rot="5400000">
              <a:off x="534646" y="4298929"/>
              <a:ext cx="2666268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/>
            <p:cNvCxnSpPr/>
            <p:nvPr/>
          </p:nvCxnSpPr>
          <p:spPr>
            <a:xfrm>
              <a:off x="1980365" y="5951026"/>
              <a:ext cx="1220957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90" name="ZoneTexte 25"/>
            <p:cNvSpPr txBox="1">
              <a:spLocks noChangeArrowheads="1"/>
            </p:cNvSpPr>
            <p:nvPr/>
          </p:nvSpPr>
          <p:spPr bwMode="auto">
            <a:xfrm rot="-5400000">
              <a:off x="1334407" y="4087166"/>
              <a:ext cx="760335" cy="319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100">
                  <a:solidFill>
                    <a:srgbClr val="FFFFFF"/>
                  </a:solidFill>
                </a:rPr>
                <a:t>103m</a:t>
              </a:r>
            </a:p>
          </p:txBody>
        </p:sp>
        <p:sp>
          <p:nvSpPr>
            <p:cNvPr id="3091" name="ZoneTexte 26"/>
            <p:cNvSpPr txBox="1">
              <a:spLocks noChangeArrowheads="1"/>
            </p:cNvSpPr>
            <p:nvPr/>
          </p:nvSpPr>
          <p:spPr bwMode="auto">
            <a:xfrm>
              <a:off x="2345546" y="5893063"/>
              <a:ext cx="607887" cy="370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100">
                  <a:solidFill>
                    <a:srgbClr val="FFFFFF"/>
                  </a:solidFill>
                </a:rPr>
                <a:t>65 m</a:t>
              </a:r>
            </a:p>
          </p:txBody>
        </p:sp>
        <p:sp>
          <p:nvSpPr>
            <p:cNvPr id="3092" name="ZoneTexte 27"/>
            <p:cNvSpPr txBox="1">
              <a:spLocks noChangeArrowheads="1"/>
            </p:cNvSpPr>
            <p:nvPr/>
          </p:nvSpPr>
          <p:spPr bwMode="auto">
            <a:xfrm>
              <a:off x="3715303" y="4088388"/>
              <a:ext cx="617685" cy="522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FFFFFF"/>
                  </a:solidFill>
                </a:rPr>
                <a:t>x 2</a:t>
              </a:r>
            </a:p>
          </p:txBody>
        </p:sp>
      </p:grpSp>
      <p:sp>
        <p:nvSpPr>
          <p:cNvPr id="3085" name="Rectangle 29"/>
          <p:cNvSpPr>
            <a:spLocks noChangeArrowheads="1"/>
          </p:cNvSpPr>
          <p:nvPr/>
        </p:nvSpPr>
        <p:spPr bwMode="auto">
          <a:xfrm>
            <a:off x="3160713" y="2720975"/>
            <a:ext cx="42114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srgbClr val="000000"/>
                </a:solidFill>
              </a:rPr>
              <a:t>2 types of </a:t>
            </a:r>
            <a:r>
              <a:rPr lang="fr-FR" dirty="0">
                <a:solidFill>
                  <a:srgbClr val="C00000"/>
                </a:solidFill>
              </a:rPr>
              <a:t>neutrino </a:t>
            </a:r>
            <a:r>
              <a:rPr lang="fr-FR" dirty="0" err="1">
                <a:solidFill>
                  <a:srgbClr val="C00000"/>
                </a:solidFill>
              </a:rPr>
              <a:t>beams</a:t>
            </a:r>
            <a:r>
              <a:rPr lang="fr-FR" dirty="0">
                <a:solidFill>
                  <a:srgbClr val="C00000"/>
                </a:solidFill>
              </a:rPr>
              <a:t> </a:t>
            </a:r>
            <a:r>
              <a:rPr lang="fr-FR" dirty="0" err="1">
                <a:solidFill>
                  <a:srgbClr val="C00000"/>
                </a:solidFill>
              </a:rPr>
              <a:t>from</a:t>
            </a:r>
            <a:r>
              <a:rPr lang="fr-FR" dirty="0">
                <a:solidFill>
                  <a:srgbClr val="C00000"/>
                </a:solidFill>
              </a:rPr>
              <a:t> </a:t>
            </a:r>
            <a:r>
              <a:rPr lang="fr-FR" dirty="0" smtClean="0">
                <a:solidFill>
                  <a:srgbClr val="C00000"/>
                </a:solidFill>
              </a:rPr>
              <a:t>CERN</a:t>
            </a:r>
            <a:r>
              <a:rPr lang="fr-FR" dirty="0" smtClean="0">
                <a:solidFill>
                  <a:srgbClr val="000000"/>
                </a:solidFill>
              </a:rPr>
              <a:t>: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3086" name="ZoneTexte 30"/>
          <p:cNvSpPr txBox="1">
            <a:spLocks noChangeArrowheads="1"/>
          </p:cNvSpPr>
          <p:nvPr/>
        </p:nvSpPr>
        <p:spPr bwMode="auto">
          <a:xfrm>
            <a:off x="206375" y="511175"/>
            <a:ext cx="18780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2400" dirty="0" err="1">
                <a:solidFill>
                  <a:srgbClr val="333399"/>
                </a:solidFill>
              </a:rPr>
              <a:t>Ingredients</a:t>
            </a:r>
            <a:r>
              <a:rPr lang="fr-FR" sz="2400" dirty="0">
                <a:solidFill>
                  <a:srgbClr val="333399"/>
                </a:solidFill>
              </a:rPr>
              <a:t>: 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4211638" y="5176035"/>
            <a:ext cx="4314825" cy="1566078"/>
            <a:chOff x="4211638" y="5176035"/>
            <a:chExt cx="4314825" cy="1566078"/>
          </a:xfrm>
        </p:grpSpPr>
        <p:pic>
          <p:nvPicPr>
            <p:cNvPr id="3080" name="Imag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4663" y="5256213"/>
              <a:ext cx="4241800" cy="148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4211638" y="5176035"/>
              <a:ext cx="432370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993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7257C8-F238-4185-98A1-023F829649C8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58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7173" name="ZoneTexte 31"/>
          <p:cNvSpPr txBox="1">
            <a:spLocks noChangeArrowheads="1"/>
          </p:cNvSpPr>
          <p:nvPr/>
        </p:nvSpPr>
        <p:spPr bwMode="auto">
          <a:xfrm>
            <a:off x="0" y="-26988"/>
            <a:ext cx="44005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2400" dirty="0" err="1">
                <a:solidFill>
                  <a:srgbClr val="333399"/>
                </a:solidFill>
              </a:rPr>
              <a:t>SuperBeam</a:t>
            </a:r>
            <a:r>
              <a:rPr lang="fr-FR" sz="2400" dirty="0">
                <a:solidFill>
                  <a:srgbClr val="333399"/>
                </a:solidFill>
              </a:rPr>
              <a:t> </a:t>
            </a:r>
            <a:r>
              <a:rPr lang="fr-FR" sz="2400" dirty="0" err="1">
                <a:solidFill>
                  <a:srgbClr val="333399"/>
                </a:solidFill>
              </a:rPr>
              <a:t>at</a:t>
            </a:r>
            <a:r>
              <a:rPr lang="fr-FR" sz="2400" dirty="0">
                <a:solidFill>
                  <a:srgbClr val="333399"/>
                </a:solidFill>
              </a:rPr>
              <a:t> </a:t>
            </a:r>
            <a:r>
              <a:rPr lang="fr-FR" sz="2400" dirty="0" smtClean="0">
                <a:solidFill>
                  <a:srgbClr val="333399"/>
                </a:solidFill>
              </a:rPr>
              <a:t>CERN </a:t>
            </a:r>
            <a:r>
              <a:rPr lang="fr-FR" sz="2400" dirty="0" smtClean="0">
                <a:solidFill>
                  <a:srgbClr val="C00000"/>
                </a:solidFill>
              </a:rPr>
              <a:t>(</a:t>
            </a:r>
            <a:r>
              <a:rPr lang="en-GB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EURO</a:t>
            </a:r>
            <a:r>
              <a:rPr lang="en-GB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)</a:t>
            </a:r>
            <a:endParaRPr lang="fr-FR" sz="2400" dirty="0">
              <a:solidFill>
                <a:srgbClr val="C00000"/>
              </a:solidFill>
            </a:endParaRPr>
          </a:p>
        </p:txBody>
      </p:sp>
      <p:sp>
        <p:nvSpPr>
          <p:cNvPr id="7176" name="ZoneTexte 244"/>
          <p:cNvSpPr txBox="1">
            <a:spLocks noChangeArrowheads="1"/>
          </p:cNvSpPr>
          <p:nvPr/>
        </p:nvSpPr>
        <p:spPr bwMode="auto">
          <a:xfrm>
            <a:off x="3679773" y="1050620"/>
            <a:ext cx="166844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rPr>
              <a:t>HP-SPL </a:t>
            </a:r>
            <a:r>
              <a:rPr lang="en-GB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rPr>
              <a:t>proton kinetic energy: ~4 </a:t>
            </a:r>
            <a:r>
              <a:rPr lang="en-GB" dirty="0" err="1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rPr>
              <a:t>GeV</a:t>
            </a:r>
            <a:endParaRPr lang="en-GB" dirty="0">
              <a:solidFill>
                <a:srgbClr val="000000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7177" name="ZoneTexte 2"/>
          <p:cNvSpPr txBox="1">
            <a:spLocks noChangeArrowheads="1"/>
          </p:cNvSpPr>
          <p:nvPr/>
        </p:nvSpPr>
        <p:spPr bwMode="auto">
          <a:xfrm>
            <a:off x="248818" y="5713511"/>
            <a:ext cx="36031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Ref</a:t>
            </a:r>
            <a:r>
              <a:rPr lang="fr-FR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fr-FR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A. Longhin, </a:t>
            </a:r>
            <a:r>
              <a:rPr lang="fr-FR" sz="1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Eur</a:t>
            </a:r>
            <a:r>
              <a:rPr lang="fr-FR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Phys. J. C71 (2011) 1745</a:t>
            </a:r>
            <a:endParaRPr lang="fr-FR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8" name="ZoneTexte 3"/>
          <p:cNvSpPr txBox="1">
            <a:spLocks noChangeArrowheads="1"/>
          </p:cNvSpPr>
          <p:nvPr/>
        </p:nvSpPr>
        <p:spPr bwMode="auto">
          <a:xfrm>
            <a:off x="74330" y="6453336"/>
            <a:ext cx="36855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dirty="0" err="1">
                <a:solidFill>
                  <a:srgbClr val="C00000"/>
                </a:solidFill>
              </a:rPr>
              <a:t>Cf</a:t>
            </a:r>
            <a:r>
              <a:rPr lang="fr-FR" dirty="0" smtClean="0">
                <a:solidFill>
                  <a:srgbClr val="C00000"/>
                </a:solidFill>
              </a:rPr>
              <a:t>: </a:t>
            </a:r>
            <a:r>
              <a:rPr lang="fr-FR" dirty="0" err="1" smtClean="0">
                <a:solidFill>
                  <a:srgbClr val="C00000"/>
                </a:solidFill>
              </a:rPr>
              <a:t>details</a:t>
            </a:r>
            <a:r>
              <a:rPr lang="fr-FR" dirty="0" smtClean="0">
                <a:solidFill>
                  <a:srgbClr val="C00000"/>
                </a:solidFill>
              </a:rPr>
              <a:t> in N. Vassilopoulos’ talk</a:t>
            </a:r>
            <a:endParaRPr lang="fr-FR" dirty="0">
              <a:solidFill>
                <a:srgbClr val="C00000"/>
              </a:solidFill>
            </a:endParaRPr>
          </a:p>
        </p:txBody>
      </p:sp>
      <p:graphicFrame>
        <p:nvGraphicFramePr>
          <p:cNvPr id="92" name="Group 3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8523742"/>
              </p:ext>
            </p:extLst>
          </p:nvPr>
        </p:nvGraphicFramePr>
        <p:xfrm>
          <a:off x="126425" y="558899"/>
          <a:ext cx="3319161" cy="2582069"/>
        </p:xfrm>
        <a:graphic>
          <a:graphicData uri="http://schemas.openxmlformats.org/drawingml/2006/table">
            <a:tbl>
              <a:tblPr/>
              <a:tblGrid>
                <a:gridCol w="1756695"/>
                <a:gridCol w="1562466"/>
              </a:tblGrid>
              <a:tr h="368867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MS PGothic" pitchFamily="34" charset="-128"/>
                        </a:rPr>
                        <a:t>Energy</a:t>
                      </a:r>
                    </a:p>
                  </a:txBody>
                  <a:tcPr marL="103408" marR="103408" marT="51707" marB="51707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MS PGothic" pitchFamily="34" charset="-128"/>
                        </a:rPr>
                        <a:t>4-5 GeV</a:t>
                      </a:r>
                    </a:p>
                  </a:txBody>
                  <a:tcPr marL="103408" marR="103408" marT="51707" marB="517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867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MS PGothic" pitchFamily="34" charset="-128"/>
                        </a:rPr>
                        <a:t>Beam Power</a:t>
                      </a:r>
                    </a:p>
                  </a:txBody>
                  <a:tcPr marL="103408" marR="103408" marT="51707" marB="51707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MS PGothic" pitchFamily="34" charset="-128"/>
                        </a:rPr>
                        <a:t>4 MW</a:t>
                      </a:r>
                    </a:p>
                  </a:txBody>
                  <a:tcPr marL="103408" marR="103408" marT="51707" marB="517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867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MS PGothic" pitchFamily="34" charset="-128"/>
                        </a:rPr>
                        <a:t>Proton per pulse</a:t>
                      </a:r>
                    </a:p>
                  </a:txBody>
                  <a:tcPr marL="103408" marR="103408" marT="51707" marB="51707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MS PGothic" pitchFamily="34" charset="-128"/>
                        </a:rPr>
                        <a:t>1.1 x 10</a:t>
                      </a:r>
                      <a:r>
                        <a:rPr kumimoji="0" lang="en-GB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MS PGothic" pitchFamily="34" charset="-128"/>
                        </a:rPr>
                        <a:t>+14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MS PGothic" pitchFamily="34" charset="-128"/>
                      </a:endParaRPr>
                    </a:p>
                  </a:txBody>
                  <a:tcPr marL="103408" marR="103408" marT="51707" marB="517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867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MS PGothic" pitchFamily="34" charset="-128"/>
                        </a:rPr>
                        <a:t>Rep. rate</a:t>
                      </a:r>
                    </a:p>
                  </a:txBody>
                  <a:tcPr marL="103408" marR="103408" marT="51707" marB="51707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MS PGothic" pitchFamily="34" charset="-128"/>
                        </a:rPr>
                        <a:t>50 Hz</a:t>
                      </a:r>
                    </a:p>
                  </a:txBody>
                  <a:tcPr marL="103408" marR="103408" marT="51707" marB="517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867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MS PGothic" pitchFamily="34" charset="-128"/>
                        </a:rPr>
                        <a:t>Pulse duration</a:t>
                      </a:r>
                    </a:p>
                  </a:txBody>
                  <a:tcPr marL="103408" marR="103408" marT="51707" marB="51707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MS PGothic" pitchFamily="34" charset="-128"/>
                        </a:rPr>
                        <a:t>3.2 </a:t>
                      </a:r>
                      <a:r>
                        <a:rPr kumimoji="0" lang="en-GB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MS PGothic" pitchFamily="34" charset="-128"/>
                        </a:rPr>
                        <a:t>μs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MS PGothic" pitchFamily="34" charset="-128"/>
                      </a:endParaRPr>
                    </a:p>
                  </a:txBody>
                  <a:tcPr marL="103408" marR="103408" marT="51707" marB="517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867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6900" algn="l"/>
                        </a:tabLst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MS PGothic" pitchFamily="34" charset="-128"/>
                        </a:rPr>
                        <a:t>Beam shape</a:t>
                      </a:r>
                    </a:p>
                  </a:txBody>
                  <a:tcPr marL="103408" marR="103408" marT="51707" marB="51707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MS PGothic" pitchFamily="34" charset="-128"/>
                        </a:rPr>
                        <a:t>Gaussian</a:t>
                      </a:r>
                    </a:p>
                  </a:txBody>
                  <a:tcPr marL="103408" marR="103408" marT="51707" marB="517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867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6900" algn="l"/>
                        </a:tabLst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MS PGothic" pitchFamily="34" charset="-128"/>
                        </a:rPr>
                        <a:t>Emittances rms</a:t>
                      </a:r>
                    </a:p>
                  </a:txBody>
                  <a:tcPr marL="103408" marR="103408" marT="51707" marB="51707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MS PGothic" pitchFamily="34" charset="-128"/>
                        </a:rPr>
                        <a:t>3π mm </a:t>
                      </a:r>
                      <a:r>
                        <a:rPr kumimoji="0" lang="en-GB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MS PGothic" pitchFamily="34" charset="-128"/>
                        </a:rPr>
                        <a:t>mrad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MS PGothic" pitchFamily="34" charset="-128"/>
                        </a:rPr>
                        <a:t>**</a:t>
                      </a:r>
                    </a:p>
                  </a:txBody>
                  <a:tcPr marL="103408" marR="103408" marT="51707" marB="517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3" name="Groupe 2"/>
          <p:cNvGrpSpPr>
            <a:grpSpLocks noChangeAspect="1"/>
          </p:cNvGrpSpPr>
          <p:nvPr/>
        </p:nvGrpSpPr>
        <p:grpSpPr>
          <a:xfrm>
            <a:off x="3546919" y="116632"/>
            <a:ext cx="5489577" cy="3217927"/>
            <a:chOff x="223415" y="730659"/>
            <a:chExt cx="7319435" cy="4290570"/>
          </a:xfrm>
        </p:grpSpPr>
        <p:grpSp>
          <p:nvGrpSpPr>
            <p:cNvPr id="87" name="Group 182"/>
            <p:cNvGrpSpPr>
              <a:grpSpLocks/>
            </p:cNvGrpSpPr>
            <p:nvPr/>
          </p:nvGrpSpPr>
          <p:grpSpPr bwMode="auto">
            <a:xfrm>
              <a:off x="223415" y="730659"/>
              <a:ext cx="7319435" cy="4290570"/>
              <a:chOff x="471" y="583"/>
              <a:chExt cx="2371" cy="1390"/>
            </a:xfrm>
          </p:grpSpPr>
          <p:sp>
            <p:nvSpPr>
              <p:cNvPr id="88" name="Line 33"/>
              <p:cNvSpPr>
                <a:spLocks noChangeShapeType="1"/>
              </p:cNvSpPr>
              <p:nvPr/>
            </p:nvSpPr>
            <p:spPr bwMode="auto">
              <a:xfrm flipV="1">
                <a:off x="2260" y="1094"/>
                <a:ext cx="484" cy="22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Line 34"/>
              <p:cNvSpPr>
                <a:spLocks noChangeShapeType="1"/>
              </p:cNvSpPr>
              <p:nvPr/>
            </p:nvSpPr>
            <p:spPr bwMode="auto">
              <a:xfrm flipV="1">
                <a:off x="471" y="1322"/>
                <a:ext cx="1789" cy="62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Freeform 35"/>
              <p:cNvSpPr>
                <a:spLocks/>
              </p:cNvSpPr>
              <p:nvPr/>
            </p:nvSpPr>
            <p:spPr bwMode="auto">
              <a:xfrm>
                <a:off x="2118" y="1230"/>
                <a:ext cx="174" cy="220"/>
              </a:xfrm>
              <a:custGeom>
                <a:avLst/>
                <a:gdLst>
                  <a:gd name="T0" fmla="*/ 64 w 174"/>
                  <a:gd name="T1" fmla="*/ 220 h 220"/>
                  <a:gd name="T2" fmla="*/ 64 w 174"/>
                  <a:gd name="T3" fmla="*/ 220 h 220"/>
                  <a:gd name="T4" fmla="*/ 78 w 174"/>
                  <a:gd name="T5" fmla="*/ 214 h 220"/>
                  <a:gd name="T6" fmla="*/ 90 w 174"/>
                  <a:gd name="T7" fmla="*/ 206 h 220"/>
                  <a:gd name="T8" fmla="*/ 100 w 174"/>
                  <a:gd name="T9" fmla="*/ 198 h 220"/>
                  <a:gd name="T10" fmla="*/ 110 w 174"/>
                  <a:gd name="T11" fmla="*/ 190 h 220"/>
                  <a:gd name="T12" fmla="*/ 116 w 174"/>
                  <a:gd name="T13" fmla="*/ 180 h 220"/>
                  <a:gd name="T14" fmla="*/ 120 w 174"/>
                  <a:gd name="T15" fmla="*/ 170 h 220"/>
                  <a:gd name="T16" fmla="*/ 128 w 174"/>
                  <a:gd name="T17" fmla="*/ 150 h 220"/>
                  <a:gd name="T18" fmla="*/ 130 w 174"/>
                  <a:gd name="T19" fmla="*/ 132 h 220"/>
                  <a:gd name="T20" fmla="*/ 130 w 174"/>
                  <a:gd name="T21" fmla="*/ 118 h 220"/>
                  <a:gd name="T22" fmla="*/ 128 w 174"/>
                  <a:gd name="T23" fmla="*/ 102 h 220"/>
                  <a:gd name="T24" fmla="*/ 128 w 174"/>
                  <a:gd name="T25" fmla="*/ 102 h 220"/>
                  <a:gd name="T26" fmla="*/ 132 w 174"/>
                  <a:gd name="T27" fmla="*/ 112 h 220"/>
                  <a:gd name="T28" fmla="*/ 140 w 174"/>
                  <a:gd name="T29" fmla="*/ 134 h 220"/>
                  <a:gd name="T30" fmla="*/ 146 w 174"/>
                  <a:gd name="T31" fmla="*/ 146 h 220"/>
                  <a:gd name="T32" fmla="*/ 154 w 174"/>
                  <a:gd name="T33" fmla="*/ 160 h 220"/>
                  <a:gd name="T34" fmla="*/ 162 w 174"/>
                  <a:gd name="T35" fmla="*/ 172 h 220"/>
                  <a:gd name="T36" fmla="*/ 174 w 174"/>
                  <a:gd name="T37" fmla="*/ 182 h 220"/>
                  <a:gd name="T38" fmla="*/ 110 w 174"/>
                  <a:gd name="T39" fmla="*/ 0 h 220"/>
                  <a:gd name="T40" fmla="*/ 110 w 174"/>
                  <a:gd name="T41" fmla="*/ 0 h 220"/>
                  <a:gd name="T42" fmla="*/ 108 w 174"/>
                  <a:gd name="T43" fmla="*/ 16 h 220"/>
                  <a:gd name="T44" fmla="*/ 108 w 174"/>
                  <a:gd name="T45" fmla="*/ 30 h 220"/>
                  <a:gd name="T46" fmla="*/ 110 w 174"/>
                  <a:gd name="T47" fmla="*/ 46 h 220"/>
                  <a:gd name="T48" fmla="*/ 114 w 174"/>
                  <a:gd name="T49" fmla="*/ 60 h 220"/>
                  <a:gd name="T50" fmla="*/ 120 w 174"/>
                  <a:gd name="T51" fmla="*/ 82 h 220"/>
                  <a:gd name="T52" fmla="*/ 124 w 174"/>
                  <a:gd name="T53" fmla="*/ 90 h 220"/>
                  <a:gd name="T54" fmla="*/ 124 w 174"/>
                  <a:gd name="T55" fmla="*/ 90 h 220"/>
                  <a:gd name="T56" fmla="*/ 116 w 174"/>
                  <a:gd name="T57" fmla="*/ 78 h 220"/>
                  <a:gd name="T58" fmla="*/ 108 w 174"/>
                  <a:gd name="T59" fmla="*/ 66 h 220"/>
                  <a:gd name="T60" fmla="*/ 94 w 174"/>
                  <a:gd name="T61" fmla="*/ 54 h 220"/>
                  <a:gd name="T62" fmla="*/ 76 w 174"/>
                  <a:gd name="T63" fmla="*/ 42 h 220"/>
                  <a:gd name="T64" fmla="*/ 66 w 174"/>
                  <a:gd name="T65" fmla="*/ 38 h 220"/>
                  <a:gd name="T66" fmla="*/ 56 w 174"/>
                  <a:gd name="T67" fmla="*/ 34 h 220"/>
                  <a:gd name="T68" fmla="*/ 44 w 174"/>
                  <a:gd name="T69" fmla="*/ 32 h 220"/>
                  <a:gd name="T70" fmla="*/ 30 w 174"/>
                  <a:gd name="T71" fmla="*/ 32 h 220"/>
                  <a:gd name="T72" fmla="*/ 16 w 174"/>
                  <a:gd name="T73" fmla="*/ 34 h 220"/>
                  <a:gd name="T74" fmla="*/ 0 w 174"/>
                  <a:gd name="T75" fmla="*/ 38 h 220"/>
                  <a:gd name="T76" fmla="*/ 64 w 174"/>
                  <a:gd name="T77" fmla="*/ 220 h 22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74"/>
                  <a:gd name="T118" fmla="*/ 0 h 220"/>
                  <a:gd name="T119" fmla="*/ 174 w 174"/>
                  <a:gd name="T120" fmla="*/ 220 h 22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74" h="220">
                    <a:moveTo>
                      <a:pt x="64" y="220"/>
                    </a:moveTo>
                    <a:lnTo>
                      <a:pt x="64" y="220"/>
                    </a:lnTo>
                    <a:lnTo>
                      <a:pt x="78" y="214"/>
                    </a:lnTo>
                    <a:lnTo>
                      <a:pt x="90" y="206"/>
                    </a:lnTo>
                    <a:lnTo>
                      <a:pt x="100" y="198"/>
                    </a:lnTo>
                    <a:lnTo>
                      <a:pt x="110" y="190"/>
                    </a:lnTo>
                    <a:lnTo>
                      <a:pt x="116" y="180"/>
                    </a:lnTo>
                    <a:lnTo>
                      <a:pt x="120" y="170"/>
                    </a:lnTo>
                    <a:lnTo>
                      <a:pt x="128" y="150"/>
                    </a:lnTo>
                    <a:lnTo>
                      <a:pt x="130" y="132"/>
                    </a:lnTo>
                    <a:lnTo>
                      <a:pt x="130" y="118"/>
                    </a:lnTo>
                    <a:lnTo>
                      <a:pt x="128" y="102"/>
                    </a:lnTo>
                    <a:lnTo>
                      <a:pt x="132" y="112"/>
                    </a:lnTo>
                    <a:lnTo>
                      <a:pt x="140" y="134"/>
                    </a:lnTo>
                    <a:lnTo>
                      <a:pt x="146" y="146"/>
                    </a:lnTo>
                    <a:lnTo>
                      <a:pt x="154" y="160"/>
                    </a:lnTo>
                    <a:lnTo>
                      <a:pt x="162" y="172"/>
                    </a:lnTo>
                    <a:lnTo>
                      <a:pt x="174" y="182"/>
                    </a:lnTo>
                    <a:lnTo>
                      <a:pt x="110" y="0"/>
                    </a:lnTo>
                    <a:lnTo>
                      <a:pt x="108" y="16"/>
                    </a:lnTo>
                    <a:lnTo>
                      <a:pt x="108" y="30"/>
                    </a:lnTo>
                    <a:lnTo>
                      <a:pt x="110" y="46"/>
                    </a:lnTo>
                    <a:lnTo>
                      <a:pt x="114" y="60"/>
                    </a:lnTo>
                    <a:lnTo>
                      <a:pt x="120" y="82"/>
                    </a:lnTo>
                    <a:lnTo>
                      <a:pt x="124" y="90"/>
                    </a:lnTo>
                    <a:lnTo>
                      <a:pt x="116" y="78"/>
                    </a:lnTo>
                    <a:lnTo>
                      <a:pt x="108" y="66"/>
                    </a:lnTo>
                    <a:lnTo>
                      <a:pt x="94" y="54"/>
                    </a:lnTo>
                    <a:lnTo>
                      <a:pt x="76" y="42"/>
                    </a:lnTo>
                    <a:lnTo>
                      <a:pt x="66" y="38"/>
                    </a:lnTo>
                    <a:lnTo>
                      <a:pt x="56" y="34"/>
                    </a:lnTo>
                    <a:lnTo>
                      <a:pt x="44" y="32"/>
                    </a:lnTo>
                    <a:lnTo>
                      <a:pt x="30" y="32"/>
                    </a:lnTo>
                    <a:lnTo>
                      <a:pt x="16" y="34"/>
                    </a:lnTo>
                    <a:lnTo>
                      <a:pt x="0" y="38"/>
                    </a:lnTo>
                    <a:lnTo>
                      <a:pt x="64" y="220"/>
                    </a:lnTo>
                    <a:close/>
                  </a:path>
                </a:pathLst>
              </a:custGeom>
              <a:solidFill>
                <a:srgbClr val="33F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Freeform 36"/>
              <p:cNvSpPr>
                <a:spLocks/>
              </p:cNvSpPr>
              <p:nvPr/>
            </p:nvSpPr>
            <p:spPr bwMode="auto">
              <a:xfrm>
                <a:off x="2118" y="1230"/>
                <a:ext cx="174" cy="220"/>
              </a:xfrm>
              <a:custGeom>
                <a:avLst/>
                <a:gdLst>
                  <a:gd name="T0" fmla="*/ 64 w 174"/>
                  <a:gd name="T1" fmla="*/ 220 h 220"/>
                  <a:gd name="T2" fmla="*/ 64 w 174"/>
                  <a:gd name="T3" fmla="*/ 220 h 220"/>
                  <a:gd name="T4" fmla="*/ 78 w 174"/>
                  <a:gd name="T5" fmla="*/ 214 h 220"/>
                  <a:gd name="T6" fmla="*/ 90 w 174"/>
                  <a:gd name="T7" fmla="*/ 206 h 220"/>
                  <a:gd name="T8" fmla="*/ 100 w 174"/>
                  <a:gd name="T9" fmla="*/ 198 h 220"/>
                  <a:gd name="T10" fmla="*/ 110 w 174"/>
                  <a:gd name="T11" fmla="*/ 190 h 220"/>
                  <a:gd name="T12" fmla="*/ 116 w 174"/>
                  <a:gd name="T13" fmla="*/ 180 h 220"/>
                  <a:gd name="T14" fmla="*/ 120 w 174"/>
                  <a:gd name="T15" fmla="*/ 170 h 220"/>
                  <a:gd name="T16" fmla="*/ 128 w 174"/>
                  <a:gd name="T17" fmla="*/ 150 h 220"/>
                  <a:gd name="T18" fmla="*/ 130 w 174"/>
                  <a:gd name="T19" fmla="*/ 132 h 220"/>
                  <a:gd name="T20" fmla="*/ 130 w 174"/>
                  <a:gd name="T21" fmla="*/ 118 h 220"/>
                  <a:gd name="T22" fmla="*/ 128 w 174"/>
                  <a:gd name="T23" fmla="*/ 102 h 220"/>
                  <a:gd name="T24" fmla="*/ 128 w 174"/>
                  <a:gd name="T25" fmla="*/ 102 h 220"/>
                  <a:gd name="T26" fmla="*/ 132 w 174"/>
                  <a:gd name="T27" fmla="*/ 112 h 220"/>
                  <a:gd name="T28" fmla="*/ 140 w 174"/>
                  <a:gd name="T29" fmla="*/ 134 h 220"/>
                  <a:gd name="T30" fmla="*/ 146 w 174"/>
                  <a:gd name="T31" fmla="*/ 146 h 220"/>
                  <a:gd name="T32" fmla="*/ 154 w 174"/>
                  <a:gd name="T33" fmla="*/ 160 h 220"/>
                  <a:gd name="T34" fmla="*/ 162 w 174"/>
                  <a:gd name="T35" fmla="*/ 172 h 220"/>
                  <a:gd name="T36" fmla="*/ 174 w 174"/>
                  <a:gd name="T37" fmla="*/ 182 h 220"/>
                  <a:gd name="T38" fmla="*/ 110 w 174"/>
                  <a:gd name="T39" fmla="*/ 0 h 220"/>
                  <a:gd name="T40" fmla="*/ 110 w 174"/>
                  <a:gd name="T41" fmla="*/ 0 h 220"/>
                  <a:gd name="T42" fmla="*/ 108 w 174"/>
                  <a:gd name="T43" fmla="*/ 16 h 220"/>
                  <a:gd name="T44" fmla="*/ 108 w 174"/>
                  <a:gd name="T45" fmla="*/ 30 h 220"/>
                  <a:gd name="T46" fmla="*/ 110 w 174"/>
                  <a:gd name="T47" fmla="*/ 46 h 220"/>
                  <a:gd name="T48" fmla="*/ 114 w 174"/>
                  <a:gd name="T49" fmla="*/ 60 h 220"/>
                  <a:gd name="T50" fmla="*/ 120 w 174"/>
                  <a:gd name="T51" fmla="*/ 82 h 220"/>
                  <a:gd name="T52" fmla="*/ 124 w 174"/>
                  <a:gd name="T53" fmla="*/ 90 h 220"/>
                  <a:gd name="T54" fmla="*/ 124 w 174"/>
                  <a:gd name="T55" fmla="*/ 90 h 220"/>
                  <a:gd name="T56" fmla="*/ 116 w 174"/>
                  <a:gd name="T57" fmla="*/ 78 h 220"/>
                  <a:gd name="T58" fmla="*/ 108 w 174"/>
                  <a:gd name="T59" fmla="*/ 66 h 220"/>
                  <a:gd name="T60" fmla="*/ 94 w 174"/>
                  <a:gd name="T61" fmla="*/ 54 h 220"/>
                  <a:gd name="T62" fmla="*/ 76 w 174"/>
                  <a:gd name="T63" fmla="*/ 42 h 220"/>
                  <a:gd name="T64" fmla="*/ 66 w 174"/>
                  <a:gd name="T65" fmla="*/ 38 h 220"/>
                  <a:gd name="T66" fmla="*/ 56 w 174"/>
                  <a:gd name="T67" fmla="*/ 34 h 220"/>
                  <a:gd name="T68" fmla="*/ 44 w 174"/>
                  <a:gd name="T69" fmla="*/ 32 h 220"/>
                  <a:gd name="T70" fmla="*/ 30 w 174"/>
                  <a:gd name="T71" fmla="*/ 32 h 220"/>
                  <a:gd name="T72" fmla="*/ 16 w 174"/>
                  <a:gd name="T73" fmla="*/ 34 h 220"/>
                  <a:gd name="T74" fmla="*/ 0 w 174"/>
                  <a:gd name="T75" fmla="*/ 38 h 220"/>
                  <a:gd name="T76" fmla="*/ 64 w 174"/>
                  <a:gd name="T77" fmla="*/ 220 h 22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74"/>
                  <a:gd name="T118" fmla="*/ 0 h 220"/>
                  <a:gd name="T119" fmla="*/ 174 w 174"/>
                  <a:gd name="T120" fmla="*/ 220 h 22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74" h="220">
                    <a:moveTo>
                      <a:pt x="64" y="220"/>
                    </a:moveTo>
                    <a:lnTo>
                      <a:pt x="64" y="220"/>
                    </a:lnTo>
                    <a:lnTo>
                      <a:pt x="78" y="214"/>
                    </a:lnTo>
                    <a:lnTo>
                      <a:pt x="90" y="206"/>
                    </a:lnTo>
                    <a:lnTo>
                      <a:pt x="100" y="198"/>
                    </a:lnTo>
                    <a:lnTo>
                      <a:pt x="110" y="190"/>
                    </a:lnTo>
                    <a:lnTo>
                      <a:pt x="116" y="180"/>
                    </a:lnTo>
                    <a:lnTo>
                      <a:pt x="120" y="170"/>
                    </a:lnTo>
                    <a:lnTo>
                      <a:pt x="128" y="150"/>
                    </a:lnTo>
                    <a:lnTo>
                      <a:pt x="130" y="132"/>
                    </a:lnTo>
                    <a:lnTo>
                      <a:pt x="130" y="118"/>
                    </a:lnTo>
                    <a:lnTo>
                      <a:pt x="128" y="102"/>
                    </a:lnTo>
                    <a:lnTo>
                      <a:pt x="132" y="112"/>
                    </a:lnTo>
                    <a:lnTo>
                      <a:pt x="140" y="134"/>
                    </a:lnTo>
                    <a:lnTo>
                      <a:pt x="146" y="146"/>
                    </a:lnTo>
                    <a:lnTo>
                      <a:pt x="154" y="160"/>
                    </a:lnTo>
                    <a:lnTo>
                      <a:pt x="162" y="172"/>
                    </a:lnTo>
                    <a:lnTo>
                      <a:pt x="174" y="182"/>
                    </a:lnTo>
                    <a:lnTo>
                      <a:pt x="110" y="0"/>
                    </a:lnTo>
                    <a:lnTo>
                      <a:pt x="108" y="16"/>
                    </a:lnTo>
                    <a:lnTo>
                      <a:pt x="108" y="30"/>
                    </a:lnTo>
                    <a:lnTo>
                      <a:pt x="110" y="46"/>
                    </a:lnTo>
                    <a:lnTo>
                      <a:pt x="114" y="60"/>
                    </a:lnTo>
                    <a:lnTo>
                      <a:pt x="120" y="82"/>
                    </a:lnTo>
                    <a:lnTo>
                      <a:pt x="124" y="90"/>
                    </a:lnTo>
                    <a:lnTo>
                      <a:pt x="116" y="78"/>
                    </a:lnTo>
                    <a:lnTo>
                      <a:pt x="108" y="66"/>
                    </a:lnTo>
                    <a:lnTo>
                      <a:pt x="94" y="54"/>
                    </a:lnTo>
                    <a:lnTo>
                      <a:pt x="76" y="42"/>
                    </a:lnTo>
                    <a:lnTo>
                      <a:pt x="66" y="38"/>
                    </a:lnTo>
                    <a:lnTo>
                      <a:pt x="56" y="34"/>
                    </a:lnTo>
                    <a:lnTo>
                      <a:pt x="44" y="32"/>
                    </a:lnTo>
                    <a:lnTo>
                      <a:pt x="30" y="32"/>
                    </a:lnTo>
                    <a:lnTo>
                      <a:pt x="16" y="34"/>
                    </a:lnTo>
                    <a:lnTo>
                      <a:pt x="0" y="38"/>
                    </a:lnTo>
                    <a:lnTo>
                      <a:pt x="64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93" name="Freeform 37"/>
              <p:cNvSpPr>
                <a:spLocks/>
              </p:cNvSpPr>
              <p:nvPr/>
            </p:nvSpPr>
            <p:spPr bwMode="auto">
              <a:xfrm>
                <a:off x="2118" y="1230"/>
                <a:ext cx="174" cy="220"/>
              </a:xfrm>
              <a:custGeom>
                <a:avLst/>
                <a:gdLst>
                  <a:gd name="T0" fmla="*/ 64 w 174"/>
                  <a:gd name="T1" fmla="*/ 220 h 220"/>
                  <a:gd name="T2" fmla="*/ 64 w 174"/>
                  <a:gd name="T3" fmla="*/ 220 h 220"/>
                  <a:gd name="T4" fmla="*/ 78 w 174"/>
                  <a:gd name="T5" fmla="*/ 214 h 220"/>
                  <a:gd name="T6" fmla="*/ 90 w 174"/>
                  <a:gd name="T7" fmla="*/ 206 h 220"/>
                  <a:gd name="T8" fmla="*/ 100 w 174"/>
                  <a:gd name="T9" fmla="*/ 198 h 220"/>
                  <a:gd name="T10" fmla="*/ 110 w 174"/>
                  <a:gd name="T11" fmla="*/ 190 h 220"/>
                  <a:gd name="T12" fmla="*/ 116 w 174"/>
                  <a:gd name="T13" fmla="*/ 180 h 220"/>
                  <a:gd name="T14" fmla="*/ 120 w 174"/>
                  <a:gd name="T15" fmla="*/ 170 h 220"/>
                  <a:gd name="T16" fmla="*/ 128 w 174"/>
                  <a:gd name="T17" fmla="*/ 150 h 220"/>
                  <a:gd name="T18" fmla="*/ 130 w 174"/>
                  <a:gd name="T19" fmla="*/ 132 h 220"/>
                  <a:gd name="T20" fmla="*/ 130 w 174"/>
                  <a:gd name="T21" fmla="*/ 118 h 220"/>
                  <a:gd name="T22" fmla="*/ 128 w 174"/>
                  <a:gd name="T23" fmla="*/ 102 h 220"/>
                  <a:gd name="T24" fmla="*/ 128 w 174"/>
                  <a:gd name="T25" fmla="*/ 102 h 220"/>
                  <a:gd name="T26" fmla="*/ 132 w 174"/>
                  <a:gd name="T27" fmla="*/ 112 h 220"/>
                  <a:gd name="T28" fmla="*/ 140 w 174"/>
                  <a:gd name="T29" fmla="*/ 134 h 220"/>
                  <a:gd name="T30" fmla="*/ 146 w 174"/>
                  <a:gd name="T31" fmla="*/ 146 h 220"/>
                  <a:gd name="T32" fmla="*/ 154 w 174"/>
                  <a:gd name="T33" fmla="*/ 160 h 220"/>
                  <a:gd name="T34" fmla="*/ 162 w 174"/>
                  <a:gd name="T35" fmla="*/ 172 h 220"/>
                  <a:gd name="T36" fmla="*/ 174 w 174"/>
                  <a:gd name="T37" fmla="*/ 182 h 220"/>
                  <a:gd name="T38" fmla="*/ 110 w 174"/>
                  <a:gd name="T39" fmla="*/ 0 h 220"/>
                  <a:gd name="T40" fmla="*/ 110 w 174"/>
                  <a:gd name="T41" fmla="*/ 0 h 220"/>
                  <a:gd name="T42" fmla="*/ 108 w 174"/>
                  <a:gd name="T43" fmla="*/ 16 h 220"/>
                  <a:gd name="T44" fmla="*/ 108 w 174"/>
                  <a:gd name="T45" fmla="*/ 30 h 220"/>
                  <a:gd name="T46" fmla="*/ 110 w 174"/>
                  <a:gd name="T47" fmla="*/ 46 h 220"/>
                  <a:gd name="T48" fmla="*/ 114 w 174"/>
                  <a:gd name="T49" fmla="*/ 60 h 220"/>
                  <a:gd name="T50" fmla="*/ 120 w 174"/>
                  <a:gd name="T51" fmla="*/ 82 h 220"/>
                  <a:gd name="T52" fmla="*/ 124 w 174"/>
                  <a:gd name="T53" fmla="*/ 90 h 220"/>
                  <a:gd name="T54" fmla="*/ 124 w 174"/>
                  <a:gd name="T55" fmla="*/ 90 h 220"/>
                  <a:gd name="T56" fmla="*/ 116 w 174"/>
                  <a:gd name="T57" fmla="*/ 78 h 220"/>
                  <a:gd name="T58" fmla="*/ 108 w 174"/>
                  <a:gd name="T59" fmla="*/ 66 h 220"/>
                  <a:gd name="T60" fmla="*/ 94 w 174"/>
                  <a:gd name="T61" fmla="*/ 54 h 220"/>
                  <a:gd name="T62" fmla="*/ 76 w 174"/>
                  <a:gd name="T63" fmla="*/ 42 h 220"/>
                  <a:gd name="T64" fmla="*/ 66 w 174"/>
                  <a:gd name="T65" fmla="*/ 38 h 220"/>
                  <a:gd name="T66" fmla="*/ 56 w 174"/>
                  <a:gd name="T67" fmla="*/ 34 h 220"/>
                  <a:gd name="T68" fmla="*/ 44 w 174"/>
                  <a:gd name="T69" fmla="*/ 32 h 220"/>
                  <a:gd name="T70" fmla="*/ 30 w 174"/>
                  <a:gd name="T71" fmla="*/ 32 h 220"/>
                  <a:gd name="T72" fmla="*/ 16 w 174"/>
                  <a:gd name="T73" fmla="*/ 34 h 220"/>
                  <a:gd name="T74" fmla="*/ 0 w 174"/>
                  <a:gd name="T75" fmla="*/ 38 h 220"/>
                  <a:gd name="T76" fmla="*/ 64 w 174"/>
                  <a:gd name="T77" fmla="*/ 220 h 22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74"/>
                  <a:gd name="T118" fmla="*/ 0 h 220"/>
                  <a:gd name="T119" fmla="*/ 174 w 174"/>
                  <a:gd name="T120" fmla="*/ 220 h 22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74" h="220">
                    <a:moveTo>
                      <a:pt x="64" y="220"/>
                    </a:moveTo>
                    <a:lnTo>
                      <a:pt x="64" y="220"/>
                    </a:lnTo>
                    <a:lnTo>
                      <a:pt x="78" y="214"/>
                    </a:lnTo>
                    <a:lnTo>
                      <a:pt x="90" y="206"/>
                    </a:lnTo>
                    <a:lnTo>
                      <a:pt x="100" y="198"/>
                    </a:lnTo>
                    <a:lnTo>
                      <a:pt x="110" y="190"/>
                    </a:lnTo>
                    <a:lnTo>
                      <a:pt x="116" y="180"/>
                    </a:lnTo>
                    <a:lnTo>
                      <a:pt x="120" y="170"/>
                    </a:lnTo>
                    <a:lnTo>
                      <a:pt x="128" y="150"/>
                    </a:lnTo>
                    <a:lnTo>
                      <a:pt x="130" y="132"/>
                    </a:lnTo>
                    <a:lnTo>
                      <a:pt x="130" y="118"/>
                    </a:lnTo>
                    <a:lnTo>
                      <a:pt x="128" y="102"/>
                    </a:lnTo>
                    <a:lnTo>
                      <a:pt x="132" y="112"/>
                    </a:lnTo>
                    <a:lnTo>
                      <a:pt x="140" y="134"/>
                    </a:lnTo>
                    <a:lnTo>
                      <a:pt x="146" y="146"/>
                    </a:lnTo>
                    <a:lnTo>
                      <a:pt x="154" y="160"/>
                    </a:lnTo>
                    <a:lnTo>
                      <a:pt x="162" y="172"/>
                    </a:lnTo>
                    <a:lnTo>
                      <a:pt x="174" y="182"/>
                    </a:lnTo>
                    <a:lnTo>
                      <a:pt x="110" y="0"/>
                    </a:lnTo>
                    <a:lnTo>
                      <a:pt x="108" y="16"/>
                    </a:lnTo>
                    <a:lnTo>
                      <a:pt x="108" y="30"/>
                    </a:lnTo>
                    <a:lnTo>
                      <a:pt x="110" y="46"/>
                    </a:lnTo>
                    <a:lnTo>
                      <a:pt x="114" y="60"/>
                    </a:lnTo>
                    <a:lnTo>
                      <a:pt x="120" y="82"/>
                    </a:lnTo>
                    <a:lnTo>
                      <a:pt x="124" y="90"/>
                    </a:lnTo>
                    <a:lnTo>
                      <a:pt x="116" y="78"/>
                    </a:lnTo>
                    <a:lnTo>
                      <a:pt x="108" y="66"/>
                    </a:lnTo>
                    <a:lnTo>
                      <a:pt x="94" y="54"/>
                    </a:lnTo>
                    <a:lnTo>
                      <a:pt x="76" y="42"/>
                    </a:lnTo>
                    <a:lnTo>
                      <a:pt x="66" y="38"/>
                    </a:lnTo>
                    <a:lnTo>
                      <a:pt x="56" y="34"/>
                    </a:lnTo>
                    <a:lnTo>
                      <a:pt x="44" y="32"/>
                    </a:lnTo>
                    <a:lnTo>
                      <a:pt x="30" y="32"/>
                    </a:lnTo>
                    <a:lnTo>
                      <a:pt x="16" y="34"/>
                    </a:lnTo>
                    <a:lnTo>
                      <a:pt x="0" y="38"/>
                    </a:lnTo>
                    <a:lnTo>
                      <a:pt x="64" y="22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94" name="Freeform 38"/>
              <p:cNvSpPr>
                <a:spLocks/>
              </p:cNvSpPr>
              <p:nvPr/>
            </p:nvSpPr>
            <p:spPr bwMode="auto">
              <a:xfrm>
                <a:off x="2238" y="1306"/>
                <a:ext cx="44" cy="30"/>
              </a:xfrm>
              <a:custGeom>
                <a:avLst/>
                <a:gdLst>
                  <a:gd name="T0" fmla="*/ 44 w 44"/>
                  <a:gd name="T1" fmla="*/ 18 h 30"/>
                  <a:gd name="T2" fmla="*/ 8 w 44"/>
                  <a:gd name="T3" fmla="*/ 30 h 30"/>
                  <a:gd name="T4" fmla="*/ 0 w 44"/>
                  <a:gd name="T5" fmla="*/ 12 h 30"/>
                  <a:gd name="T6" fmla="*/ 38 w 44"/>
                  <a:gd name="T7" fmla="*/ 0 h 30"/>
                  <a:gd name="T8" fmla="*/ 44 w 44"/>
                  <a:gd name="T9" fmla="*/ 18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"/>
                  <a:gd name="T16" fmla="*/ 0 h 30"/>
                  <a:gd name="T17" fmla="*/ 44 w 44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" h="30">
                    <a:moveTo>
                      <a:pt x="44" y="18"/>
                    </a:moveTo>
                    <a:lnTo>
                      <a:pt x="8" y="30"/>
                    </a:lnTo>
                    <a:lnTo>
                      <a:pt x="0" y="12"/>
                    </a:lnTo>
                    <a:lnTo>
                      <a:pt x="38" y="0"/>
                    </a:lnTo>
                    <a:lnTo>
                      <a:pt x="44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95" name="Freeform 39"/>
              <p:cNvSpPr>
                <a:spLocks/>
              </p:cNvSpPr>
              <p:nvPr/>
            </p:nvSpPr>
            <p:spPr bwMode="auto">
              <a:xfrm>
                <a:off x="2238" y="1306"/>
                <a:ext cx="44" cy="30"/>
              </a:xfrm>
              <a:custGeom>
                <a:avLst/>
                <a:gdLst>
                  <a:gd name="T0" fmla="*/ 44 w 44"/>
                  <a:gd name="T1" fmla="*/ 18 h 30"/>
                  <a:gd name="T2" fmla="*/ 8 w 44"/>
                  <a:gd name="T3" fmla="*/ 30 h 30"/>
                  <a:gd name="T4" fmla="*/ 0 w 44"/>
                  <a:gd name="T5" fmla="*/ 12 h 30"/>
                  <a:gd name="T6" fmla="*/ 38 w 44"/>
                  <a:gd name="T7" fmla="*/ 0 h 30"/>
                  <a:gd name="T8" fmla="*/ 44 w 44"/>
                  <a:gd name="T9" fmla="*/ 18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"/>
                  <a:gd name="T16" fmla="*/ 0 h 30"/>
                  <a:gd name="T17" fmla="*/ 44 w 44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" h="30">
                    <a:moveTo>
                      <a:pt x="44" y="18"/>
                    </a:moveTo>
                    <a:lnTo>
                      <a:pt x="8" y="30"/>
                    </a:lnTo>
                    <a:lnTo>
                      <a:pt x="0" y="12"/>
                    </a:lnTo>
                    <a:lnTo>
                      <a:pt x="38" y="0"/>
                    </a:lnTo>
                    <a:lnTo>
                      <a:pt x="44" y="1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96" name="Freeform 40"/>
              <p:cNvSpPr>
                <a:spLocks/>
              </p:cNvSpPr>
              <p:nvPr/>
            </p:nvSpPr>
            <p:spPr bwMode="auto">
              <a:xfrm>
                <a:off x="2238" y="1306"/>
                <a:ext cx="44" cy="30"/>
              </a:xfrm>
              <a:custGeom>
                <a:avLst/>
                <a:gdLst>
                  <a:gd name="T0" fmla="*/ 44 w 44"/>
                  <a:gd name="T1" fmla="*/ 18 h 30"/>
                  <a:gd name="T2" fmla="*/ 8 w 44"/>
                  <a:gd name="T3" fmla="*/ 30 h 30"/>
                  <a:gd name="T4" fmla="*/ 0 w 44"/>
                  <a:gd name="T5" fmla="*/ 12 h 30"/>
                  <a:gd name="T6" fmla="*/ 38 w 44"/>
                  <a:gd name="T7" fmla="*/ 0 h 30"/>
                  <a:gd name="T8" fmla="*/ 44 w 44"/>
                  <a:gd name="T9" fmla="*/ 18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"/>
                  <a:gd name="T16" fmla="*/ 0 h 30"/>
                  <a:gd name="T17" fmla="*/ 44 w 44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" h="30">
                    <a:moveTo>
                      <a:pt x="44" y="18"/>
                    </a:moveTo>
                    <a:lnTo>
                      <a:pt x="8" y="30"/>
                    </a:lnTo>
                    <a:lnTo>
                      <a:pt x="0" y="12"/>
                    </a:lnTo>
                    <a:lnTo>
                      <a:pt x="38" y="0"/>
                    </a:lnTo>
                    <a:lnTo>
                      <a:pt x="44" y="18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97" name="Freeform 41"/>
              <p:cNvSpPr>
                <a:spLocks/>
              </p:cNvSpPr>
              <p:nvPr/>
            </p:nvSpPr>
            <p:spPr bwMode="auto">
              <a:xfrm>
                <a:off x="2466" y="748"/>
                <a:ext cx="370" cy="370"/>
              </a:xfrm>
              <a:custGeom>
                <a:avLst/>
                <a:gdLst>
                  <a:gd name="T0" fmla="*/ 370 w 370"/>
                  <a:gd name="T1" fmla="*/ 184 h 370"/>
                  <a:gd name="T2" fmla="*/ 366 w 370"/>
                  <a:gd name="T3" fmla="*/ 222 h 370"/>
                  <a:gd name="T4" fmla="*/ 356 w 370"/>
                  <a:gd name="T5" fmla="*/ 256 h 370"/>
                  <a:gd name="T6" fmla="*/ 338 w 370"/>
                  <a:gd name="T7" fmla="*/ 288 h 370"/>
                  <a:gd name="T8" fmla="*/ 316 w 370"/>
                  <a:gd name="T9" fmla="*/ 316 h 370"/>
                  <a:gd name="T10" fmla="*/ 288 w 370"/>
                  <a:gd name="T11" fmla="*/ 338 h 370"/>
                  <a:gd name="T12" fmla="*/ 256 w 370"/>
                  <a:gd name="T13" fmla="*/ 356 h 370"/>
                  <a:gd name="T14" fmla="*/ 222 w 370"/>
                  <a:gd name="T15" fmla="*/ 366 h 370"/>
                  <a:gd name="T16" fmla="*/ 184 w 370"/>
                  <a:gd name="T17" fmla="*/ 370 h 370"/>
                  <a:gd name="T18" fmla="*/ 166 w 370"/>
                  <a:gd name="T19" fmla="*/ 368 h 370"/>
                  <a:gd name="T20" fmla="*/ 130 w 370"/>
                  <a:gd name="T21" fmla="*/ 362 h 370"/>
                  <a:gd name="T22" fmla="*/ 96 w 370"/>
                  <a:gd name="T23" fmla="*/ 348 h 370"/>
                  <a:gd name="T24" fmla="*/ 68 w 370"/>
                  <a:gd name="T25" fmla="*/ 328 h 370"/>
                  <a:gd name="T26" fmla="*/ 42 w 370"/>
                  <a:gd name="T27" fmla="*/ 302 h 370"/>
                  <a:gd name="T28" fmla="*/ 22 w 370"/>
                  <a:gd name="T29" fmla="*/ 274 h 370"/>
                  <a:gd name="T30" fmla="*/ 8 w 370"/>
                  <a:gd name="T31" fmla="*/ 240 h 370"/>
                  <a:gd name="T32" fmla="*/ 0 w 370"/>
                  <a:gd name="T33" fmla="*/ 204 h 370"/>
                  <a:gd name="T34" fmla="*/ 0 w 370"/>
                  <a:gd name="T35" fmla="*/ 184 h 370"/>
                  <a:gd name="T36" fmla="*/ 4 w 370"/>
                  <a:gd name="T37" fmla="*/ 148 h 370"/>
                  <a:gd name="T38" fmla="*/ 14 w 370"/>
                  <a:gd name="T39" fmla="*/ 112 h 370"/>
                  <a:gd name="T40" fmla="*/ 32 w 370"/>
                  <a:gd name="T41" fmla="*/ 82 h 370"/>
                  <a:gd name="T42" fmla="*/ 54 w 370"/>
                  <a:gd name="T43" fmla="*/ 54 h 370"/>
                  <a:gd name="T44" fmla="*/ 82 w 370"/>
                  <a:gd name="T45" fmla="*/ 32 h 370"/>
                  <a:gd name="T46" fmla="*/ 112 w 370"/>
                  <a:gd name="T47" fmla="*/ 14 h 370"/>
                  <a:gd name="T48" fmla="*/ 148 w 370"/>
                  <a:gd name="T49" fmla="*/ 4 h 370"/>
                  <a:gd name="T50" fmla="*/ 184 w 370"/>
                  <a:gd name="T51" fmla="*/ 0 h 370"/>
                  <a:gd name="T52" fmla="*/ 204 w 370"/>
                  <a:gd name="T53" fmla="*/ 0 h 370"/>
                  <a:gd name="T54" fmla="*/ 240 w 370"/>
                  <a:gd name="T55" fmla="*/ 8 h 370"/>
                  <a:gd name="T56" fmla="*/ 274 w 370"/>
                  <a:gd name="T57" fmla="*/ 22 h 370"/>
                  <a:gd name="T58" fmla="*/ 302 w 370"/>
                  <a:gd name="T59" fmla="*/ 42 h 370"/>
                  <a:gd name="T60" fmla="*/ 328 w 370"/>
                  <a:gd name="T61" fmla="*/ 68 h 370"/>
                  <a:gd name="T62" fmla="*/ 348 w 370"/>
                  <a:gd name="T63" fmla="*/ 96 h 370"/>
                  <a:gd name="T64" fmla="*/ 362 w 370"/>
                  <a:gd name="T65" fmla="*/ 130 h 370"/>
                  <a:gd name="T66" fmla="*/ 368 w 370"/>
                  <a:gd name="T67" fmla="*/ 166 h 370"/>
                  <a:gd name="T68" fmla="*/ 370 w 370"/>
                  <a:gd name="T69" fmla="*/ 184 h 37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70"/>
                  <a:gd name="T106" fmla="*/ 0 h 370"/>
                  <a:gd name="T107" fmla="*/ 370 w 370"/>
                  <a:gd name="T108" fmla="*/ 370 h 37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70" h="370">
                    <a:moveTo>
                      <a:pt x="370" y="184"/>
                    </a:moveTo>
                    <a:lnTo>
                      <a:pt x="370" y="184"/>
                    </a:lnTo>
                    <a:lnTo>
                      <a:pt x="368" y="204"/>
                    </a:lnTo>
                    <a:lnTo>
                      <a:pt x="366" y="222"/>
                    </a:lnTo>
                    <a:lnTo>
                      <a:pt x="362" y="240"/>
                    </a:lnTo>
                    <a:lnTo>
                      <a:pt x="356" y="256"/>
                    </a:lnTo>
                    <a:lnTo>
                      <a:pt x="348" y="274"/>
                    </a:lnTo>
                    <a:lnTo>
                      <a:pt x="338" y="288"/>
                    </a:lnTo>
                    <a:lnTo>
                      <a:pt x="328" y="302"/>
                    </a:lnTo>
                    <a:lnTo>
                      <a:pt x="316" y="316"/>
                    </a:lnTo>
                    <a:lnTo>
                      <a:pt x="302" y="328"/>
                    </a:lnTo>
                    <a:lnTo>
                      <a:pt x="288" y="338"/>
                    </a:lnTo>
                    <a:lnTo>
                      <a:pt x="274" y="348"/>
                    </a:lnTo>
                    <a:lnTo>
                      <a:pt x="256" y="356"/>
                    </a:lnTo>
                    <a:lnTo>
                      <a:pt x="240" y="362"/>
                    </a:lnTo>
                    <a:lnTo>
                      <a:pt x="222" y="366"/>
                    </a:lnTo>
                    <a:lnTo>
                      <a:pt x="204" y="368"/>
                    </a:lnTo>
                    <a:lnTo>
                      <a:pt x="184" y="370"/>
                    </a:lnTo>
                    <a:lnTo>
                      <a:pt x="166" y="368"/>
                    </a:lnTo>
                    <a:lnTo>
                      <a:pt x="148" y="366"/>
                    </a:lnTo>
                    <a:lnTo>
                      <a:pt x="130" y="362"/>
                    </a:lnTo>
                    <a:lnTo>
                      <a:pt x="112" y="356"/>
                    </a:lnTo>
                    <a:lnTo>
                      <a:pt x="96" y="348"/>
                    </a:lnTo>
                    <a:lnTo>
                      <a:pt x="82" y="338"/>
                    </a:lnTo>
                    <a:lnTo>
                      <a:pt x="68" y="328"/>
                    </a:lnTo>
                    <a:lnTo>
                      <a:pt x="54" y="316"/>
                    </a:lnTo>
                    <a:lnTo>
                      <a:pt x="42" y="302"/>
                    </a:lnTo>
                    <a:lnTo>
                      <a:pt x="32" y="288"/>
                    </a:lnTo>
                    <a:lnTo>
                      <a:pt x="22" y="274"/>
                    </a:lnTo>
                    <a:lnTo>
                      <a:pt x="14" y="256"/>
                    </a:lnTo>
                    <a:lnTo>
                      <a:pt x="8" y="240"/>
                    </a:lnTo>
                    <a:lnTo>
                      <a:pt x="4" y="222"/>
                    </a:lnTo>
                    <a:lnTo>
                      <a:pt x="0" y="204"/>
                    </a:lnTo>
                    <a:lnTo>
                      <a:pt x="0" y="184"/>
                    </a:lnTo>
                    <a:lnTo>
                      <a:pt x="0" y="166"/>
                    </a:lnTo>
                    <a:lnTo>
                      <a:pt x="4" y="148"/>
                    </a:lnTo>
                    <a:lnTo>
                      <a:pt x="8" y="130"/>
                    </a:lnTo>
                    <a:lnTo>
                      <a:pt x="14" y="112"/>
                    </a:lnTo>
                    <a:lnTo>
                      <a:pt x="22" y="96"/>
                    </a:lnTo>
                    <a:lnTo>
                      <a:pt x="32" y="82"/>
                    </a:lnTo>
                    <a:lnTo>
                      <a:pt x="42" y="68"/>
                    </a:lnTo>
                    <a:lnTo>
                      <a:pt x="54" y="54"/>
                    </a:lnTo>
                    <a:lnTo>
                      <a:pt x="68" y="42"/>
                    </a:lnTo>
                    <a:lnTo>
                      <a:pt x="82" y="32"/>
                    </a:lnTo>
                    <a:lnTo>
                      <a:pt x="96" y="22"/>
                    </a:lnTo>
                    <a:lnTo>
                      <a:pt x="112" y="14"/>
                    </a:lnTo>
                    <a:lnTo>
                      <a:pt x="130" y="8"/>
                    </a:lnTo>
                    <a:lnTo>
                      <a:pt x="148" y="4"/>
                    </a:lnTo>
                    <a:lnTo>
                      <a:pt x="166" y="0"/>
                    </a:lnTo>
                    <a:lnTo>
                      <a:pt x="184" y="0"/>
                    </a:lnTo>
                    <a:lnTo>
                      <a:pt x="204" y="0"/>
                    </a:lnTo>
                    <a:lnTo>
                      <a:pt x="222" y="4"/>
                    </a:lnTo>
                    <a:lnTo>
                      <a:pt x="240" y="8"/>
                    </a:lnTo>
                    <a:lnTo>
                      <a:pt x="256" y="14"/>
                    </a:lnTo>
                    <a:lnTo>
                      <a:pt x="274" y="22"/>
                    </a:lnTo>
                    <a:lnTo>
                      <a:pt x="288" y="32"/>
                    </a:lnTo>
                    <a:lnTo>
                      <a:pt x="302" y="42"/>
                    </a:lnTo>
                    <a:lnTo>
                      <a:pt x="316" y="54"/>
                    </a:lnTo>
                    <a:lnTo>
                      <a:pt x="328" y="68"/>
                    </a:lnTo>
                    <a:lnTo>
                      <a:pt x="338" y="82"/>
                    </a:lnTo>
                    <a:lnTo>
                      <a:pt x="348" y="96"/>
                    </a:lnTo>
                    <a:lnTo>
                      <a:pt x="356" y="112"/>
                    </a:lnTo>
                    <a:lnTo>
                      <a:pt x="362" y="130"/>
                    </a:lnTo>
                    <a:lnTo>
                      <a:pt x="366" y="148"/>
                    </a:lnTo>
                    <a:lnTo>
                      <a:pt x="368" y="166"/>
                    </a:lnTo>
                    <a:lnTo>
                      <a:pt x="370" y="184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98" name="Line 42"/>
              <p:cNvSpPr>
                <a:spLocks noChangeShapeType="1"/>
              </p:cNvSpPr>
              <p:nvPr/>
            </p:nvSpPr>
            <p:spPr bwMode="auto">
              <a:xfrm flipH="1">
                <a:off x="1692" y="746"/>
                <a:ext cx="96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99" name="Rectangle 43"/>
              <p:cNvSpPr>
                <a:spLocks noChangeArrowheads="1"/>
              </p:cNvSpPr>
              <p:nvPr/>
            </p:nvSpPr>
            <p:spPr bwMode="auto">
              <a:xfrm>
                <a:off x="1058" y="714"/>
                <a:ext cx="746" cy="64"/>
              </a:xfrm>
              <a:prstGeom prst="rect">
                <a:avLst/>
              </a:prstGeom>
              <a:solidFill>
                <a:srgbClr val="FFE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" name="Rectangle 44"/>
              <p:cNvSpPr>
                <a:spLocks noChangeArrowheads="1"/>
              </p:cNvSpPr>
              <p:nvPr/>
            </p:nvSpPr>
            <p:spPr bwMode="auto">
              <a:xfrm>
                <a:off x="1058" y="714"/>
                <a:ext cx="746" cy="64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1" name="Rectangle 45"/>
              <p:cNvSpPr>
                <a:spLocks noChangeArrowheads="1"/>
              </p:cNvSpPr>
              <p:nvPr/>
            </p:nvSpPr>
            <p:spPr bwMode="auto">
              <a:xfrm>
                <a:off x="909" y="583"/>
                <a:ext cx="966" cy="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 err="1">
                    <a:solidFill>
                      <a:srgbClr val="0000FF"/>
                    </a:solidFill>
                  </a:rPr>
                  <a:t>Linac</a:t>
                </a:r>
                <a:r>
                  <a:rPr lang="en-US" sz="1200" b="1" dirty="0">
                    <a:solidFill>
                      <a:srgbClr val="0000FF"/>
                    </a:solidFill>
                  </a:rPr>
                  <a:t> 4, (4.0 </a:t>
                </a:r>
                <a:r>
                  <a:rPr lang="en-US" sz="1200" b="1" dirty="0" err="1">
                    <a:solidFill>
                      <a:srgbClr val="0000FF"/>
                    </a:solidFill>
                  </a:rPr>
                  <a:t>GeV</a:t>
                </a:r>
                <a:r>
                  <a:rPr lang="en-US" sz="1200" b="1" dirty="0">
                    <a:solidFill>
                      <a:srgbClr val="0000FF"/>
                    </a:solidFill>
                  </a:rPr>
                  <a:t>, 4 MW, 50 Hz)</a:t>
                </a:r>
                <a:endParaRPr lang="en-US" sz="20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102" name="Rectangle 46"/>
              <p:cNvSpPr>
                <a:spLocks noChangeArrowheads="1"/>
              </p:cNvSpPr>
              <p:nvPr/>
            </p:nvSpPr>
            <p:spPr bwMode="auto">
              <a:xfrm>
                <a:off x="2340" y="1292"/>
                <a:ext cx="184" cy="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>
                    <a:solidFill>
                      <a:srgbClr val="000000"/>
                    </a:solidFill>
                  </a:rPr>
                  <a:t>Target</a:t>
                </a:r>
                <a:endParaRPr lang="en-US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" name="Rectangle 47"/>
              <p:cNvSpPr>
                <a:spLocks noChangeArrowheads="1"/>
              </p:cNvSpPr>
              <p:nvPr/>
            </p:nvSpPr>
            <p:spPr bwMode="auto">
              <a:xfrm>
                <a:off x="645" y="1880"/>
                <a:ext cx="1208" cy="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dirty="0">
                    <a:solidFill>
                      <a:srgbClr val="C00000"/>
                    </a:solidFill>
                  </a:rPr>
                  <a:t>~300 MeV</a:t>
                </a:r>
                <a:r>
                  <a:rPr lang="en-US" sz="1400" b="1" dirty="0">
                    <a:solidFill>
                      <a:srgbClr val="C00000"/>
                    </a:solidFill>
                    <a:latin typeface="Symbol" pitchFamily="18" charset="2"/>
                  </a:rPr>
                  <a:t> n</a:t>
                </a:r>
                <a:r>
                  <a:rPr lang="en-US" sz="1400" b="1" baseline="-25000" dirty="0">
                    <a:solidFill>
                      <a:srgbClr val="C00000"/>
                    </a:solidFill>
                    <a:latin typeface="Symbol" pitchFamily="18" charset="2"/>
                  </a:rPr>
                  <a:t>m</a:t>
                </a:r>
                <a:r>
                  <a:rPr lang="en-US" sz="1400" b="1" dirty="0">
                    <a:solidFill>
                      <a:srgbClr val="C00000"/>
                    </a:solidFill>
                  </a:rPr>
                  <a:t> beam to far detector</a:t>
                </a:r>
                <a:endParaRPr lang="en-US" sz="24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04" name="Rectangle 48"/>
              <p:cNvSpPr>
                <a:spLocks noChangeArrowheads="1"/>
              </p:cNvSpPr>
              <p:nvPr/>
            </p:nvSpPr>
            <p:spPr bwMode="auto">
              <a:xfrm>
                <a:off x="1527" y="1641"/>
                <a:ext cx="375" cy="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>
                    <a:solidFill>
                      <a:srgbClr val="000000"/>
                    </a:solidFill>
                  </a:rPr>
                  <a:t>decay tunnel</a:t>
                </a:r>
                <a:endParaRPr lang="en-US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5" name="Rectangle 49"/>
              <p:cNvSpPr>
                <a:spLocks noChangeArrowheads="1"/>
              </p:cNvSpPr>
              <p:nvPr/>
            </p:nvSpPr>
            <p:spPr bwMode="auto">
              <a:xfrm>
                <a:off x="2474" y="876"/>
                <a:ext cx="36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defTabSz="914400" fontAlgn="base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>
                    <a:solidFill>
                      <a:srgbClr val="000000"/>
                    </a:solidFill>
                  </a:rPr>
                  <a:t>Accumulator</a:t>
                </a:r>
              </a:p>
              <a:p>
                <a:pPr algn="ctr" defTabSz="914400" fontAlgn="base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>
                    <a:solidFill>
                      <a:srgbClr val="000000"/>
                    </a:solidFill>
                  </a:rPr>
                  <a:t>ring</a:t>
                </a:r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6" name="Rectangle 50"/>
              <p:cNvSpPr>
                <a:spLocks noChangeArrowheads="1"/>
              </p:cNvSpPr>
              <p:nvPr/>
            </p:nvSpPr>
            <p:spPr bwMode="auto">
              <a:xfrm>
                <a:off x="1674" y="1102"/>
                <a:ext cx="372" cy="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91440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>
                    <a:solidFill>
                      <a:srgbClr val="000000"/>
                    </a:solidFill>
                  </a:rPr>
                  <a:t>Magnetic</a:t>
                </a:r>
              </a:p>
              <a:p>
                <a:pPr defTabSz="91440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>
                    <a:solidFill>
                      <a:srgbClr val="000000"/>
                    </a:solidFill>
                  </a:rPr>
                  <a:t>horn capture</a:t>
                </a:r>
              </a:p>
              <a:p>
                <a:pPr defTabSz="91440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>
                    <a:solidFill>
                      <a:srgbClr val="000000"/>
                    </a:solidFill>
                  </a:rPr>
                  <a:t>(collector)</a:t>
                </a:r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7" name="Rectangle 52"/>
              <p:cNvSpPr>
                <a:spLocks noChangeArrowheads="1"/>
              </p:cNvSpPr>
              <p:nvPr/>
            </p:nvSpPr>
            <p:spPr bwMode="auto">
              <a:xfrm>
                <a:off x="1179" y="804"/>
                <a:ext cx="607" cy="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>
                    <a:solidFill>
                      <a:srgbClr val="FF0000"/>
                    </a:solidFill>
                  </a:rPr>
                  <a:t>proton driver (SPL)</a:t>
                </a:r>
                <a:endParaRPr lang="en-US" sz="20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8" name="Rectangle 53"/>
              <p:cNvSpPr>
                <a:spLocks noChangeArrowheads="1"/>
              </p:cNvSpPr>
              <p:nvPr/>
            </p:nvSpPr>
            <p:spPr bwMode="auto">
              <a:xfrm rot="-1211666">
                <a:off x="1332" y="1525"/>
                <a:ext cx="442" cy="87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9" name="Text Box 54"/>
              <p:cNvSpPr txBox="1">
                <a:spLocks noChangeArrowheads="1"/>
              </p:cNvSpPr>
              <p:nvPr/>
            </p:nvSpPr>
            <p:spPr bwMode="auto">
              <a:xfrm>
                <a:off x="1842" y="1463"/>
                <a:ext cx="448" cy="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defTabSz="914400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8000"/>
                    </a:solidFill>
                    <a:latin typeface="Comic Sans MS" pitchFamily="66" charset="0"/>
                  </a:rPr>
                  <a:t>hadrons</a:t>
                </a:r>
              </a:p>
            </p:txBody>
          </p:sp>
          <p:sp>
            <p:nvSpPr>
              <p:cNvPr id="110" name="Text Box 55"/>
              <p:cNvSpPr txBox="1">
                <a:spLocks noChangeArrowheads="1"/>
              </p:cNvSpPr>
              <p:nvPr/>
            </p:nvSpPr>
            <p:spPr bwMode="auto">
              <a:xfrm>
                <a:off x="885" y="1484"/>
                <a:ext cx="292" cy="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defTabSz="914400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008000"/>
                    </a:solidFill>
                    <a:latin typeface="Symbol" pitchFamily="18" charset="2"/>
                  </a:rPr>
                  <a:t>n, m</a:t>
                </a:r>
              </a:p>
            </p:txBody>
          </p:sp>
          <p:sp>
            <p:nvSpPr>
              <p:cNvPr id="111" name="Text Box 57"/>
              <p:cNvSpPr txBox="1">
                <a:spLocks noChangeArrowheads="1"/>
              </p:cNvSpPr>
              <p:nvPr/>
            </p:nvSpPr>
            <p:spPr bwMode="auto">
              <a:xfrm>
                <a:off x="2528" y="1143"/>
                <a:ext cx="133" cy="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defTabSz="914400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srgbClr val="008000"/>
                    </a:solidFill>
                    <a:latin typeface="Comic Sans MS" pitchFamily="66" charset="0"/>
                  </a:rPr>
                  <a:t>p</a:t>
                </a:r>
              </a:p>
            </p:txBody>
          </p:sp>
        </p:grpSp>
        <p:sp>
          <p:nvSpPr>
            <p:cNvPr id="112" name="Text Box 56"/>
            <p:cNvSpPr txBox="1">
              <a:spLocks noChangeArrowheads="1"/>
            </p:cNvSpPr>
            <p:nvPr/>
          </p:nvSpPr>
          <p:spPr bwMode="auto">
            <a:xfrm>
              <a:off x="4985562" y="827864"/>
              <a:ext cx="568325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8000"/>
                  </a:solidFill>
                  <a:latin typeface="Comic Sans MS" pitchFamily="66" charset="0"/>
                </a:rPr>
                <a:t>p</a:t>
              </a: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40903" y="3140968"/>
            <a:ext cx="3883025" cy="2630487"/>
            <a:chOff x="40903" y="3140968"/>
            <a:chExt cx="3883025" cy="2630487"/>
          </a:xfrm>
        </p:grpSpPr>
        <p:pic>
          <p:nvPicPr>
            <p:cNvPr id="113" name="Image 2" descr="on_off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03" y="3140968"/>
              <a:ext cx="3883025" cy="2630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4" name="ZoneTexte 113"/>
            <p:cNvSpPr txBox="1"/>
            <p:nvPr/>
          </p:nvSpPr>
          <p:spPr>
            <a:xfrm>
              <a:off x="1017908" y="3933056"/>
              <a:ext cx="787331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400" dirty="0">
                  <a:solidFill>
                    <a:srgbClr val="0000FF"/>
                  </a:solidFill>
                  <a:ea typeface="ＭＳ Ｐゴシック" charset="0"/>
                  <a:cs typeface="ＭＳ Ｐゴシック" charset="0"/>
                </a:rPr>
                <a:t>h</a:t>
              </a:r>
              <a:r>
                <a:rPr lang="en-GB" sz="1400" dirty="0" smtClean="0">
                  <a:solidFill>
                    <a:srgbClr val="0000FF"/>
                  </a:solidFill>
                  <a:ea typeface="ＭＳ Ｐゴシック" charset="0"/>
                  <a:cs typeface="ＭＳ Ｐゴシック" charset="0"/>
                </a:rPr>
                <a:t>orn off</a:t>
              </a:r>
              <a:endParaRPr lang="en-GB" sz="1400" dirty="0">
                <a:solidFill>
                  <a:srgbClr val="0000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5" name="ZoneTexte 114"/>
            <p:cNvSpPr txBox="1"/>
            <p:nvPr/>
          </p:nvSpPr>
          <p:spPr>
            <a:xfrm>
              <a:off x="2917303" y="3933056"/>
              <a:ext cx="790601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400" dirty="0">
                  <a:solidFill>
                    <a:srgbClr val="0000FF"/>
                  </a:solidFill>
                  <a:ea typeface="ＭＳ Ｐゴシック" charset="0"/>
                  <a:cs typeface="ＭＳ Ｐゴシック" charset="0"/>
                </a:rPr>
                <a:t>horn </a:t>
              </a:r>
              <a:r>
                <a:rPr lang="en-GB" sz="1400" dirty="0" smtClean="0">
                  <a:solidFill>
                    <a:srgbClr val="0000FF"/>
                  </a:solidFill>
                  <a:ea typeface="ＭＳ Ｐゴシック" charset="0"/>
                  <a:cs typeface="ＭＳ Ｐゴシック" charset="0"/>
                </a:rPr>
                <a:t>on</a:t>
              </a:r>
              <a:endParaRPr lang="en-GB" sz="1400" dirty="0">
                <a:solidFill>
                  <a:srgbClr val="0000FF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4226601" y="3356992"/>
            <a:ext cx="4881903" cy="3406809"/>
            <a:chOff x="4226601" y="3478575"/>
            <a:chExt cx="4881903" cy="3406809"/>
          </a:xfrm>
        </p:grpSpPr>
        <p:pic>
          <p:nvPicPr>
            <p:cNvPr id="7174" name="Image 1" descr="flux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6601" y="3478575"/>
              <a:ext cx="4881903" cy="3406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ZoneTexte 3"/>
            <p:cNvSpPr txBox="1"/>
            <p:nvPr/>
          </p:nvSpPr>
          <p:spPr>
            <a:xfrm>
              <a:off x="4538761" y="6196662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dirty="0" smtClean="0">
                  <a:solidFill>
                    <a:srgbClr val="000000"/>
                  </a:solidFill>
                </a:rPr>
                <a:t>neutrino</a:t>
              </a:r>
              <a:endParaRPr lang="fr-FR" dirty="0">
                <a:solidFill>
                  <a:srgbClr val="000000"/>
                </a:solidFill>
              </a:endParaRPr>
            </a:p>
          </p:txBody>
        </p:sp>
        <p:sp>
          <p:nvSpPr>
            <p:cNvPr id="117" name="ZoneTexte 116"/>
            <p:cNvSpPr txBox="1"/>
            <p:nvPr/>
          </p:nvSpPr>
          <p:spPr>
            <a:xfrm>
              <a:off x="7082165" y="6237312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dirty="0" err="1">
                  <a:solidFill>
                    <a:srgbClr val="000000"/>
                  </a:solidFill>
                </a:rPr>
                <a:t>a</a:t>
              </a:r>
              <a:r>
                <a:rPr lang="fr-FR" dirty="0" err="1" smtClean="0">
                  <a:solidFill>
                    <a:srgbClr val="000000"/>
                  </a:solidFill>
                </a:rPr>
                <a:t>nti-neutrino</a:t>
              </a:r>
              <a:endParaRPr lang="fr-FR" dirty="0">
                <a:solidFill>
                  <a:srgbClr val="000000"/>
                </a:solidFill>
              </a:endParaRPr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-36512" y="6021288"/>
            <a:ext cx="4519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srgbClr val="0033CC"/>
                </a:solidFill>
                <a:latin typeface="Symbol" pitchFamily="18" charset="2"/>
              </a:rPr>
              <a:t>n</a:t>
            </a:r>
            <a:r>
              <a:rPr lang="fr-FR" dirty="0" smtClean="0">
                <a:solidFill>
                  <a:srgbClr val="0033CC"/>
                </a:solidFill>
              </a:rPr>
              <a:t> and </a:t>
            </a:r>
            <a:r>
              <a:rPr lang="fr-FR" dirty="0" err="1" smtClean="0">
                <a:solidFill>
                  <a:srgbClr val="0033CC"/>
                </a:solidFill>
              </a:rPr>
              <a:t>anti-</a:t>
            </a:r>
            <a:r>
              <a:rPr lang="fr-FR" dirty="0" err="1" smtClean="0">
                <a:solidFill>
                  <a:srgbClr val="0033CC"/>
                </a:solidFill>
                <a:latin typeface="Symbol" pitchFamily="18" charset="2"/>
              </a:rPr>
              <a:t>n</a:t>
            </a:r>
            <a:r>
              <a:rPr lang="fr-FR" dirty="0" smtClean="0">
                <a:solidFill>
                  <a:srgbClr val="0033CC"/>
                </a:solidFill>
              </a:rPr>
              <a:t> </a:t>
            </a:r>
            <a:r>
              <a:rPr lang="fr-FR" dirty="0" err="1" smtClean="0">
                <a:solidFill>
                  <a:srgbClr val="0033CC"/>
                </a:solidFill>
              </a:rPr>
              <a:t>runs</a:t>
            </a:r>
            <a:r>
              <a:rPr lang="fr-FR" dirty="0" smtClean="0">
                <a:solidFill>
                  <a:srgbClr val="0033CC"/>
                </a:solidFill>
              </a:rPr>
              <a:t> by </a:t>
            </a:r>
            <a:r>
              <a:rPr lang="fr-FR" dirty="0" err="1" smtClean="0">
                <a:solidFill>
                  <a:srgbClr val="0033CC"/>
                </a:solidFill>
              </a:rPr>
              <a:t>inverting</a:t>
            </a:r>
            <a:r>
              <a:rPr lang="fr-FR" dirty="0" smtClean="0">
                <a:solidFill>
                  <a:srgbClr val="0033CC"/>
                </a:solidFill>
              </a:rPr>
              <a:t> </a:t>
            </a:r>
            <a:r>
              <a:rPr lang="fr-FR" dirty="0" err="1" smtClean="0">
                <a:solidFill>
                  <a:srgbClr val="0033CC"/>
                </a:solidFill>
              </a:rPr>
              <a:t>horn</a:t>
            </a:r>
            <a:r>
              <a:rPr lang="fr-FR" dirty="0" smtClean="0">
                <a:solidFill>
                  <a:srgbClr val="0033CC"/>
                </a:solidFill>
              </a:rPr>
              <a:t> </a:t>
            </a:r>
            <a:r>
              <a:rPr lang="fr-FR" dirty="0" err="1" smtClean="0">
                <a:solidFill>
                  <a:srgbClr val="0033CC"/>
                </a:solidFill>
              </a:rPr>
              <a:t>polarity</a:t>
            </a:r>
            <a:endParaRPr lang="fr-FR" dirty="0">
              <a:solidFill>
                <a:srgbClr val="0033CC"/>
              </a:solidFill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17036" r="86945" b="74222"/>
          <a:stretch>
            <a:fillRect/>
          </a:stretch>
        </p:blipFill>
        <p:spPr bwMode="auto">
          <a:xfrm>
            <a:off x="8165943" y="0"/>
            <a:ext cx="995078" cy="734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74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7" grpId="0"/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31D4BA-47DF-4321-A36A-A62916AE148C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59</a:t>
            </a:fld>
            <a:endParaRPr lang="fr-FR">
              <a:solidFill>
                <a:srgbClr val="000000"/>
              </a:solidFill>
            </a:endParaRPr>
          </a:p>
        </p:txBody>
      </p:sp>
      <p:pic>
        <p:nvPicPr>
          <p:cNvPr id="3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850900"/>
            <a:ext cx="8002587" cy="570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1"/>
          <p:cNvSpPr txBox="1">
            <a:spLocks noChangeArrowheads="1"/>
          </p:cNvSpPr>
          <p:nvPr/>
        </p:nvSpPr>
        <p:spPr bwMode="auto">
          <a:xfrm>
            <a:off x="0" y="-26988"/>
            <a:ext cx="44005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2400" dirty="0" err="1">
                <a:solidFill>
                  <a:srgbClr val="333399"/>
                </a:solidFill>
              </a:rPr>
              <a:t>SuperBeam</a:t>
            </a:r>
            <a:r>
              <a:rPr lang="fr-FR" sz="2400" dirty="0">
                <a:solidFill>
                  <a:srgbClr val="333399"/>
                </a:solidFill>
              </a:rPr>
              <a:t> </a:t>
            </a:r>
            <a:r>
              <a:rPr lang="fr-FR" sz="2400" dirty="0" err="1">
                <a:solidFill>
                  <a:srgbClr val="333399"/>
                </a:solidFill>
              </a:rPr>
              <a:t>at</a:t>
            </a:r>
            <a:r>
              <a:rPr lang="fr-FR" sz="2400" dirty="0">
                <a:solidFill>
                  <a:srgbClr val="333399"/>
                </a:solidFill>
              </a:rPr>
              <a:t> </a:t>
            </a:r>
            <a:r>
              <a:rPr lang="fr-FR" sz="2400" dirty="0" smtClean="0">
                <a:solidFill>
                  <a:srgbClr val="333399"/>
                </a:solidFill>
              </a:rPr>
              <a:t>CERN </a:t>
            </a:r>
            <a:r>
              <a:rPr lang="fr-FR" sz="2400" dirty="0" smtClean="0">
                <a:solidFill>
                  <a:srgbClr val="C00000"/>
                </a:solidFill>
              </a:rPr>
              <a:t>(</a:t>
            </a:r>
            <a:r>
              <a:rPr lang="en-GB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EURO</a:t>
            </a:r>
            <a:r>
              <a:rPr lang="en-GB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)</a:t>
            </a:r>
            <a:endParaRPr lang="fr-FR" sz="2400" dirty="0">
              <a:solidFill>
                <a:srgbClr val="C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17036" r="86945" b="74222"/>
          <a:stretch>
            <a:fillRect/>
          </a:stretch>
        </p:blipFill>
        <p:spPr bwMode="auto">
          <a:xfrm>
            <a:off x="8148922" y="0"/>
            <a:ext cx="995078" cy="734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71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Oscillations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5031" y="1238864"/>
            <a:ext cx="8763034" cy="4745691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GB" dirty="0"/>
          </a:p>
        </p:txBody>
      </p:sp>
      <p:pic>
        <p:nvPicPr>
          <p:cNvPr id="4" name="Picture 10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5281613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30" descr="C:\Seminari\mstati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743" y="1238864"/>
            <a:ext cx="2106486" cy="129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31" descr="C:\Seminari\wstati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429" y="2513811"/>
            <a:ext cx="2282026" cy="136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3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355" y="3763398"/>
            <a:ext cx="5310645" cy="280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8056054"/>
              </p:ext>
            </p:extLst>
          </p:nvPr>
        </p:nvGraphicFramePr>
        <p:xfrm>
          <a:off x="196850" y="3176586"/>
          <a:ext cx="3505200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" name="Equation" r:id="rId8" imgW="1739880" imgH="482400" progId="Equation.3">
                  <p:embed/>
                </p:oleObj>
              </mc:Choice>
              <mc:Fallback>
                <p:oleObj name="Equation" r:id="rId8" imgW="1739880" imgH="482400" progId="Equation.3">
                  <p:embed/>
                  <p:pic>
                    <p:nvPicPr>
                      <p:cNvPr id="0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850" y="3176586"/>
                        <a:ext cx="3505200" cy="97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1029"/>
          <p:cNvSpPr txBox="1">
            <a:spLocks noChangeArrowheads="1"/>
          </p:cNvSpPr>
          <p:nvPr/>
        </p:nvSpPr>
        <p:spPr bwMode="auto">
          <a:xfrm>
            <a:off x="69273" y="4185253"/>
            <a:ext cx="3968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de-DE" sz="2400" dirty="0"/>
              <a:t>[E]=GeV; [x]=km; [</a:t>
            </a:r>
            <a:r>
              <a:rPr lang="de-DE" sz="2400" dirty="0">
                <a:sym typeface="Symbol" pitchFamily="18" charset="2"/>
              </a:rPr>
              <a:t></a:t>
            </a:r>
            <a:r>
              <a:rPr lang="de-DE" sz="2400" dirty="0"/>
              <a:t>m</a:t>
            </a:r>
            <a:r>
              <a:rPr lang="de-DE" sz="2400" baseline="30000" dirty="0"/>
              <a:t>2</a:t>
            </a:r>
            <a:r>
              <a:rPr lang="de-DE" sz="2400" dirty="0"/>
              <a:t>]=eV</a:t>
            </a:r>
            <a:r>
              <a:rPr lang="de-DE" sz="2400" baseline="30000" dirty="0"/>
              <a:t>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9033" y="4617055"/>
            <a:ext cx="3668989" cy="194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Source:</a:t>
            </a:r>
            <a:r>
              <a:rPr lang="en-US" sz="2800" i="1" dirty="0">
                <a:solidFill>
                  <a:schemeClr val="tx2"/>
                </a:solidFill>
              </a:rPr>
              <a:t> </a:t>
            </a:r>
            <a:r>
              <a:rPr lang="en-US" sz="2800" i="1" dirty="0">
                <a:solidFill>
                  <a:schemeClr val="tx2"/>
                </a:solidFill>
                <a:sym typeface="Symbol" pitchFamily="18" charset="2"/>
              </a:rPr>
              <a:t>E</a:t>
            </a:r>
            <a:br>
              <a:rPr lang="en-US" sz="2800" i="1" dirty="0">
                <a:solidFill>
                  <a:schemeClr val="tx2"/>
                </a:solidFill>
                <a:sym typeface="Symbol" pitchFamily="18" charset="2"/>
              </a:rPr>
            </a:br>
            <a:r>
              <a:rPr lang="en-US" sz="2800" dirty="0">
                <a:solidFill>
                  <a:schemeClr val="tx2"/>
                </a:solidFill>
                <a:sym typeface="Symbol" pitchFamily="18" charset="2"/>
              </a:rPr>
              <a:t>Baseline: </a:t>
            </a:r>
            <a:r>
              <a:rPr lang="en-US" sz="2800" i="1" dirty="0">
                <a:solidFill>
                  <a:schemeClr val="tx2"/>
                </a:solidFill>
                <a:sym typeface="Symbol" pitchFamily="18" charset="2"/>
              </a:rPr>
              <a:t>l</a:t>
            </a:r>
            <a:endParaRPr lang="en-US" sz="2800" baseline="-25000" dirty="0">
              <a:solidFill>
                <a:schemeClr val="tx2"/>
              </a:solidFill>
              <a:sym typeface="Symbol" pitchFamily="18" charset="2"/>
            </a:endParaRPr>
          </a:p>
          <a:p>
            <a:pPr>
              <a:lnSpc>
                <a:spcPct val="70000"/>
              </a:lnSpc>
            </a:pPr>
            <a:r>
              <a:rPr lang="en-US" sz="2800" dirty="0" smtClean="0">
                <a:solidFill>
                  <a:schemeClr val="tx2"/>
                </a:solidFill>
                <a:sym typeface="Symbol" pitchFamily="18" charset="2"/>
              </a:rPr>
              <a:t/>
            </a:r>
            <a:br>
              <a:rPr lang="en-US" sz="2800" dirty="0" smtClean="0">
                <a:solidFill>
                  <a:schemeClr val="tx2"/>
                </a:solidFill>
                <a:sym typeface="Symbol" pitchFamily="18" charset="2"/>
              </a:rPr>
            </a:br>
            <a:r>
              <a:rPr lang="en-US" sz="2800" dirty="0" smtClean="0">
                <a:solidFill>
                  <a:schemeClr val="tx2"/>
                </a:solidFill>
                <a:sym typeface="Symbol" pitchFamily="18" charset="2"/>
              </a:rPr>
              <a:t>Nature</a:t>
            </a:r>
            <a:r>
              <a:rPr lang="en-US" sz="2800" dirty="0">
                <a:solidFill>
                  <a:schemeClr val="tx2"/>
                </a:solidFill>
                <a:sym typeface="Symbol" pitchFamily="18" charset="2"/>
              </a:rPr>
              <a:t>:</a:t>
            </a:r>
            <a:r>
              <a:rPr lang="en-US" sz="2800" dirty="0">
                <a:solidFill>
                  <a:schemeClr val="tx2"/>
                </a:solidFill>
                <a:latin typeface="Arial Black" pitchFamily="34" charset="0"/>
                <a:sym typeface="Symbol" pitchFamily="18" charset="2"/>
              </a:rPr>
              <a:t> </a:t>
            </a:r>
            <a:r>
              <a:rPr lang="en-US" sz="2800" dirty="0" smtClean="0">
                <a:solidFill>
                  <a:schemeClr val="tx2"/>
                </a:solidFill>
                <a:sym typeface="Symbol" pitchFamily="18" charset="2"/>
              </a:rPr>
              <a:t>sin</a:t>
            </a:r>
            <a:r>
              <a:rPr lang="en-US" sz="2800" baseline="30000" dirty="0" smtClean="0">
                <a:solidFill>
                  <a:schemeClr val="tx2"/>
                </a:solidFill>
                <a:sym typeface="Symbol" pitchFamily="18" charset="2"/>
              </a:rPr>
              <a:t>2</a:t>
            </a:r>
            <a:r>
              <a:rPr lang="en-US" sz="2800" dirty="0" smtClean="0">
                <a:solidFill>
                  <a:schemeClr val="tx2"/>
                </a:solidFill>
                <a:sym typeface="Symbol" pitchFamily="18" charset="2"/>
              </a:rPr>
              <a:t>2</a:t>
            </a:r>
            <a:r>
              <a:rPr lang="en-US" sz="2800" i="1" dirty="0" smtClean="0">
                <a:solidFill>
                  <a:schemeClr val="tx2"/>
                </a:solidFill>
                <a:latin typeface="Symbol" pitchFamily="18" charset="2"/>
                <a:sym typeface="Symbol" pitchFamily="18" charset="2"/>
              </a:rPr>
              <a:t>q</a:t>
            </a:r>
            <a:br>
              <a:rPr lang="en-US" sz="2800" i="1" dirty="0" smtClean="0">
                <a:solidFill>
                  <a:schemeClr val="tx2"/>
                </a:solidFill>
                <a:latin typeface="Symbol" pitchFamily="18" charset="2"/>
                <a:sym typeface="Symbol" pitchFamily="18" charset="2"/>
              </a:rPr>
            </a:br>
            <a:r>
              <a:rPr lang="en-US" sz="2800" dirty="0" smtClean="0">
                <a:solidFill>
                  <a:schemeClr val="tx2"/>
                </a:solidFill>
                <a:latin typeface="Arial Black" pitchFamily="34" charset="0"/>
                <a:sym typeface="Symbol" pitchFamily="18" charset="2"/>
              </a:rPr>
              <a:t> </a:t>
            </a:r>
            <a:endParaRPr lang="en-US" sz="2800" dirty="0">
              <a:solidFill>
                <a:schemeClr val="tx2"/>
              </a:solidFill>
              <a:latin typeface="Arial Black" pitchFamily="34" charset="0"/>
              <a:sym typeface="Symbol" pitchFamily="18" charset="2"/>
            </a:endParaRPr>
          </a:p>
          <a:p>
            <a:pPr>
              <a:lnSpc>
                <a:spcPct val="20000"/>
              </a:lnSpc>
            </a:pPr>
            <a:r>
              <a:rPr lang="en-US" sz="2800" dirty="0">
                <a:solidFill>
                  <a:schemeClr val="tx2"/>
                </a:solidFill>
                <a:latin typeface="Arial Black" pitchFamily="34" charset="0"/>
                <a:sym typeface="Symbol" pitchFamily="18" charset="2"/>
              </a:rPr>
              <a:t>          </a:t>
            </a:r>
            <a:r>
              <a:rPr lang="en-US" sz="2800" dirty="0">
                <a:solidFill>
                  <a:schemeClr val="tx2"/>
                </a:solidFill>
                <a:latin typeface="Symbol" pitchFamily="18" charset="2"/>
                <a:sym typeface="Symbol" pitchFamily="18" charset="2"/>
              </a:rPr>
              <a:t>D</a:t>
            </a:r>
            <a:r>
              <a:rPr lang="en-US" sz="2800" i="1" dirty="0">
                <a:solidFill>
                  <a:schemeClr val="tx2"/>
                </a:solidFill>
                <a:sym typeface="Symbol" pitchFamily="18" charset="2"/>
              </a:rPr>
              <a:t>m</a:t>
            </a:r>
            <a:r>
              <a:rPr lang="en-US" sz="2800" i="1" baseline="30000" dirty="0">
                <a:solidFill>
                  <a:schemeClr val="tx2"/>
                </a:solidFill>
                <a:sym typeface="Symbol" pitchFamily="18" charset="2"/>
              </a:rPr>
              <a:t>2</a:t>
            </a:r>
            <a:r>
              <a:rPr lang="en-US" sz="2800" dirty="0">
                <a:solidFill>
                  <a:schemeClr val="tx2"/>
                </a:solidFill>
                <a:sym typeface="Symbol" pitchFamily="18" charset="2"/>
              </a:rPr>
              <a:t>=m</a:t>
            </a:r>
            <a:r>
              <a:rPr lang="en-US" sz="2800" baseline="-25000" dirty="0">
                <a:solidFill>
                  <a:schemeClr val="tx2"/>
                </a:solidFill>
                <a:sym typeface="Symbol" pitchFamily="18" charset="2"/>
              </a:rPr>
              <a:t>1</a:t>
            </a:r>
            <a:r>
              <a:rPr lang="en-US" sz="2800" baseline="30000" dirty="0">
                <a:solidFill>
                  <a:schemeClr val="tx2"/>
                </a:solidFill>
                <a:sym typeface="Symbol" pitchFamily="18" charset="2"/>
              </a:rPr>
              <a:t>2 </a:t>
            </a:r>
            <a:r>
              <a:rPr lang="en-US" sz="2800" dirty="0">
                <a:solidFill>
                  <a:schemeClr val="tx2"/>
                </a:solidFill>
                <a:sym typeface="Symbol" pitchFamily="18" charset="2"/>
              </a:rPr>
              <a:t>- m</a:t>
            </a:r>
            <a:r>
              <a:rPr lang="en-US" sz="2800" baseline="-25000" dirty="0">
                <a:solidFill>
                  <a:schemeClr val="tx2"/>
                </a:solidFill>
                <a:sym typeface="Symbol" pitchFamily="18" charset="2"/>
              </a:rPr>
              <a:t>2</a:t>
            </a:r>
            <a:r>
              <a:rPr lang="en-US" sz="2800" baseline="30000" dirty="0">
                <a:solidFill>
                  <a:schemeClr val="tx2"/>
                </a:solidFill>
                <a:sym typeface="Symbol" pitchFamily="18" charset="2"/>
              </a:rPr>
              <a:t>2</a:t>
            </a:r>
            <a:endParaRPr lang="en-US" sz="2800" baseline="30000" dirty="0">
              <a:solidFill>
                <a:srgbClr val="CC0000"/>
              </a:solidFill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304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Lay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" t="11058"/>
          <a:stretch>
            <a:fillRect/>
          </a:stretch>
        </p:blipFill>
        <p:spPr bwMode="auto">
          <a:xfrm>
            <a:off x="5832138" y="620688"/>
            <a:ext cx="3204358" cy="20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2A64B3-ABD3-40F3-9397-EF1AE77BE73F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60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30188" y="548680"/>
            <a:ext cx="9144000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69925" indent="-325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Pct val="65000"/>
              <a:buFont typeface="Wingdings" charset="0"/>
              <a:buChar char="n"/>
              <a:defRPr/>
            </a:pPr>
            <a:r>
              <a:rPr lang="en-US" sz="2000" dirty="0">
                <a:solidFill>
                  <a:srgbClr val="0033CD"/>
                </a:solidFill>
              </a:rPr>
              <a:t>Use of CERN machines and infrastructures, </a:t>
            </a:r>
            <a:r>
              <a:rPr lang="en-US" sz="2000" dirty="0" smtClean="0">
                <a:solidFill>
                  <a:srgbClr val="0033CD"/>
                </a:solidFill>
              </a:rPr>
              <a:t>technology</a:t>
            </a:r>
            <a:endParaRPr lang="en-US" sz="2000" dirty="0">
              <a:solidFill>
                <a:srgbClr val="0033CD"/>
              </a:solidFill>
            </a:endParaRPr>
          </a:p>
          <a:p>
            <a:pPr lvl="1" defTabSz="9144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Pct val="60000"/>
              <a:buFont typeface="Wingdings" charset="0"/>
              <a:buChar char="n"/>
              <a:defRPr/>
            </a:pPr>
            <a:r>
              <a:rPr lang="en-US" sz="1800" dirty="0" smtClean="0">
                <a:solidFill>
                  <a:srgbClr val="0033CD"/>
                </a:solidFill>
              </a:rPr>
              <a:t>Use </a:t>
            </a:r>
            <a:r>
              <a:rPr lang="en-US" sz="1800" dirty="0">
                <a:solidFill>
                  <a:srgbClr val="0033CD"/>
                </a:solidFill>
              </a:rPr>
              <a:t>of existing machines: PS and </a:t>
            </a:r>
            <a:r>
              <a:rPr lang="en-US" sz="1800" dirty="0" smtClean="0">
                <a:solidFill>
                  <a:srgbClr val="0033CD"/>
                </a:solidFill>
              </a:rPr>
              <a:t>SPS</a:t>
            </a:r>
            <a:endParaRPr lang="en-US" sz="1800" dirty="0">
              <a:solidFill>
                <a:srgbClr val="0033CD"/>
              </a:solidFill>
            </a:endParaRPr>
          </a:p>
          <a:p>
            <a:pPr lvl="1" defTabSz="9144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Pct val="60000"/>
              <a:buFont typeface="Wingdings" charset="0"/>
              <a:buNone/>
              <a:defRPr/>
            </a:pPr>
            <a:endParaRPr lang="en-US" sz="1800" dirty="0">
              <a:solidFill>
                <a:srgbClr val="0033CD"/>
              </a:solidFill>
            </a:endParaRPr>
          </a:p>
          <a:p>
            <a:pPr defTabSz="9144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Pct val="65000"/>
              <a:buFont typeface="Wingdings" charset="0"/>
              <a:buChar char="n"/>
              <a:defRPr/>
            </a:pPr>
            <a:r>
              <a:rPr lang="en-US" sz="2000" dirty="0">
                <a:solidFill>
                  <a:srgbClr val="0033CD"/>
                </a:solidFill>
              </a:rPr>
              <a:t>Relativistic gamma=100 for both ions</a:t>
            </a:r>
          </a:p>
          <a:p>
            <a:pPr lvl="1" defTabSz="9144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Pct val="60000"/>
              <a:buFont typeface="Wingdings" charset="0"/>
              <a:buChar char="n"/>
              <a:defRPr/>
            </a:pPr>
            <a:r>
              <a:rPr lang="en-US" sz="1800" dirty="0">
                <a:solidFill>
                  <a:srgbClr val="0033CD"/>
                </a:solidFill>
              </a:rPr>
              <a:t>SPS allows maximum of 150 (</a:t>
            </a:r>
            <a:r>
              <a:rPr lang="en-US" sz="1800" baseline="30000" dirty="0">
                <a:solidFill>
                  <a:srgbClr val="0033CD"/>
                </a:solidFill>
              </a:rPr>
              <a:t>6</a:t>
            </a:r>
            <a:r>
              <a:rPr lang="en-US" sz="1800" dirty="0">
                <a:solidFill>
                  <a:srgbClr val="0033CD"/>
                </a:solidFill>
              </a:rPr>
              <a:t>He) or 250 (</a:t>
            </a:r>
            <a:r>
              <a:rPr lang="en-US" sz="1800" baseline="30000" dirty="0">
                <a:solidFill>
                  <a:srgbClr val="0033CD"/>
                </a:solidFill>
              </a:rPr>
              <a:t>18</a:t>
            </a:r>
            <a:r>
              <a:rPr lang="en-US" sz="1800" dirty="0">
                <a:solidFill>
                  <a:srgbClr val="0033CD"/>
                </a:solidFill>
              </a:rPr>
              <a:t>Ne)</a:t>
            </a:r>
          </a:p>
          <a:p>
            <a:pPr lvl="1" defTabSz="9144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Pct val="60000"/>
              <a:buFont typeface="Wingdings" charset="0"/>
              <a:buChar char="n"/>
              <a:defRPr/>
            </a:pPr>
            <a:r>
              <a:rPr lang="en-US" sz="1800" dirty="0">
                <a:solidFill>
                  <a:srgbClr val="0033CD"/>
                </a:solidFill>
              </a:rPr>
              <a:t>Gamma choice optimized for physics </a:t>
            </a:r>
            <a:r>
              <a:rPr lang="en-US" sz="1800" dirty="0" smtClean="0">
                <a:solidFill>
                  <a:srgbClr val="0033CD"/>
                </a:solidFill>
              </a:rPr>
              <a:t>reach</a:t>
            </a:r>
          </a:p>
          <a:p>
            <a:pPr marL="0" indent="0" defTabSz="9144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Pct val="65000"/>
              <a:defRPr/>
            </a:pPr>
            <a:endParaRPr lang="en-US" sz="2000" dirty="0">
              <a:solidFill>
                <a:srgbClr val="0033CD"/>
              </a:solidFill>
            </a:endParaRPr>
          </a:p>
          <a:p>
            <a:pPr defTabSz="9144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Pct val="65000"/>
              <a:buFont typeface="Wingdings" charset="0"/>
              <a:buChar char="n"/>
              <a:defRPr/>
            </a:pPr>
            <a:r>
              <a:rPr lang="en-US" sz="2000" dirty="0" smtClean="0">
                <a:solidFill>
                  <a:srgbClr val="0033CD"/>
                </a:solidFill>
              </a:rPr>
              <a:t>Assumed rates for estimations</a:t>
            </a:r>
            <a:endParaRPr lang="en-US" sz="2000" dirty="0">
              <a:solidFill>
                <a:srgbClr val="0033CD"/>
              </a:solidFill>
            </a:endParaRPr>
          </a:p>
          <a:p>
            <a:pPr lvl="1" defTabSz="9144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Pct val="60000"/>
              <a:buFont typeface="Wingdings" charset="0"/>
              <a:buChar char="n"/>
              <a:defRPr/>
            </a:pPr>
            <a:r>
              <a:rPr lang="en-US" sz="1800" dirty="0">
                <a:solidFill>
                  <a:srgbClr val="0033CD"/>
                </a:solidFill>
              </a:rPr>
              <a:t>2.9*10</a:t>
            </a:r>
            <a:r>
              <a:rPr lang="en-US" sz="1800" baseline="30000" dirty="0">
                <a:solidFill>
                  <a:srgbClr val="0033CD"/>
                </a:solidFill>
              </a:rPr>
              <a:t>18</a:t>
            </a:r>
            <a:r>
              <a:rPr lang="en-US" sz="1800" dirty="0">
                <a:solidFill>
                  <a:srgbClr val="0033CD"/>
                </a:solidFill>
              </a:rPr>
              <a:t> </a:t>
            </a:r>
            <a:r>
              <a:rPr lang="en-US" sz="1800" dirty="0" smtClean="0">
                <a:solidFill>
                  <a:srgbClr val="0033CD"/>
                </a:solidFill>
              </a:rPr>
              <a:t>anti-neutrinos/year </a:t>
            </a:r>
            <a:r>
              <a:rPr lang="en-US" sz="1800" dirty="0">
                <a:solidFill>
                  <a:srgbClr val="0033CD"/>
                </a:solidFill>
              </a:rPr>
              <a:t>from </a:t>
            </a:r>
            <a:r>
              <a:rPr lang="en-US" sz="1800" baseline="30000" dirty="0">
                <a:solidFill>
                  <a:srgbClr val="0033CD"/>
                </a:solidFill>
              </a:rPr>
              <a:t>6</a:t>
            </a:r>
            <a:r>
              <a:rPr lang="en-US" sz="1800" dirty="0">
                <a:solidFill>
                  <a:srgbClr val="0033CD"/>
                </a:solidFill>
              </a:rPr>
              <a:t>He</a:t>
            </a:r>
          </a:p>
          <a:p>
            <a:pPr lvl="1" defTabSz="9144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Pct val="60000"/>
              <a:buFont typeface="Wingdings" charset="0"/>
              <a:buChar char="n"/>
              <a:defRPr/>
            </a:pPr>
            <a:r>
              <a:rPr lang="en-US" sz="1800" dirty="0">
                <a:solidFill>
                  <a:srgbClr val="0033CD"/>
                </a:solidFill>
              </a:rPr>
              <a:t>1.1 10</a:t>
            </a:r>
            <a:r>
              <a:rPr lang="en-US" sz="1800" baseline="30000" dirty="0">
                <a:solidFill>
                  <a:srgbClr val="0033CD"/>
                </a:solidFill>
              </a:rPr>
              <a:t>18</a:t>
            </a:r>
            <a:r>
              <a:rPr lang="en-US" sz="1800" dirty="0">
                <a:solidFill>
                  <a:srgbClr val="0033CD"/>
                </a:solidFill>
              </a:rPr>
              <a:t> </a:t>
            </a:r>
            <a:r>
              <a:rPr lang="en-US" sz="1800" dirty="0" smtClean="0">
                <a:solidFill>
                  <a:srgbClr val="0033CD"/>
                </a:solidFill>
              </a:rPr>
              <a:t>neutrinos/year </a:t>
            </a:r>
            <a:r>
              <a:rPr lang="en-US" sz="1800" dirty="0">
                <a:solidFill>
                  <a:srgbClr val="0033CD"/>
                </a:solidFill>
              </a:rPr>
              <a:t>from </a:t>
            </a:r>
            <a:r>
              <a:rPr lang="en-US" sz="1800" baseline="30000" dirty="0">
                <a:solidFill>
                  <a:srgbClr val="0033CD"/>
                </a:solidFill>
              </a:rPr>
              <a:t>18</a:t>
            </a:r>
            <a:r>
              <a:rPr lang="en-US" sz="1800" dirty="0">
                <a:solidFill>
                  <a:srgbClr val="0033CD"/>
                </a:solidFill>
              </a:rPr>
              <a:t>Ne</a:t>
            </a:r>
          </a:p>
          <a:p>
            <a:pPr lvl="1" defTabSz="9144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Pct val="60000"/>
              <a:buFont typeface="Wingdings" charset="0"/>
              <a:buChar char="n"/>
              <a:defRPr/>
            </a:pPr>
            <a:endParaRPr lang="en-US" dirty="0">
              <a:solidFill>
                <a:srgbClr val="0033CD"/>
              </a:solidFill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539552" y="3962971"/>
            <a:ext cx="4572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 defTabSz="914400" fontAlgn="base"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Pct val="65000"/>
              <a:buFont typeface="Wingdings" pitchFamily="2" charset="2"/>
              <a:buChar char="Ø"/>
            </a:pPr>
            <a:r>
              <a:rPr lang="en-US" dirty="0">
                <a:solidFill>
                  <a:srgbClr val="0033CC"/>
                </a:solidFill>
              </a:rPr>
              <a:t>Isotope Production (</a:t>
            </a:r>
            <a:r>
              <a:rPr lang="en-US" dirty="0">
                <a:solidFill>
                  <a:srgbClr val="0033CC"/>
                </a:solidFill>
                <a:latin typeface="Symbol" pitchFamily="18" charset="2"/>
                <a:ea typeface="Symbol" pitchFamily="18" charset="2"/>
                <a:cs typeface="Symbol" pitchFamily="18" charset="2"/>
              </a:rPr>
              <a:t>b</a:t>
            </a:r>
            <a:r>
              <a:rPr lang="en-US" dirty="0">
                <a:solidFill>
                  <a:srgbClr val="0033CC"/>
                </a:solidFill>
              </a:rPr>
              <a:t> </a:t>
            </a:r>
            <a:r>
              <a:rPr lang="en-US" baseline="30000" dirty="0">
                <a:solidFill>
                  <a:srgbClr val="0033CC"/>
                </a:solidFill>
              </a:rPr>
              <a:t>–</a:t>
            </a:r>
            <a:r>
              <a:rPr lang="en-US" dirty="0">
                <a:solidFill>
                  <a:srgbClr val="0033CC"/>
                </a:solidFill>
              </a:rPr>
              <a:t> and </a:t>
            </a:r>
            <a:r>
              <a:rPr lang="en-US" dirty="0">
                <a:solidFill>
                  <a:srgbClr val="0033CC"/>
                </a:solidFill>
                <a:latin typeface="Symbol" pitchFamily="18" charset="2"/>
                <a:ea typeface="Symbol" pitchFamily="18" charset="2"/>
                <a:cs typeface="Symbol" pitchFamily="18" charset="2"/>
              </a:rPr>
              <a:t>b</a:t>
            </a:r>
            <a:r>
              <a:rPr lang="en-US" dirty="0">
                <a:solidFill>
                  <a:srgbClr val="0033CC"/>
                </a:solidFill>
              </a:rPr>
              <a:t> </a:t>
            </a:r>
            <a:r>
              <a:rPr lang="en-US" baseline="30000" dirty="0">
                <a:solidFill>
                  <a:srgbClr val="0033CC"/>
                </a:solidFill>
              </a:rPr>
              <a:t>+</a:t>
            </a:r>
            <a:r>
              <a:rPr lang="en-US" dirty="0">
                <a:solidFill>
                  <a:srgbClr val="0033CC"/>
                </a:solidFill>
              </a:rPr>
              <a:t>)</a:t>
            </a:r>
          </a:p>
          <a:p>
            <a:pPr marL="285750" indent="-285750" defTabSz="914400" fontAlgn="base"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Pct val="65000"/>
              <a:buFont typeface="Wingdings" pitchFamily="2" charset="2"/>
              <a:buChar char="Ø"/>
            </a:pPr>
            <a:r>
              <a:rPr lang="en-US" dirty="0">
                <a:solidFill>
                  <a:srgbClr val="0033CC"/>
                </a:solidFill>
              </a:rPr>
              <a:t>Cross section measurements</a:t>
            </a:r>
          </a:p>
          <a:p>
            <a:pPr marL="285750" indent="-285750" defTabSz="914400" fontAlgn="base"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Pct val="65000"/>
              <a:buFont typeface="Wingdings" pitchFamily="2" charset="2"/>
              <a:buChar char="Ø"/>
            </a:pPr>
            <a:r>
              <a:rPr lang="en-US" dirty="0">
                <a:solidFill>
                  <a:srgbClr val="0033CC"/>
                </a:solidFill>
              </a:rPr>
              <a:t>Collection of isotopes</a:t>
            </a:r>
          </a:p>
          <a:p>
            <a:pPr marL="285750" indent="-285750" defTabSz="914400" fontAlgn="base"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Pct val="65000"/>
              <a:buFont typeface="Wingdings" pitchFamily="2" charset="2"/>
              <a:buChar char="Ø"/>
            </a:pPr>
            <a:r>
              <a:rPr lang="en-US" dirty="0">
                <a:solidFill>
                  <a:srgbClr val="0033CC"/>
                </a:solidFill>
              </a:rPr>
              <a:t>Ionizing isotopes</a:t>
            </a:r>
            <a:endParaRPr lang="en-US" sz="1600" dirty="0">
              <a:solidFill>
                <a:srgbClr val="0033CC"/>
              </a:solidFill>
            </a:endParaRPr>
          </a:p>
          <a:p>
            <a:pPr marL="285750" indent="-285750" defTabSz="914400" fontAlgn="base"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Pct val="65000"/>
              <a:buFont typeface="Wingdings" pitchFamily="2" charset="2"/>
              <a:buChar char="Ø"/>
            </a:pPr>
            <a:r>
              <a:rPr lang="en-US" dirty="0">
                <a:solidFill>
                  <a:srgbClr val="0033CC"/>
                </a:solidFill>
              </a:rPr>
              <a:t>Accelerate optimally a stable ion beam</a:t>
            </a:r>
          </a:p>
          <a:p>
            <a:pPr marL="285750" indent="-285750" defTabSz="914400" fontAlgn="base"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Pct val="65000"/>
              <a:buFont typeface="Wingdings" pitchFamily="2" charset="2"/>
              <a:buChar char="Ø"/>
            </a:pPr>
            <a:r>
              <a:rPr lang="en-US" dirty="0">
                <a:solidFill>
                  <a:srgbClr val="0033CC"/>
                </a:solidFill>
              </a:rPr>
              <a:t>Optimize the acceleration and cycling</a:t>
            </a:r>
          </a:p>
          <a:p>
            <a:pPr marL="285750" indent="-285750" defTabSz="914400" fontAlgn="base"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Pct val="65000"/>
              <a:buFont typeface="Wingdings" pitchFamily="2" charset="2"/>
              <a:buChar char="Ø"/>
            </a:pPr>
            <a:r>
              <a:rPr lang="en-US" dirty="0">
                <a:solidFill>
                  <a:srgbClr val="0033CC"/>
                </a:solidFill>
              </a:rPr>
              <a:t>Radioprotection</a:t>
            </a: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107504" y="3501008"/>
            <a:ext cx="2873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R&amp;D on Beta Beams:</a:t>
            </a:r>
          </a:p>
        </p:txBody>
      </p:sp>
      <p:sp>
        <p:nvSpPr>
          <p:cNvPr id="8200" name="ZoneTexte 31"/>
          <p:cNvSpPr txBox="1">
            <a:spLocks noChangeArrowheads="1"/>
          </p:cNvSpPr>
          <p:nvPr/>
        </p:nvSpPr>
        <p:spPr bwMode="auto">
          <a:xfrm>
            <a:off x="0" y="-26988"/>
            <a:ext cx="30251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solidFill>
                  <a:srgbClr val="333399"/>
                </a:solidFill>
              </a:rPr>
              <a:t>Beta-</a:t>
            </a:r>
            <a:r>
              <a:rPr lang="fr-FR" sz="2400" dirty="0" err="1" smtClean="0">
                <a:solidFill>
                  <a:srgbClr val="333399"/>
                </a:solidFill>
              </a:rPr>
              <a:t>Beam</a:t>
            </a:r>
            <a:r>
              <a:rPr lang="fr-FR" sz="2400" dirty="0" smtClean="0">
                <a:solidFill>
                  <a:srgbClr val="333399"/>
                </a:solidFill>
              </a:rPr>
              <a:t> </a:t>
            </a:r>
            <a:r>
              <a:rPr lang="fr-FR" sz="2400" dirty="0" err="1">
                <a:solidFill>
                  <a:srgbClr val="333399"/>
                </a:solidFill>
              </a:rPr>
              <a:t>at</a:t>
            </a:r>
            <a:r>
              <a:rPr lang="fr-FR" sz="2400" dirty="0">
                <a:solidFill>
                  <a:srgbClr val="333399"/>
                </a:solidFill>
              </a:rPr>
              <a:t> CERN</a:t>
            </a:r>
          </a:p>
        </p:txBody>
      </p:sp>
      <p:sp>
        <p:nvSpPr>
          <p:cNvPr id="9" name="ZoneTexte 3"/>
          <p:cNvSpPr txBox="1">
            <a:spLocks noChangeArrowheads="1"/>
          </p:cNvSpPr>
          <p:nvPr/>
        </p:nvSpPr>
        <p:spPr bwMode="auto">
          <a:xfrm>
            <a:off x="74330" y="6453336"/>
            <a:ext cx="40107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dirty="0" err="1" smtClean="0">
                <a:solidFill>
                  <a:srgbClr val="C00000"/>
                </a:solidFill>
              </a:rPr>
              <a:t>See</a:t>
            </a:r>
            <a:r>
              <a:rPr lang="fr-FR" dirty="0" smtClean="0">
                <a:solidFill>
                  <a:srgbClr val="C00000"/>
                </a:solidFill>
              </a:rPr>
              <a:t> </a:t>
            </a:r>
            <a:r>
              <a:rPr lang="fr-FR" dirty="0" err="1" smtClean="0">
                <a:solidFill>
                  <a:srgbClr val="C00000"/>
                </a:solidFill>
              </a:rPr>
              <a:t>also</a:t>
            </a:r>
            <a:r>
              <a:rPr lang="fr-FR" dirty="0" smtClean="0">
                <a:solidFill>
                  <a:srgbClr val="C00000"/>
                </a:solidFill>
              </a:rPr>
              <a:t> T. </a:t>
            </a:r>
            <a:r>
              <a:rPr lang="fr-FR" dirty="0" err="1" smtClean="0">
                <a:solidFill>
                  <a:srgbClr val="C00000"/>
                </a:solidFill>
              </a:rPr>
              <a:t>Mendonca’s</a:t>
            </a:r>
            <a:r>
              <a:rPr lang="fr-FR" dirty="0" smtClean="0">
                <a:solidFill>
                  <a:srgbClr val="C00000"/>
                </a:solidFill>
              </a:rPr>
              <a:t> talk on 25/07</a:t>
            </a:r>
            <a:endParaRPr lang="fr-FR" dirty="0">
              <a:solidFill>
                <a:srgbClr val="C0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17036" r="86945" b="74222"/>
          <a:stretch>
            <a:fillRect/>
          </a:stretch>
        </p:blipFill>
        <p:spPr bwMode="auto">
          <a:xfrm>
            <a:off x="8148922" y="0"/>
            <a:ext cx="995078" cy="734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/>
          <p:cNvSpPr txBox="1"/>
          <p:nvPr/>
        </p:nvSpPr>
        <p:spPr>
          <a:xfrm>
            <a:off x="6012160" y="2411596"/>
            <a:ext cx="2947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Aim </a:t>
            </a:r>
            <a:r>
              <a:rPr lang="en-US" baseline="30000" dirty="0" smtClean="0">
                <a:solidFill>
                  <a:srgbClr val="000000"/>
                </a:solidFill>
              </a:rPr>
              <a:t>6</a:t>
            </a:r>
            <a:r>
              <a:rPr lang="en-US" dirty="0" smtClean="0">
                <a:solidFill>
                  <a:srgbClr val="000000"/>
                </a:solidFill>
              </a:rPr>
              <a:t>He and </a:t>
            </a:r>
            <a:r>
              <a:rPr lang="en-US" baseline="30000" dirty="0" smtClean="0">
                <a:solidFill>
                  <a:srgbClr val="000000"/>
                </a:solidFill>
              </a:rPr>
              <a:t>18</a:t>
            </a:r>
            <a:r>
              <a:rPr lang="en-US" dirty="0" smtClean="0">
                <a:solidFill>
                  <a:srgbClr val="000000"/>
                </a:solidFill>
              </a:rPr>
              <a:t>Ne: 2 10</a:t>
            </a:r>
            <a:r>
              <a:rPr lang="en-US" baseline="30000" dirty="0" smtClean="0">
                <a:solidFill>
                  <a:srgbClr val="000000"/>
                </a:solidFill>
              </a:rPr>
              <a:t>13</a:t>
            </a:r>
            <a:r>
              <a:rPr lang="en-US" dirty="0" smtClean="0">
                <a:solidFill>
                  <a:srgbClr val="000000"/>
                </a:solidFill>
              </a:rPr>
              <a:t>/s</a:t>
            </a:r>
            <a:endParaRPr lang="en-US" baseline="30000" dirty="0">
              <a:solidFill>
                <a:srgbClr val="000000"/>
              </a:solidFill>
            </a:endParaRPr>
          </a:p>
        </p:txBody>
      </p:sp>
      <p:graphicFrame>
        <p:nvGraphicFramePr>
          <p:cNvPr id="12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9496011"/>
              </p:ext>
            </p:extLst>
          </p:nvPr>
        </p:nvGraphicFramePr>
        <p:xfrm>
          <a:off x="6088153" y="2855248"/>
          <a:ext cx="2592288" cy="1587030"/>
        </p:xfrm>
        <a:graphic>
          <a:graphicData uri="http://schemas.openxmlformats.org/drawingml/2006/table">
            <a:tbl>
              <a:tblPr/>
              <a:tblGrid>
                <a:gridCol w="933663"/>
                <a:gridCol w="823820"/>
                <a:gridCol w="834805"/>
              </a:tblGrid>
              <a:tr h="3174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Isotope</a:t>
                      </a:r>
                    </a:p>
                  </a:txBody>
                  <a:tcPr horzOverflow="overflow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30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6</a:t>
                      </a: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He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30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18</a:t>
                      </a: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Ne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4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A/Z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1.8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4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decay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  <a:cs typeface="Symbol" charset="0"/>
                        </a:rPr>
                        <a:t>b</a:t>
                      </a: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  <a:cs typeface="Symbol" charset="0"/>
                        </a:rPr>
                        <a:t>b</a:t>
                      </a: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600" b="1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+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4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  <a:cs typeface="Symbol" charset="0"/>
                        </a:rPr>
                        <a:t>t</a:t>
                      </a:r>
                      <a:r>
                        <a:rPr kumimoji="0" lang="en-US" sz="1100" b="1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1/2 </a:t>
                      </a: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[s]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0.81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1.67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4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Q [MeV]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3.51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3.0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3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5375950"/>
              </p:ext>
            </p:extLst>
          </p:nvPr>
        </p:nvGraphicFramePr>
        <p:xfrm>
          <a:off x="6075522" y="5169179"/>
          <a:ext cx="2592288" cy="1644197"/>
        </p:xfrm>
        <a:graphic>
          <a:graphicData uri="http://schemas.openxmlformats.org/drawingml/2006/table">
            <a:tbl>
              <a:tblPr/>
              <a:tblGrid>
                <a:gridCol w="933663"/>
                <a:gridCol w="823820"/>
                <a:gridCol w="834805"/>
              </a:tblGrid>
              <a:tr h="2760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Isotope</a:t>
                      </a:r>
                    </a:p>
                  </a:txBody>
                  <a:tcPr horzOverflow="overflow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30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8</a:t>
                      </a: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Li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30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8</a:t>
                      </a: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0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A/Z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2.7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1.6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0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decay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  <a:cs typeface="Symbol" charset="0"/>
                        </a:rPr>
                        <a:t>b</a:t>
                      </a: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  <a:cs typeface="Symbol" charset="0"/>
                        </a:rPr>
                        <a:t>b </a:t>
                      </a:r>
                      <a:r>
                        <a:rPr kumimoji="0" lang="en-US" sz="1600" b="1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+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0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  <a:cs typeface="Symbol" charset="0"/>
                        </a:rPr>
                        <a:t>t</a:t>
                      </a:r>
                      <a:r>
                        <a:rPr kumimoji="0" lang="en-US" sz="1100" b="1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1/2 </a:t>
                      </a:r>
                      <a:r>
                        <a:rPr kumimoji="0" lang="en-US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[s]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0.83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0.77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49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Q [MeV]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12.96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13.92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5184913" y="2852936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Low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Q</a:t>
            </a:r>
            <a:endParaRPr lang="fr-FR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724127" y="4509120"/>
            <a:ext cx="3528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Alternative </a:t>
            </a:r>
            <a:r>
              <a:rPr lang="fr-FR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igh Q isotope pair not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considered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for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Frejus</a:t>
            </a:r>
            <a:endParaRPr lang="fr-FR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75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SPL Horn Studies@NuFACT12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6CE4-6446-4581-9C8D-24ACFB6D7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280988"/>
            <a:ext cx="8943975" cy="629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748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SPL Horn Studies@NuFACT12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6CE4-6446-4581-9C8D-24ACFB6D7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62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280988"/>
            <a:ext cx="8943975" cy="629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33388"/>
            <a:ext cx="8943975" cy="629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316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4C2CA8-687A-40EC-BFE5-807CBCB1ABC6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63</a:t>
            </a:fld>
            <a:endParaRPr lang="fr-FR">
              <a:solidFill>
                <a:srgbClr val="000000"/>
              </a:solidFill>
            </a:endParaRPr>
          </a:p>
        </p:txBody>
      </p:sp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" y="2564904"/>
            <a:ext cx="4511118" cy="388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54" descr="newlayout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60647"/>
            <a:ext cx="5220072" cy="355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ZoneTexte 31"/>
          <p:cNvSpPr txBox="1">
            <a:spLocks noChangeArrowheads="1"/>
          </p:cNvSpPr>
          <p:nvPr/>
        </p:nvSpPr>
        <p:spPr bwMode="auto">
          <a:xfrm>
            <a:off x="4569" y="15007"/>
            <a:ext cx="28392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Beta-</a:t>
            </a:r>
            <a:r>
              <a:rPr lang="fr-FR" sz="2400" dirty="0" err="1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Beam</a:t>
            </a:r>
            <a:r>
              <a:rPr lang="fr-FR" sz="2400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fr-FR" sz="2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CERN</a:t>
            </a:r>
          </a:p>
        </p:txBody>
      </p:sp>
      <p:pic>
        <p:nvPicPr>
          <p:cNvPr id="9222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2013"/>
            <a:ext cx="3311525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44500" y="6443663"/>
            <a:ext cx="8407400" cy="369887"/>
          </a:xfrm>
          <a:prstGeom prst="rect">
            <a:avLst/>
          </a:prstGeom>
          <a:noFill/>
          <a:ln>
            <a:noFill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>
                <a:srgbClr val="CC0000"/>
              </a:buClr>
              <a:buFont typeface="Wingdings" charset="0"/>
              <a:buNone/>
              <a:defRPr/>
            </a:pPr>
            <a:r>
              <a:rPr lang="en-GB" sz="1800" dirty="0" smtClean="0">
                <a:solidFill>
                  <a:srgbClr val="0000FF"/>
                </a:solidFill>
              </a:rPr>
              <a:t>Decay Ring: </a:t>
            </a:r>
            <a:r>
              <a:rPr lang="en-GB" sz="1800" dirty="0" smtClean="0">
                <a:solidFill>
                  <a:srgbClr val="000000"/>
                </a:solidFill>
              </a:rPr>
              <a:t>B</a:t>
            </a:r>
            <a:r>
              <a:rPr lang="en-GB" sz="18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r</a:t>
            </a:r>
            <a:r>
              <a:rPr lang="en-GB" sz="1800" dirty="0" smtClean="0">
                <a:solidFill>
                  <a:srgbClr val="000000"/>
                </a:solidFill>
              </a:rPr>
              <a:t> ~ 500 Tm, B = ~7 T, C = ~6900 m, </a:t>
            </a:r>
            <a:r>
              <a:rPr lang="en-GB" sz="1800" dirty="0" err="1" smtClean="0">
                <a:solidFill>
                  <a:srgbClr val="000000"/>
                </a:solidFill>
              </a:rPr>
              <a:t>L</a:t>
            </a:r>
            <a:r>
              <a:rPr lang="en-GB" sz="1800" baseline="-25000" dirty="0" err="1" smtClean="0">
                <a:solidFill>
                  <a:srgbClr val="000000"/>
                </a:solidFill>
              </a:rPr>
              <a:t>ss</a:t>
            </a:r>
            <a:r>
              <a:rPr lang="en-GB" sz="1800" dirty="0" smtClean="0">
                <a:solidFill>
                  <a:srgbClr val="000000"/>
                </a:solidFill>
              </a:rPr>
              <a:t>= ~2500 m, </a:t>
            </a:r>
            <a:r>
              <a:rPr lang="en-GB" sz="1800" dirty="0" smtClean="0">
                <a:solidFill>
                  <a:srgbClr val="000000"/>
                </a:solidFill>
                <a:latin typeface="Symbol" charset="0"/>
                <a:cs typeface="Symbol" charset="0"/>
              </a:rPr>
              <a:t>g</a:t>
            </a:r>
            <a:r>
              <a:rPr lang="en-GB" sz="1800" dirty="0" smtClean="0">
                <a:solidFill>
                  <a:srgbClr val="000000"/>
                </a:solidFill>
              </a:rPr>
              <a:t> = 100, all ions</a:t>
            </a:r>
            <a:endParaRPr lang="en-GB" sz="1800" dirty="0">
              <a:solidFill>
                <a:srgbClr val="00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17036" r="86945" b="74222"/>
          <a:stretch>
            <a:fillRect/>
          </a:stretch>
        </p:blipFill>
        <p:spPr bwMode="auto">
          <a:xfrm>
            <a:off x="8148922" y="-3634"/>
            <a:ext cx="995078" cy="734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36"/>
          <p:cNvSpPr txBox="1">
            <a:spLocks noChangeArrowheads="1"/>
          </p:cNvSpPr>
          <p:nvPr/>
        </p:nvSpPr>
        <p:spPr bwMode="auto">
          <a:xfrm>
            <a:off x="7239353" y="3819427"/>
            <a:ext cx="190464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0000"/>
                </a:solidFill>
              </a:rPr>
              <a:t>CERN Specific,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0000"/>
                </a:solidFill>
              </a:rPr>
              <a:t>Beta Beam favored by </a:t>
            </a:r>
            <a:r>
              <a:rPr lang="en-US" sz="16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q</a:t>
            </a:r>
            <a:r>
              <a:rPr lang="en-US" sz="14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en-US" sz="1400" b="1" baseline="-25000" dirty="0" smtClean="0">
                <a:solidFill>
                  <a:srgbClr val="FF0000"/>
                </a:solidFill>
              </a:rPr>
              <a:t>13</a:t>
            </a:r>
            <a:r>
              <a:rPr lang="en-US" sz="1400" b="1" dirty="0" smtClean="0">
                <a:solidFill>
                  <a:srgbClr val="FF0000"/>
                </a:solidFill>
              </a:rPr>
              <a:t> results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7114"/>
          <a:stretch/>
        </p:blipFill>
        <p:spPr bwMode="auto">
          <a:xfrm>
            <a:off x="4550728" y="3717032"/>
            <a:ext cx="2688625" cy="2038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 5"/>
          <p:cNvGrpSpPr/>
          <p:nvPr/>
        </p:nvGrpSpPr>
        <p:grpSpPr>
          <a:xfrm>
            <a:off x="-36512" y="260647"/>
            <a:ext cx="7920880" cy="2088233"/>
            <a:chOff x="-36512" y="260647"/>
            <a:chExt cx="7920880" cy="2088233"/>
          </a:xfrm>
        </p:grpSpPr>
        <p:sp>
          <p:nvSpPr>
            <p:cNvPr id="9224" name="Rectangle 2"/>
            <p:cNvSpPr>
              <a:spLocks noChangeArrowheads="1"/>
            </p:cNvSpPr>
            <p:nvPr/>
          </p:nvSpPr>
          <p:spPr bwMode="auto">
            <a:xfrm>
              <a:off x="-36512" y="498475"/>
              <a:ext cx="45720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•"/>
              </a:pPr>
              <a:r>
                <a:rPr lang="en-US" dirty="0">
                  <a:solidFill>
                    <a:srgbClr val="000000"/>
                  </a:solidFill>
                  <a:ea typeface="MS PGothic" pitchFamily="34" charset="-128"/>
                </a:rPr>
                <a:t>The Low-Q option </a:t>
              </a:r>
              <a:r>
                <a:rPr lang="en-US" baseline="30000" dirty="0">
                  <a:solidFill>
                    <a:srgbClr val="000000"/>
                  </a:solidFill>
                  <a:ea typeface="MS PGothic" pitchFamily="34" charset="-128"/>
                </a:rPr>
                <a:t>6</a:t>
              </a:r>
              <a:r>
                <a:rPr lang="en-US" dirty="0">
                  <a:solidFill>
                    <a:srgbClr val="000000"/>
                  </a:solidFill>
                  <a:ea typeface="MS PGothic" pitchFamily="34" charset="-128"/>
                </a:rPr>
                <a:t>He/</a:t>
              </a:r>
              <a:r>
                <a:rPr lang="en-US" baseline="30000" dirty="0">
                  <a:solidFill>
                    <a:srgbClr val="000000"/>
                  </a:solidFill>
                  <a:ea typeface="MS PGothic" pitchFamily="34" charset="-128"/>
                </a:rPr>
                <a:t>18</a:t>
              </a:r>
              <a:r>
                <a:rPr lang="en-US" dirty="0">
                  <a:solidFill>
                    <a:srgbClr val="000000"/>
                  </a:solidFill>
                  <a:ea typeface="MS PGothic" pitchFamily="34" charset="-128"/>
                </a:rPr>
                <a:t>Ne (CERN-</a:t>
              </a:r>
              <a:r>
                <a:rPr lang="en-US" dirty="0" err="1">
                  <a:solidFill>
                    <a:srgbClr val="000000"/>
                  </a:solidFill>
                  <a:ea typeface="MS PGothic" pitchFamily="34" charset="-128"/>
                </a:rPr>
                <a:t>Fréjus</a:t>
              </a:r>
              <a:r>
                <a:rPr lang="en-US" dirty="0">
                  <a:solidFill>
                    <a:srgbClr val="000000"/>
                  </a:solidFill>
                  <a:ea typeface="MS PGothic" pitchFamily="34" charset="-128"/>
                </a:rPr>
                <a:t>) is the </a:t>
              </a:r>
              <a:r>
                <a:rPr lang="en-US" dirty="0" smtClean="0">
                  <a:solidFill>
                    <a:srgbClr val="000000"/>
                  </a:solidFill>
                  <a:ea typeface="MS PGothic" pitchFamily="34" charset="-128"/>
                </a:rPr>
                <a:t>baseline</a:t>
              </a:r>
              <a:endParaRPr lang="en-US" dirty="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grpSp>
          <p:nvGrpSpPr>
            <p:cNvPr id="5" name="Groupe 4"/>
            <p:cNvGrpSpPr/>
            <p:nvPr/>
          </p:nvGrpSpPr>
          <p:grpSpPr>
            <a:xfrm>
              <a:off x="3851920" y="260647"/>
              <a:ext cx="4032448" cy="2088233"/>
              <a:chOff x="3851920" y="260647"/>
              <a:chExt cx="4032448" cy="2088233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3851920" y="260647"/>
                <a:ext cx="2304256" cy="2088233"/>
              </a:xfrm>
              <a:prstGeom prst="rect">
                <a:avLst/>
              </a:prstGeom>
              <a:noFill/>
              <a:ln>
                <a:solidFill>
                  <a:srgbClr val="0033CC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FFFFFF"/>
                  </a:solidFill>
                </a:endParaRP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6228184" y="260647"/>
                <a:ext cx="1656184" cy="20882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042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93935D-C126-4A96-96DE-4957B7724E14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64</a:t>
            </a:fld>
            <a:endParaRPr lang="fr-FR">
              <a:solidFill>
                <a:srgbClr val="000000"/>
              </a:solidFill>
            </a:endParaRPr>
          </a:p>
        </p:txBody>
      </p:sp>
      <p:pic>
        <p:nvPicPr>
          <p:cNvPr id="11267" name="Picture 1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3338"/>
            <a:ext cx="3262313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3235738" y="1524596"/>
          <a:ext cx="5821395" cy="287069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tableStyleId>{2D5ABB26-0587-4C30-8999-92F81FD0307C}</a:tableStyleId>
              </a:tblPr>
              <a:tblGrid>
                <a:gridCol w="2266892"/>
                <a:gridCol w="1303758"/>
                <a:gridCol w="2250745"/>
              </a:tblGrid>
              <a:tr h="98431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ym typeface="Symbol" pitchFamily="-110" charset="2"/>
                        </a:rPr>
                        <a:t></a:t>
                      </a:r>
                      <a:r>
                        <a:rPr lang="en-US" sz="2400" b="1" baseline="-25000" dirty="0" smtClean="0">
                          <a:solidFill>
                            <a:srgbClr val="FF0000"/>
                          </a:solidFill>
                          <a:sym typeface="Symbol" pitchFamily="-110" charset="2"/>
                        </a:rPr>
                        <a:t>e </a:t>
                      </a:r>
                      <a:r>
                        <a:rPr lang="en-US" sz="2400" b="1" dirty="0" smtClean="0">
                          <a:sym typeface="Symbol" pitchFamily="-110" charset="2"/>
                        </a:rPr>
                        <a:t></a:t>
                      </a:r>
                      <a:r>
                        <a:rPr lang="en-US" sz="2400" b="1" baseline="-25000" dirty="0" smtClean="0">
                          <a:solidFill>
                            <a:srgbClr val="FF0000"/>
                          </a:solidFill>
                          <a:sym typeface="Symbol" pitchFamily="-110" charset="2"/>
                        </a:rPr>
                        <a:t>  </a:t>
                      </a:r>
                      <a:r>
                        <a:rPr lang="en-US" sz="2400" b="1" dirty="0" smtClean="0">
                          <a:sym typeface="Symbol" pitchFamily="-110" charset="2"/>
                        </a:rPr>
                        <a:t></a:t>
                      </a:r>
                      <a:r>
                        <a:rPr lang="en-US" sz="2400" b="1" baseline="-25000" dirty="0" smtClean="0">
                          <a:solidFill>
                            <a:srgbClr val="3399FF"/>
                          </a:solidFill>
                          <a:latin typeface="Symbol" pitchFamily="-110" charset="2"/>
                          <a:sym typeface="Symbol" pitchFamily="-110" charset="2"/>
                        </a:rPr>
                        <a:t>m </a:t>
                      </a:r>
                      <a:r>
                        <a:rPr lang="en-US" sz="2400" b="1" baseline="-25000" dirty="0" smtClean="0">
                          <a:solidFill>
                            <a:srgbClr val="0000FF"/>
                          </a:solidFill>
                          <a:latin typeface="Symbol" pitchFamily="-110" charset="2"/>
                          <a:sym typeface="Symbol" pitchFamily="-110" charset="2"/>
                        </a:rPr>
                        <a:t>   </a:t>
                      </a:r>
                      <a:r>
                        <a:rPr lang="en-US" sz="2400" b="1" dirty="0" smtClean="0">
                          <a:sym typeface="Symbol" pitchFamily="-110" charset="2"/>
                        </a:rPr>
                        <a:t>(+)</a:t>
                      </a:r>
                      <a:endParaRPr lang="en-GB" sz="2400" dirty="0"/>
                    </a:p>
                  </a:txBody>
                  <a:tcPr anchor="ctr">
                    <a:lnL w="127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3399FF"/>
                          </a:solidFill>
                          <a:sym typeface="Symbol" pitchFamily="-110" charset="2"/>
                        </a:rPr>
                        <a:t>(T)</a:t>
                      </a:r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ym typeface="Symbol" pitchFamily="-110" charset="2"/>
                        </a:rPr>
                        <a:t></a:t>
                      </a:r>
                      <a:r>
                        <a:rPr lang="en-US" sz="2400" b="1" baseline="-25000" dirty="0" smtClean="0">
                          <a:solidFill>
                            <a:srgbClr val="3399FF"/>
                          </a:solidFill>
                          <a:latin typeface="Symbol" pitchFamily="-110" charset="2"/>
                          <a:sym typeface="Symbol" pitchFamily="-110" charset="2"/>
                        </a:rPr>
                        <a:t>m</a:t>
                      </a:r>
                      <a:r>
                        <a:rPr lang="en-US" sz="2400" b="1" baseline="-25000" dirty="0" smtClean="0">
                          <a:solidFill>
                            <a:srgbClr val="0000FF"/>
                          </a:solidFill>
                          <a:latin typeface="Symbol" pitchFamily="-110" charset="2"/>
                          <a:sym typeface="Symbol" pitchFamily="-110" charset="2"/>
                        </a:rPr>
                        <a:t> </a:t>
                      </a:r>
                      <a:r>
                        <a:rPr lang="en-US" sz="2400" b="1" dirty="0" smtClean="0">
                          <a:sym typeface="Symbol" pitchFamily="-110" charset="2"/>
                        </a:rPr>
                        <a:t></a:t>
                      </a:r>
                      <a:r>
                        <a:rPr lang="en-US" sz="2400" b="1" baseline="-25000" dirty="0" smtClean="0">
                          <a:solidFill>
                            <a:srgbClr val="0000FF"/>
                          </a:solidFill>
                          <a:latin typeface="Symbol" pitchFamily="-110" charset="2"/>
                          <a:sym typeface="Symbol" pitchFamily="-110" charset="2"/>
                        </a:rPr>
                        <a:t>  </a:t>
                      </a:r>
                      <a:r>
                        <a:rPr lang="en-US" sz="2400" b="1" dirty="0" smtClean="0">
                          <a:sym typeface="Symbol" pitchFamily="-110" charset="2"/>
                        </a:rPr>
                        <a:t></a:t>
                      </a:r>
                      <a:r>
                        <a:rPr lang="en-US" sz="2400" b="1" baseline="-25000" dirty="0" smtClean="0">
                          <a:solidFill>
                            <a:srgbClr val="FF0000"/>
                          </a:solidFill>
                          <a:sym typeface="Symbol" pitchFamily="-110" charset="2"/>
                        </a:rPr>
                        <a:t>e  </a:t>
                      </a:r>
                      <a:r>
                        <a:rPr lang="en-US" sz="2400" b="1" dirty="0" smtClean="0">
                          <a:sym typeface="Symbol" pitchFamily="-110" charset="2"/>
                        </a:rPr>
                        <a:t>(</a:t>
                      </a:r>
                      <a:r>
                        <a:rPr lang="en-US" sz="2400" b="1" dirty="0" smtClean="0">
                          <a:latin typeface="Symbol" pitchFamily="-110" charset="2"/>
                          <a:sym typeface="Symbol" pitchFamily="-110" charset="2"/>
                        </a:rPr>
                        <a:t>p</a:t>
                      </a:r>
                      <a:r>
                        <a:rPr lang="en-US" sz="2400" b="1" baseline="30000" dirty="0" smtClean="0">
                          <a:sym typeface="Symbol" pitchFamily="-110" charset="2"/>
                        </a:rPr>
                        <a:t>+</a:t>
                      </a:r>
                      <a:r>
                        <a:rPr lang="en-US" sz="2400" b="1" dirty="0" smtClean="0">
                          <a:sym typeface="Symbol" pitchFamily="-110" charset="2"/>
                        </a:rPr>
                        <a:t>)</a:t>
                      </a:r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206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  <a:sym typeface="Symbol" pitchFamily="-110" charset="2"/>
                        </a:rPr>
                        <a:t>(CP)</a:t>
                      </a:r>
                      <a:endParaRPr lang="en-GB" sz="2400" dirty="0"/>
                    </a:p>
                  </a:txBody>
                  <a:tcPr anchor="ctr">
                    <a:lnL w="127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CC0099"/>
                          </a:solidFill>
                          <a:sym typeface="Symbol" pitchFamily="-110" charset="2"/>
                        </a:rPr>
                        <a:t>(CPT)</a:t>
                      </a:r>
                      <a:endParaRPr lang="en-GB" sz="2400" dirty="0" smtClean="0">
                        <a:solidFill>
                          <a:srgbClr val="CC0099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  <a:sym typeface="Symbol" pitchFamily="-110" charset="2"/>
                        </a:rPr>
                        <a:t>(CP)</a:t>
                      </a:r>
                      <a:endParaRPr lang="en-GB" sz="2400" dirty="0" smtClean="0"/>
                    </a:p>
                  </a:txBody>
                  <a:tcPr anchor="ctr">
                    <a:lnL w="381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431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ym typeface="Symbol" pitchFamily="-110" charset="2"/>
                        </a:rPr>
                        <a:t></a:t>
                      </a:r>
                      <a:r>
                        <a:rPr lang="en-US" sz="2400" b="1" baseline="-25000" dirty="0" smtClean="0">
                          <a:solidFill>
                            <a:srgbClr val="FF0000"/>
                          </a:solidFill>
                          <a:sym typeface="Symbol" pitchFamily="-110" charset="2"/>
                        </a:rPr>
                        <a:t>e </a:t>
                      </a:r>
                      <a:r>
                        <a:rPr lang="en-US" sz="2400" b="1" dirty="0" smtClean="0">
                          <a:sym typeface="Symbol" pitchFamily="-110" charset="2"/>
                        </a:rPr>
                        <a:t></a:t>
                      </a:r>
                      <a:r>
                        <a:rPr lang="en-US" sz="2400" b="1" baseline="-25000" dirty="0" smtClean="0">
                          <a:solidFill>
                            <a:srgbClr val="FF0000"/>
                          </a:solidFill>
                          <a:sym typeface="Symbol" pitchFamily="-110" charset="2"/>
                        </a:rPr>
                        <a:t>  </a:t>
                      </a:r>
                      <a:r>
                        <a:rPr lang="en-US" sz="2400" b="1" dirty="0" smtClean="0">
                          <a:sym typeface="Symbol" pitchFamily="-110" charset="2"/>
                        </a:rPr>
                        <a:t></a:t>
                      </a:r>
                      <a:r>
                        <a:rPr lang="en-US" sz="2400" b="1" baseline="-25000" dirty="0" smtClean="0">
                          <a:solidFill>
                            <a:srgbClr val="3399FF"/>
                          </a:solidFill>
                          <a:latin typeface="Symbol" pitchFamily="-110" charset="2"/>
                          <a:sym typeface="Symbol" pitchFamily="-110" charset="2"/>
                        </a:rPr>
                        <a:t>m</a:t>
                      </a:r>
                      <a:r>
                        <a:rPr lang="en-US" sz="2400" b="1" baseline="-25000" dirty="0" smtClean="0">
                          <a:solidFill>
                            <a:srgbClr val="0000FF"/>
                          </a:solidFill>
                          <a:latin typeface="Symbol" pitchFamily="-110" charset="2"/>
                          <a:sym typeface="Symbol" pitchFamily="-110" charset="2"/>
                        </a:rPr>
                        <a:t>    </a:t>
                      </a:r>
                      <a:r>
                        <a:rPr lang="en-US" sz="2400" b="1" dirty="0" smtClean="0">
                          <a:sym typeface="Symbol" pitchFamily="-110" charset="2"/>
                        </a:rPr>
                        <a:t>(-) </a:t>
                      </a:r>
                      <a:endParaRPr lang="en-GB" sz="2400" dirty="0"/>
                    </a:p>
                  </a:txBody>
                  <a:tcPr anchor="ctr">
                    <a:lnL w="127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3399FF"/>
                          </a:solidFill>
                          <a:sym typeface="Symbol" pitchFamily="-110" charset="2"/>
                        </a:rPr>
                        <a:t>(T)</a:t>
                      </a:r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ym typeface="Symbol" pitchFamily="-110" charset="2"/>
                        </a:rPr>
                        <a:t></a:t>
                      </a:r>
                      <a:r>
                        <a:rPr lang="en-US" sz="2400" b="1" baseline="-25000" dirty="0" smtClean="0">
                          <a:solidFill>
                            <a:srgbClr val="3399FF"/>
                          </a:solidFill>
                          <a:latin typeface="Symbol" pitchFamily="-110" charset="2"/>
                          <a:sym typeface="Symbol" pitchFamily="-110" charset="2"/>
                        </a:rPr>
                        <a:t>m</a:t>
                      </a:r>
                      <a:r>
                        <a:rPr lang="en-US" sz="2400" b="1" baseline="-25000" dirty="0" smtClean="0">
                          <a:solidFill>
                            <a:srgbClr val="0000FF"/>
                          </a:solidFill>
                          <a:latin typeface="Symbol" pitchFamily="-110" charset="2"/>
                          <a:sym typeface="Symbol" pitchFamily="-110" charset="2"/>
                        </a:rPr>
                        <a:t> </a:t>
                      </a:r>
                      <a:r>
                        <a:rPr lang="en-US" sz="2400" b="1" dirty="0" smtClean="0">
                          <a:sym typeface="Symbol" pitchFamily="-110" charset="2"/>
                        </a:rPr>
                        <a:t></a:t>
                      </a:r>
                      <a:r>
                        <a:rPr lang="en-US" sz="2400" b="1" baseline="-25000" dirty="0" smtClean="0">
                          <a:solidFill>
                            <a:srgbClr val="0000FF"/>
                          </a:solidFill>
                          <a:latin typeface="Symbol" pitchFamily="-110" charset="2"/>
                          <a:sym typeface="Symbol" pitchFamily="-110" charset="2"/>
                        </a:rPr>
                        <a:t>  </a:t>
                      </a:r>
                      <a:r>
                        <a:rPr lang="en-US" sz="2400" b="1" dirty="0" smtClean="0">
                          <a:sym typeface="Symbol" pitchFamily="-110" charset="2"/>
                        </a:rPr>
                        <a:t></a:t>
                      </a:r>
                      <a:r>
                        <a:rPr lang="en-US" sz="2400" b="1" baseline="-25000" dirty="0" smtClean="0">
                          <a:solidFill>
                            <a:srgbClr val="FF0000"/>
                          </a:solidFill>
                          <a:sym typeface="Symbol" pitchFamily="-110" charset="2"/>
                        </a:rPr>
                        <a:t>e  </a:t>
                      </a:r>
                      <a:r>
                        <a:rPr lang="en-US" sz="2400" b="1" dirty="0" smtClean="0">
                          <a:sym typeface="Symbol" pitchFamily="-110" charset="2"/>
                        </a:rPr>
                        <a:t>(</a:t>
                      </a:r>
                      <a:r>
                        <a:rPr lang="en-US" sz="2400" b="1" dirty="0" smtClean="0">
                          <a:latin typeface="Symbol" pitchFamily="-110" charset="2"/>
                          <a:sym typeface="Symbol" pitchFamily="-110" charset="2"/>
                        </a:rPr>
                        <a:t>p</a:t>
                      </a:r>
                      <a:r>
                        <a:rPr lang="en-US" sz="2400" b="1" baseline="30000" dirty="0" smtClean="0">
                          <a:sym typeface="Symbol" pitchFamily="-110" charset="2"/>
                        </a:rPr>
                        <a:t>-</a:t>
                      </a:r>
                      <a:r>
                        <a:rPr lang="en-US" sz="2400" b="1" dirty="0" smtClean="0">
                          <a:sym typeface="Symbol" pitchFamily="-110" charset="2"/>
                        </a:rPr>
                        <a:t>)</a:t>
                      </a:r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269" name="Line 4"/>
          <p:cNvSpPr>
            <a:spLocks noChangeShapeType="1"/>
          </p:cNvSpPr>
          <p:nvPr/>
        </p:nvSpPr>
        <p:spPr bwMode="auto">
          <a:xfrm>
            <a:off x="3450605" y="3798888"/>
            <a:ext cx="215900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1270" name="Line 5"/>
          <p:cNvSpPr>
            <a:spLocks noChangeShapeType="1"/>
          </p:cNvSpPr>
          <p:nvPr/>
        </p:nvSpPr>
        <p:spPr bwMode="auto">
          <a:xfrm>
            <a:off x="4303092" y="3798888"/>
            <a:ext cx="215900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1271" name="Line 6"/>
          <p:cNvSpPr>
            <a:spLocks noChangeShapeType="1"/>
          </p:cNvSpPr>
          <p:nvPr/>
        </p:nvSpPr>
        <p:spPr bwMode="auto">
          <a:xfrm>
            <a:off x="7884492" y="3790950"/>
            <a:ext cx="215900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1272" name="Line 7"/>
          <p:cNvSpPr>
            <a:spLocks noChangeShapeType="1"/>
          </p:cNvSpPr>
          <p:nvPr/>
        </p:nvSpPr>
        <p:spPr bwMode="auto">
          <a:xfrm>
            <a:off x="7109792" y="3789363"/>
            <a:ext cx="215900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3746500" y="5254625"/>
            <a:ext cx="1873250" cy="1014413"/>
          </a:xfrm>
          <a:prstGeom prst="rect">
            <a:avLst/>
          </a:prstGeom>
          <a:solidFill>
            <a:schemeClr val="bg1">
              <a:alpha val="54901"/>
            </a:schemeClr>
          </a:solidFill>
          <a:ln w="19050">
            <a:solidFill>
              <a:srgbClr val="008000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dirty="0" smtClean="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rPr>
              <a:t>2 beams</a:t>
            </a:r>
            <a:r>
              <a:rPr lang="en-GB" sz="1800" dirty="0" smtClean="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rPr>
              <a:t>  </a:t>
            </a:r>
          </a:p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dirty="0" smtClean="0">
                <a:solidFill>
                  <a:srgbClr val="009999"/>
                </a:solidFill>
                <a:latin typeface="Arial" charset="0"/>
                <a:ea typeface="MS PGothic" charset="0"/>
                <a:cs typeface="MS PGothic" charset="0"/>
              </a:rPr>
              <a:t>1 detector</a:t>
            </a:r>
            <a:endParaRPr lang="fr-FR" dirty="0" smtClean="0">
              <a:solidFill>
                <a:srgbClr val="009999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11274" name="ZoneTexte 17"/>
          <p:cNvSpPr txBox="1">
            <a:spLocks noChangeArrowheads="1"/>
          </p:cNvSpPr>
          <p:nvPr/>
        </p:nvSpPr>
        <p:spPr bwMode="auto">
          <a:xfrm>
            <a:off x="7023100" y="1076325"/>
            <a:ext cx="1793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2400" b="1">
                <a:solidFill>
                  <a:srgbClr val="0000FF"/>
                </a:solidFill>
                <a:latin typeface="Times New Roman" pitchFamily="18" charset="0"/>
                <a:ea typeface="MS PGothic" pitchFamily="34" charset="-128"/>
              </a:rPr>
              <a:t>Super Beam</a:t>
            </a:r>
          </a:p>
        </p:txBody>
      </p:sp>
      <p:sp>
        <p:nvSpPr>
          <p:cNvPr id="11275" name="ZoneTexte 18"/>
          <p:cNvSpPr txBox="1">
            <a:spLocks noChangeArrowheads="1"/>
          </p:cNvSpPr>
          <p:nvPr/>
        </p:nvSpPr>
        <p:spPr bwMode="auto">
          <a:xfrm>
            <a:off x="3148013" y="1079500"/>
            <a:ext cx="2670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2400" b="1">
                <a:solidFill>
                  <a:srgbClr val="008000"/>
                </a:solidFill>
                <a:latin typeface="Times New Roman" pitchFamily="18" charset="0"/>
                <a:ea typeface="MS PGothic" pitchFamily="34" charset="-128"/>
              </a:rPr>
              <a:t>Beta Beam (</a:t>
            </a:r>
            <a:r>
              <a:rPr lang="en-GB" sz="2400" b="1">
                <a:solidFill>
                  <a:srgbClr val="008000"/>
                </a:solidFill>
                <a:latin typeface="Symbol" pitchFamily="18" charset="2"/>
                <a:ea typeface="MS PGothic" pitchFamily="34" charset="-128"/>
              </a:rPr>
              <a:t>g</a:t>
            </a:r>
            <a:r>
              <a:rPr lang="en-GB" sz="2400" b="1">
                <a:solidFill>
                  <a:srgbClr val="008000"/>
                </a:solidFill>
                <a:latin typeface="Times New Roman" pitchFamily="18" charset="0"/>
                <a:ea typeface="MS PGothic" pitchFamily="34" charset="-128"/>
              </a:rPr>
              <a:t>~100)</a:t>
            </a:r>
          </a:p>
        </p:txBody>
      </p:sp>
      <p:sp>
        <p:nvSpPr>
          <p:cNvPr id="11276" name="Rectangle 19"/>
          <p:cNvSpPr>
            <a:spLocks noChangeArrowheads="1"/>
          </p:cNvSpPr>
          <p:nvPr/>
        </p:nvSpPr>
        <p:spPr bwMode="auto">
          <a:xfrm>
            <a:off x="3709988" y="4564063"/>
            <a:ext cx="51800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Comic Sans MS" pitchFamily="66" charset="0"/>
              </a:rPr>
              <a:t>combination of CP and T violation tests</a:t>
            </a:r>
            <a:r>
              <a:rPr lang="en-US" sz="20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1277" name="ZoneTexte 1"/>
          <p:cNvSpPr txBox="1">
            <a:spLocks noChangeArrowheads="1"/>
          </p:cNvSpPr>
          <p:nvPr/>
        </p:nvSpPr>
        <p:spPr bwMode="auto">
          <a:xfrm>
            <a:off x="5719763" y="5080000"/>
            <a:ext cx="3335337" cy="13239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2000">
                <a:solidFill>
                  <a:srgbClr val="0000FF"/>
                </a:solidFill>
                <a:latin typeface="Times New Roman" pitchFamily="18" charset="0"/>
                <a:ea typeface="MS PGothic" pitchFamily="34" charset="-128"/>
              </a:rPr>
              <a:t>Bonus: the unoscillated neutrinos of one facility can be used to well study the efficiencies of the other one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74675" y="1027113"/>
            <a:ext cx="23749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000" dirty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similar </a:t>
            </a:r>
            <a:r>
              <a:rPr lang="en-GB" sz="2000" dirty="0">
                <a:solidFill>
                  <a:srgbClr val="0000FF"/>
                </a:solidFill>
                <a:latin typeface="Symbol" charset="2"/>
                <a:ea typeface="ＭＳ Ｐゴシック" charset="0"/>
                <a:cs typeface="Symbol" charset="2"/>
              </a:rPr>
              <a:t>n</a:t>
            </a:r>
            <a:r>
              <a:rPr lang="en-GB" sz="2000" dirty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 spectrum</a:t>
            </a:r>
          </a:p>
        </p:txBody>
      </p:sp>
      <p:sp>
        <p:nvSpPr>
          <p:cNvPr id="11279" name="Rectangle 14"/>
          <p:cNvSpPr>
            <a:spLocks noChangeArrowheads="1"/>
          </p:cNvSpPr>
          <p:nvPr/>
        </p:nvSpPr>
        <p:spPr bwMode="auto">
          <a:xfrm>
            <a:off x="230188" y="188913"/>
            <a:ext cx="57673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333399"/>
                </a:solidFill>
                <a:latin typeface="Times New Roman" pitchFamily="18" charset="0"/>
              </a:rPr>
              <a:t>Combination of Super Beam with </a:t>
            </a:r>
            <a:r>
              <a:rPr lang="en-US" sz="2400" dirty="0" smtClean="0">
                <a:solidFill>
                  <a:srgbClr val="333399"/>
                </a:solidFill>
                <a:latin typeface="Times New Roman" pitchFamily="18" charset="0"/>
              </a:rPr>
              <a:t>Beta-Beam</a:t>
            </a:r>
            <a:endParaRPr lang="fr-FR" sz="2400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52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nap.edu/books/0309074061/xhtml/images/p20006cdfg149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3" y="3956806"/>
            <a:ext cx="2725984" cy="289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2" y="3842975"/>
            <a:ext cx="6015037" cy="3007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746681-4ACC-41A4-BDF8-3FE7695F44F8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65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13315" name="Espace réservé du contenu 2"/>
          <p:cNvSpPr txBox="1">
            <a:spLocks/>
          </p:cNvSpPr>
          <p:nvPr/>
        </p:nvSpPr>
        <p:spPr bwMode="auto">
          <a:xfrm>
            <a:off x="46038" y="414338"/>
            <a:ext cx="58943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GB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Favoured location : extension of LSM </a:t>
            </a:r>
            <a:r>
              <a:rPr lang="en-GB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lab</a:t>
            </a:r>
            <a:endParaRPr lang="en-GB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7" name="ZoneTexte 5"/>
          <p:cNvSpPr txBox="1">
            <a:spLocks noChangeArrowheads="1"/>
          </p:cNvSpPr>
          <p:nvPr/>
        </p:nvSpPr>
        <p:spPr bwMode="auto">
          <a:xfrm>
            <a:off x="7452320" y="6309320"/>
            <a:ext cx="7762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rgbClr val="000000"/>
                </a:solidFill>
              </a:rPr>
              <a:t>Lombardi</a:t>
            </a:r>
          </a:p>
        </p:txBody>
      </p:sp>
      <p:pic>
        <p:nvPicPr>
          <p:cNvPr id="13318" name="Picture 16" descr="logo-web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019" y="5549900"/>
            <a:ext cx="7270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 Box 17"/>
          <p:cNvSpPr txBox="1">
            <a:spLocks noChangeArrowheads="1"/>
          </p:cNvSpPr>
          <p:nvPr/>
        </p:nvSpPr>
        <p:spPr bwMode="auto">
          <a:xfrm>
            <a:off x="3577208" y="6015038"/>
            <a:ext cx="10668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b="1">
                <a:solidFill>
                  <a:srgbClr val="000000"/>
                </a:solidFill>
              </a:rPr>
              <a:t>Laboratoire Souterrain de Modane</a:t>
            </a:r>
          </a:p>
        </p:txBody>
      </p:sp>
      <p:sp>
        <p:nvSpPr>
          <p:cNvPr id="13320" name="Line 19"/>
          <p:cNvSpPr>
            <a:spLocks noChangeShapeType="1"/>
          </p:cNvSpPr>
          <p:nvPr/>
        </p:nvSpPr>
        <p:spPr bwMode="auto">
          <a:xfrm flipH="1">
            <a:off x="1643063" y="4646613"/>
            <a:ext cx="1295400" cy="45720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</a:endParaRPr>
          </a:p>
        </p:txBody>
      </p:sp>
      <p:pic>
        <p:nvPicPr>
          <p:cNvPr id="13321" name="Picture 2" descr="Quel est le plus long tunnel routier de France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662113"/>
            <a:ext cx="238125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4" descr="Le lac de Punta Bagn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988" y="0"/>
            <a:ext cx="3021012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ZoneTexte 14"/>
          <p:cNvSpPr txBox="1">
            <a:spLocks noChangeArrowheads="1"/>
          </p:cNvSpPr>
          <p:nvPr/>
        </p:nvSpPr>
        <p:spPr bwMode="auto">
          <a:xfrm>
            <a:off x="34925" y="1710"/>
            <a:ext cx="23166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28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fr-FR" sz="28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Frejus</a:t>
            </a:r>
            <a:r>
              <a:rPr lang="fr-FR" sz="28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site</a:t>
            </a:r>
          </a:p>
        </p:txBody>
      </p:sp>
      <p:pic>
        <p:nvPicPr>
          <p:cNvPr id="13324" name="Picture 14" descr="http://irfu.cea.fr/Images/astImg/2710_5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443856"/>
            <a:ext cx="6243637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5" name="Rectangle 2"/>
          <p:cNvSpPr>
            <a:spLocks noChangeArrowheads="1"/>
          </p:cNvSpPr>
          <p:nvPr/>
        </p:nvSpPr>
        <p:spPr bwMode="auto">
          <a:xfrm>
            <a:off x="128588" y="778669"/>
            <a:ext cx="45720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 defTabSz="91440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GB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overburden 4800 </a:t>
            </a:r>
            <a:r>
              <a:rPr lang="en-GB" sz="2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m.w.e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1" defTabSz="91440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GB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distance 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from CERN 130 km</a:t>
            </a:r>
          </a:p>
        </p:txBody>
      </p:sp>
      <p:pic>
        <p:nvPicPr>
          <p:cNvPr id="14" name="Image 13" descr="Laguna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2529" y="-1063"/>
            <a:ext cx="731471" cy="62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9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hor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33800" y="4800600"/>
            <a:ext cx="1724025" cy="1314450"/>
          </a:xfrm>
          <a:prstGeom prst="rect">
            <a:avLst/>
          </a:prstGeom>
          <a:effectLst>
            <a:outerShdw blurRad="7112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3" name="Picture 12" descr="iph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9000" y="304800"/>
            <a:ext cx="1340374" cy="1000125"/>
          </a:xfrm>
          <a:prstGeom prst="rect">
            <a:avLst/>
          </a:prstGeom>
          <a:effectLst>
            <a:outerShdw blurRad="6350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7772400" cy="2076450"/>
          </a:xfrm>
        </p:spPr>
        <p:txBody>
          <a:bodyPr>
            <a:noAutofit/>
          </a:bodyPr>
          <a:lstStyle/>
          <a:p>
            <a:r>
              <a:rPr lang="en-GB" sz="4000" dirty="0" smtClean="0"/>
              <a:t>Horn studies for the </a:t>
            </a:r>
            <a:br>
              <a:rPr lang="en-GB" sz="4000" dirty="0" smtClean="0"/>
            </a:br>
            <a:r>
              <a:rPr lang="en-GB" sz="4000" dirty="0" smtClean="0"/>
              <a:t>CERN to Fréjus neutrino Super Beam </a:t>
            </a:r>
            <a:endParaRPr lang="en-GB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429000"/>
            <a:ext cx="8382000" cy="1752600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Nikolas Vassilopoulos </a:t>
            </a:r>
            <a:r>
              <a:rPr lang="en-GB" sz="2000" dirty="0" smtClean="0">
                <a:solidFill>
                  <a:schemeClr val="tx1"/>
                </a:solidFill>
              </a:rPr>
              <a:t>(on behalf of EUROnu WP2)</a:t>
            </a:r>
            <a:r>
              <a:rPr lang="en-GB" dirty="0" smtClean="0">
                <a:solidFill>
                  <a:schemeClr val="tx1"/>
                </a:solidFill>
              </a:rPr>
              <a:t>,          IPHC</a:t>
            </a:r>
            <a:r>
              <a:rPr lang="en-GB" dirty="0">
                <a:solidFill>
                  <a:schemeClr val="tx1"/>
                </a:solidFill>
              </a:rPr>
              <a:t>/</a:t>
            </a:r>
            <a:r>
              <a:rPr lang="en-GB" dirty="0" smtClean="0">
                <a:solidFill>
                  <a:schemeClr val="tx1"/>
                </a:solidFill>
              </a:rPr>
              <a:t>CNRS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6" name="Picture 5" descr="euron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05400" y="381000"/>
            <a:ext cx="1295400" cy="881063"/>
          </a:xfrm>
          <a:prstGeom prst="rect">
            <a:avLst/>
          </a:prstGeom>
          <a:effectLst>
            <a:outerShdw blurRad="6350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7" name="Picture 16" descr="benjamin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" y="4572000"/>
            <a:ext cx="2638425" cy="1866900"/>
          </a:xfrm>
          <a:prstGeom prst="rect">
            <a:avLst/>
          </a:prstGeom>
          <a:effectLst>
            <a:outerShdw blurRad="7366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0" name="Picture 19" descr="FourHorns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00800" y="4572000"/>
            <a:ext cx="2057400" cy="1764102"/>
          </a:xfrm>
          <a:prstGeom prst="rect">
            <a:avLst/>
          </a:prstGeom>
          <a:effectLst>
            <a:outerShdw blurRad="8255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4" name="Image 3" descr="Screen Shot 2012-07-18 at 4.42.16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"/>
            <a:ext cx="4343400" cy="1066800"/>
          </a:xfrm>
          <a:prstGeom prst="rect">
            <a:avLst/>
          </a:prstGeom>
          <a:effectLst>
            <a:outerShdw blurRad="663575" dist="381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737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" y="457200"/>
            <a:ext cx="3924300" cy="457200"/>
          </a:xfrm>
        </p:spPr>
        <p:txBody>
          <a:bodyPr>
            <a:normAutofit fontScale="90000"/>
          </a:bodyPr>
          <a:lstStyle/>
          <a:p>
            <a:r>
              <a:rPr lang="en-US" i="1" u="sng" dirty="0" smtClean="0"/>
              <a:t>Packed-bed target</a:t>
            </a:r>
            <a:endParaRPr lang="en-US" i="1" u="sng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SPL Horn Studies@NuFACT12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6CE4-6446-4581-9C8D-24ACFB6D7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67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 6" descr="Screen Shot 2012-07-20 at 9.57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352800"/>
            <a:ext cx="3625850" cy="2980151"/>
          </a:xfrm>
          <a:prstGeom prst="rect">
            <a:avLst/>
          </a:prstGeom>
          <a:effectLst>
            <a:outerShdw blurRad="6477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 descr="Screen Shot 2012-07-20 at 9.57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0"/>
            <a:ext cx="3898900" cy="3119120"/>
          </a:xfrm>
          <a:prstGeom prst="rect">
            <a:avLst/>
          </a:prstGeom>
          <a:effectLst>
            <a:outerShdw blurRad="6223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 9" descr="Screen Shot 2012-07-20 at 10.05.3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28600"/>
            <a:ext cx="5105400" cy="2728904"/>
          </a:xfrm>
          <a:prstGeom prst="rect">
            <a:avLst/>
          </a:prstGeom>
          <a:effectLst>
            <a:outerShdw blurRad="6477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ZoneTexte 10"/>
          <p:cNvSpPr txBox="1"/>
          <p:nvPr/>
        </p:nvSpPr>
        <p:spPr>
          <a:xfrm>
            <a:off x="304800" y="25908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</a:rPr>
              <a:t>He Temperature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953000" y="43434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</a:rPr>
              <a:t>He Velocity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04800" y="5105400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Wingdings" charset="2"/>
              <a:buChar char="Ø"/>
            </a:pPr>
            <a:r>
              <a:rPr lang="en-US" dirty="0" smtClean="0">
                <a:solidFill>
                  <a:prstClr val="black"/>
                </a:solidFill>
              </a:rPr>
              <a:t>transversal cooling</a:t>
            </a:r>
          </a:p>
          <a:p>
            <a:pPr marL="285750" indent="-285750" defTabSz="914400">
              <a:buFont typeface="Wingdings" charset="2"/>
              <a:buChar char="Ø"/>
            </a:pPr>
            <a:r>
              <a:rPr lang="en-US" dirty="0" smtClean="0">
                <a:solidFill>
                  <a:prstClr val="black"/>
                </a:solidFill>
              </a:rPr>
              <a:t>stresses levels manageable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41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SPL Horn Studies@NuFACT12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6CE4-6446-4581-9C8D-24ACFB6D7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68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80963"/>
            <a:ext cx="8924925" cy="669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122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SPL Horn Studies@NuFACT12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6CE4-6446-4581-9C8D-24ACFB6D7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69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80963"/>
            <a:ext cx="8924925" cy="669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223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neutrino oscillations are important ?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If neutrinos oscillates then they have non-zero mass (</a:t>
            </a:r>
            <a:r>
              <a:rPr lang="el-GR" dirty="0" smtClean="0"/>
              <a:t>Δ</a:t>
            </a:r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r>
              <a:rPr lang="en-US" dirty="0" smtClean="0"/>
              <a:t>≠0)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If neutrinos have mass, then there must be something more then the Higgs boson, since neutrinos are only left-handed particles (</a:t>
            </a:r>
            <a:r>
              <a:rPr lang="en-US" dirty="0" err="1" smtClean="0"/>
              <a:t>iso</a:t>
            </a:r>
            <a:r>
              <a:rPr lang="en-US" dirty="0" smtClean="0"/>
              <a:t>-spin singlet of SU(2)</a:t>
            </a:r>
            <a:r>
              <a:rPr lang="en-US" baseline="-25000" dirty="0" smtClean="0"/>
              <a:t>L</a:t>
            </a:r>
            <a:r>
              <a:rPr lang="en-US" dirty="0" smtClean="0"/>
              <a:t>), so one cannot generate in the standard model </a:t>
            </a:r>
            <a:r>
              <a:rPr lang="en-US" dirty="0" err="1"/>
              <a:t>L</a:t>
            </a:r>
            <a:r>
              <a:rPr lang="en-US" dirty="0" err="1" smtClean="0"/>
              <a:t>agrangian</a:t>
            </a:r>
            <a:r>
              <a:rPr lang="en-US" dirty="0" smtClean="0"/>
              <a:t> a Higgs-like mass term.</a:t>
            </a:r>
          </a:p>
          <a:p>
            <a:endParaRPr lang="en-US" baseline="-25000" dirty="0" smtClean="0"/>
          </a:p>
          <a:p>
            <a:endParaRPr lang="en-GB" baseline="-250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7844487"/>
              </p:ext>
            </p:extLst>
          </p:nvPr>
        </p:nvGraphicFramePr>
        <p:xfrm>
          <a:off x="271463" y="1781704"/>
          <a:ext cx="4733925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9" name="Equation" r:id="rId3" imgW="2349500" imgH="482600" progId="Equation.3">
                  <p:embed/>
                </p:oleObj>
              </mc:Choice>
              <mc:Fallback>
                <p:oleObj name="Equation" r:id="rId3" imgW="2349500" imgH="48260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463" y="1781704"/>
                        <a:ext cx="4733925" cy="97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312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SPL Horn Studies@NuFACT12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6CE4-6446-4581-9C8D-24ACFB6D7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80963"/>
            <a:ext cx="8924925" cy="669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893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SPL Horn Studies@NuFACT12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6CE4-6446-4581-9C8D-24ACFB6D7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85725"/>
            <a:ext cx="8943975" cy="668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906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SPL Horn Studies@NuFACT12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6CE4-6446-4581-9C8D-24ACFB6D7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271463"/>
            <a:ext cx="8924925" cy="631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508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SPL Horn Studies@NuFACT12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6CE4-6446-4581-9C8D-24ACFB6D7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271463"/>
            <a:ext cx="8924925" cy="631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751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SPL Horn Studies@NuFACT12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6CE4-6446-4581-9C8D-24ACFB6D7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271463"/>
            <a:ext cx="8924925" cy="631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414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SPL Horn Studies@NuFACT12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6CE4-6446-4581-9C8D-24ACFB6D7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271463"/>
            <a:ext cx="8924925" cy="631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553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9317" b="6766"/>
          <a:stretch/>
        </p:blipFill>
        <p:spPr>
          <a:xfrm>
            <a:off x="1587420" y="-21027"/>
            <a:ext cx="6032138" cy="6890871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346075" y="1244852"/>
            <a:ext cx="8518525" cy="1547069"/>
          </a:xfrm>
        </p:spPr>
        <p:txBody>
          <a:bodyPr/>
          <a:lstStyle/>
          <a:p>
            <a:pPr eaLnBrk="1" hangingPunct="1"/>
            <a:r>
              <a:rPr lang="en-GB" sz="48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Plans for </a:t>
            </a:r>
            <a:r>
              <a:rPr lang="en-GB" sz="48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future neutrino oscillation beams in </a:t>
            </a:r>
            <a:r>
              <a:rPr lang="en-GB" sz="48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Europe </a:t>
            </a:r>
          </a:p>
        </p:txBody>
      </p:sp>
      <p:sp>
        <p:nvSpPr>
          <p:cNvPr id="5124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00"/>
                </a:solidFill>
              </a:rPr>
              <a:t>27 July 2012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5125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00"/>
                </a:solidFill>
              </a:rPr>
              <a:t>M. Dracos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512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FCD83C3-B05F-4C4E-B0DB-A1822CCF1038}" type="slidenum">
              <a:rPr lang="en-GB" sz="1200">
                <a:solidFill>
                  <a:srgbClr val="000000"/>
                </a:solidFill>
              </a:rPr>
              <a:pPr eaLnBrk="1" hangingPunct="1"/>
              <a:t>76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5127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374775" y="3090863"/>
            <a:ext cx="64008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GB" sz="2800" dirty="0">
                <a:solidFill>
                  <a:srgbClr val="00009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Marcos DRACOS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GB" sz="2000" dirty="0">
                <a:solidFill>
                  <a:srgbClr val="00009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IPHC-IN2P3/CNRS Strasbourg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69099" y="0"/>
            <a:ext cx="5027695" cy="109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85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542925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sz="400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MODULAr</a:t>
            </a:r>
          </a:p>
        </p:txBody>
      </p:sp>
      <p:sp>
        <p:nvSpPr>
          <p:cNvPr id="18435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00"/>
                </a:solidFill>
              </a:rPr>
              <a:t>27 July 2012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8436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00"/>
                </a:solidFill>
              </a:rPr>
              <a:t>M. Dracos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843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BEE2C2B-DAB0-0944-9EA2-95077DBFEEE1}" type="slidenum">
              <a:rPr lang="en-GB" sz="1200">
                <a:solidFill>
                  <a:srgbClr val="000000"/>
                </a:solidFill>
              </a:rPr>
              <a:pPr eaLnBrk="1" hangingPunct="1"/>
              <a:t>77</a:t>
            </a:fld>
            <a:endParaRPr lang="en-GB" sz="1200">
              <a:solidFill>
                <a:srgbClr val="000000"/>
              </a:solidFill>
            </a:endParaRPr>
          </a:p>
        </p:txBody>
      </p:sp>
      <p:pic>
        <p:nvPicPr>
          <p:cNvPr id="18438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4588"/>
            <a:ext cx="5845175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Rectangle 12"/>
          <p:cNvSpPr>
            <a:spLocks noChangeArrowheads="1"/>
          </p:cNvSpPr>
          <p:nvPr/>
        </p:nvSpPr>
        <p:spPr bwMode="auto">
          <a:xfrm>
            <a:off x="0" y="4930775"/>
            <a:ext cx="5854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4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Very massive modular Liquid Argon Imaging Chamber to detect low energy off-axis neutrinos from the CNGS beam</a:t>
            </a:r>
          </a:p>
        </p:txBody>
      </p:sp>
      <p:sp>
        <p:nvSpPr>
          <p:cNvPr id="18441" name="Rectangle 13"/>
          <p:cNvSpPr>
            <a:spLocks noChangeArrowheads="1"/>
          </p:cNvSpPr>
          <p:nvPr/>
        </p:nvSpPr>
        <p:spPr bwMode="auto">
          <a:xfrm>
            <a:off x="4673600" y="657225"/>
            <a:ext cx="1282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8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ν</a:t>
            </a:r>
            <a:r>
              <a:rPr lang="en-GB" sz="2800" baseline="-250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μ</a:t>
            </a:r>
            <a:r>
              <a:rPr lang="en-GB" sz="28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→ ν</a:t>
            </a:r>
            <a:r>
              <a:rPr lang="en-GB" sz="2800" baseline="-250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</a:t>
            </a:r>
          </a:p>
        </p:txBody>
      </p:sp>
      <p:sp>
        <p:nvSpPr>
          <p:cNvPr id="18442" name="Rectangle 14"/>
          <p:cNvSpPr>
            <a:spLocks noChangeArrowheads="1"/>
          </p:cNvSpPr>
          <p:nvPr/>
        </p:nvSpPr>
        <p:spPr bwMode="auto">
          <a:xfrm>
            <a:off x="5829300" y="1325563"/>
            <a:ext cx="33147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0488" indent="-90488" defTabSz="91440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20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LAr-TPC Imaging underground detector made of several identical units 5 kt fid. mass each, 20 kt LAr-TPC detector as a first step.</a:t>
            </a:r>
          </a:p>
          <a:p>
            <a:pPr marL="90488" indent="-90488" defTabSz="91440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2000">
                <a:solidFill>
                  <a:srgbClr val="008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New experimental area LNGS-B, 10 km Off-Axis the main lab.</a:t>
            </a:r>
          </a:p>
          <a:p>
            <a:pPr marL="90488" indent="-90488" defTabSz="91440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20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~1200 mwe depth for p-decay and cosmic ν searches</a:t>
            </a:r>
          </a:p>
          <a:p>
            <a:pPr marL="90488" indent="-90488" defTabSz="91440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2000">
                <a:solidFill>
                  <a:srgbClr val="008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Neutrino beam derived from the existing CNGS facility with an increased intensity.</a:t>
            </a:r>
          </a:p>
          <a:p>
            <a:pPr marL="90488" indent="-90488" defTabSz="91440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20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Nearly optimal ν</a:t>
            </a:r>
            <a:r>
              <a:rPr lang="en-GB" sz="2000" baseline="-250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μ</a:t>
            </a:r>
            <a:r>
              <a:rPr lang="en-GB" sz="20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beam in few GeV energy range.</a:t>
            </a:r>
          </a:p>
        </p:txBody>
      </p:sp>
    </p:spTree>
    <p:extLst>
      <p:ext uri="{BB962C8B-B14F-4D97-AF65-F5344CB8AC3E}">
        <p14:creationId xmlns:p14="http://schemas.microsoft.com/office/powerpoint/2010/main" val="276164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542925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280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All sites and detection techniques under consideration by LAGUNA and possible neutrino beams from CERN</a:t>
            </a:r>
          </a:p>
        </p:txBody>
      </p:sp>
      <p:sp>
        <p:nvSpPr>
          <p:cNvPr id="24580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00"/>
                </a:solidFill>
              </a:rPr>
              <a:t>27 July 2012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4581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00"/>
                </a:solidFill>
              </a:rPr>
              <a:t>M. Dracos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458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39427E9-D277-AB4D-B664-868A7DE2541E}" type="slidenum">
              <a:rPr lang="en-GB" sz="1200">
                <a:solidFill>
                  <a:srgbClr val="000000"/>
                </a:solidFill>
              </a:rPr>
              <a:pPr eaLnBrk="1" hangingPunct="1"/>
              <a:t>78</a:t>
            </a:fld>
            <a:endParaRPr lang="en-GB" sz="1200">
              <a:solidFill>
                <a:srgbClr val="00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986" y="1614507"/>
            <a:ext cx="4721322" cy="297060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613" y="1607037"/>
            <a:ext cx="3907758" cy="323227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539687" y="1168754"/>
            <a:ext cx="1274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20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LAGUNA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091317" y="1168754"/>
            <a:ext cx="2051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20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LAGUNA-LBNO</a:t>
            </a:r>
          </a:p>
        </p:txBody>
      </p:sp>
      <p:sp>
        <p:nvSpPr>
          <p:cNvPr id="5" name="Flèche droite rayée 4"/>
          <p:cNvSpPr/>
          <p:nvPr/>
        </p:nvSpPr>
        <p:spPr>
          <a:xfrm>
            <a:off x="3789733" y="2845353"/>
            <a:ext cx="831656" cy="292188"/>
          </a:xfrm>
          <a:prstGeom prst="stripedRightArrow">
            <a:avLst/>
          </a:prstGeom>
          <a:solidFill>
            <a:srgbClr val="FF99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srgbClr val="FFFFFF"/>
              </a:solidFill>
            </a:endParaRPr>
          </a:p>
        </p:txBody>
      </p:sp>
      <p:pic>
        <p:nvPicPr>
          <p:cNvPr id="19" name="Imag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2973" y="5402263"/>
            <a:ext cx="2132013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28"/>
          <p:cNvSpPr>
            <a:spLocks noChangeArrowheads="1"/>
          </p:cNvSpPr>
          <p:nvPr/>
        </p:nvSpPr>
        <p:spPr bwMode="auto">
          <a:xfrm>
            <a:off x="6922973" y="5102225"/>
            <a:ext cx="183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GLACIER </a:t>
            </a:r>
            <a:r>
              <a:rPr lang="fr-FR" sz="1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100 </a:t>
            </a:r>
            <a:r>
              <a:rPr lang="fr-FR" sz="1400" dirty="0" err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ktons</a:t>
            </a:r>
            <a:endParaRPr lang="en-GB" sz="1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1" name="Imag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5620" y="4983029"/>
            <a:ext cx="2132013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7"/>
          <p:cNvSpPr>
            <a:spLocks noChangeArrowheads="1"/>
          </p:cNvSpPr>
          <p:nvPr/>
        </p:nvSpPr>
        <p:spPr bwMode="auto">
          <a:xfrm>
            <a:off x="4315620" y="4749792"/>
            <a:ext cx="1497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LENA </a:t>
            </a:r>
            <a:r>
              <a:rPr lang="fr-FR"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50 ktons</a:t>
            </a:r>
            <a:endParaRPr lang="en-GB" sz="1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3" name="Imag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554" y="5221386"/>
            <a:ext cx="2674786" cy="1507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6"/>
          <p:cNvSpPr>
            <a:spLocks noChangeArrowheads="1"/>
          </p:cNvSpPr>
          <p:nvPr/>
        </p:nvSpPr>
        <p:spPr bwMode="auto">
          <a:xfrm>
            <a:off x="314680" y="4943495"/>
            <a:ext cx="193833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MEMPHYS </a:t>
            </a:r>
            <a:r>
              <a:rPr lang="fr-FR" sz="1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450 </a:t>
            </a:r>
            <a:r>
              <a:rPr lang="fr-FR" sz="1400" dirty="0" err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Ktons</a:t>
            </a:r>
            <a:endParaRPr lang="en-GB" sz="1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14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542925" y="0"/>
            <a:ext cx="8229600" cy="1143000"/>
          </a:xfrm>
        </p:spPr>
        <p:txBody>
          <a:bodyPr/>
          <a:lstStyle/>
          <a:p>
            <a:pPr eaLnBrk="1" hangingPunct="1"/>
            <a:r>
              <a:rPr lang="en-GB" sz="40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Possible CERN </a:t>
            </a:r>
            <a:r>
              <a:rPr lang="en-GB" sz="4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strategy for neutrino beams</a:t>
            </a:r>
            <a:endParaRPr lang="en-GB" sz="40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smtClean="0">
                <a:solidFill>
                  <a:srgbClr val="000000"/>
                </a:solidFill>
              </a:rPr>
              <a:t>27 July 2012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4581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smtClean="0">
                <a:solidFill>
                  <a:srgbClr val="000000"/>
                </a:solidFill>
              </a:rPr>
              <a:t>M. Dracos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458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39427E9-D277-AB4D-B664-868A7DE2541E}" type="slidenum">
              <a:rPr lang="en-GB" sz="1200">
                <a:solidFill>
                  <a:srgbClr val="000000"/>
                </a:solidFill>
              </a:rPr>
              <a:pPr eaLnBrk="1" hangingPunct="1"/>
              <a:t>79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44" name="Date Placeholder 4"/>
          <p:cNvSpPr txBox="1">
            <a:spLocks/>
          </p:cNvSpPr>
          <p:nvPr/>
        </p:nvSpPr>
        <p:spPr bwMode="auto">
          <a:xfrm>
            <a:off x="7596237" y="6274983"/>
            <a:ext cx="154776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defTabSz="914400"/>
            <a:r>
              <a:rPr lang="en-US" sz="1400" dirty="0" smtClean="0">
                <a:solidFill>
                  <a:srgbClr val="000000"/>
                </a:solidFill>
              </a:rPr>
              <a:t>I. </a:t>
            </a:r>
            <a:r>
              <a:rPr lang="en-US" sz="1400" dirty="0" err="1" smtClean="0">
                <a:solidFill>
                  <a:srgbClr val="000000"/>
                </a:solidFill>
              </a:rPr>
              <a:t>Efthymiopoulos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0740"/>
            <a:ext cx="9144000" cy="512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88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CNGS: </a:t>
            </a:r>
            <a:r>
              <a:rPr lang="en-US" dirty="0" smtClean="0">
                <a:latin typeface="Arial" pitchFamily="34" charset="0"/>
                <a:cs typeface="Arial" pitchFamily="34" charset="0"/>
                <a:sym typeface="Symbol"/>
              </a:rPr>
              <a:t></a:t>
            </a:r>
            <a:r>
              <a:rPr lang="el-GR" baseline="-25000" dirty="0">
                <a:latin typeface="Arial" pitchFamily="34" charset="0"/>
                <a:cs typeface="Arial" pitchFamily="34" charset="0"/>
                <a:sym typeface="Symbol"/>
              </a:rPr>
              <a:t>µ</a:t>
            </a:r>
            <a:r>
              <a:rPr lang="el-GR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l-GR" dirty="0">
                <a:latin typeface="Arial" pitchFamily="34" charset="0"/>
                <a:cs typeface="Arial" pitchFamily="34" charset="0"/>
                <a:sym typeface="Symbol"/>
              </a:rPr>
              <a:t>→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  <a:sym typeface="Symbol"/>
              </a:rPr>
              <a:t></a:t>
            </a:r>
            <a:r>
              <a:rPr lang="el-GR" baseline="-25000" dirty="0" smtClean="0">
                <a:latin typeface="Arial" pitchFamily="34" charset="0"/>
                <a:cs typeface="Arial" pitchFamily="34" charset="0"/>
                <a:sym typeface="Symbol"/>
              </a:rPr>
              <a:t>τ</a:t>
            </a:r>
            <a:r>
              <a:rPr lang="en-US" baseline="-25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  <a:sym typeface="Symbol"/>
              </a:rPr>
              <a:t>example that neutrinos do oscillate</a:t>
            </a:r>
            <a:r>
              <a:rPr lang="en-US" dirty="0" smtClean="0">
                <a:latin typeface="Calibri"/>
                <a:cs typeface="Calibri"/>
                <a:sym typeface="Symbol"/>
              </a:rPr>
              <a:t/>
            </a:r>
            <a:br>
              <a:rPr lang="en-US" dirty="0" smtClean="0">
                <a:latin typeface="Calibri"/>
                <a:cs typeface="Calibri"/>
                <a:sym typeface="Symbol"/>
              </a:rPr>
            </a:br>
            <a:endParaRPr lang="en-GB" baseline="-25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859" y="1097862"/>
            <a:ext cx="702945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03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67871"/>
          </a:xfrm>
        </p:spPr>
        <p:txBody>
          <a:bodyPr/>
          <a:lstStyle/>
          <a:p>
            <a:pPr eaLnBrk="1" hangingPunct="1"/>
            <a:r>
              <a:rPr lang="en-GB" sz="4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Far detectors for CN2PY</a:t>
            </a:r>
            <a:endParaRPr lang="en-GB" sz="40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smtClean="0">
                <a:solidFill>
                  <a:srgbClr val="000000"/>
                </a:solidFill>
              </a:rPr>
              <a:t>27 July 2012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4581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smtClean="0">
                <a:solidFill>
                  <a:srgbClr val="000000"/>
                </a:solidFill>
              </a:rPr>
              <a:t>M. Dracos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458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39427E9-D277-AB4D-B664-868A7DE2541E}" type="slidenum">
              <a:rPr lang="en-GB" sz="1200">
                <a:solidFill>
                  <a:srgbClr val="000000"/>
                </a:solidFill>
              </a:rPr>
              <a:pPr eaLnBrk="1" hangingPunct="1"/>
              <a:t>80</a:t>
            </a:fld>
            <a:endParaRPr lang="en-GB" sz="1200">
              <a:solidFill>
                <a:srgbClr val="000000"/>
              </a:solidFill>
            </a:endParaRPr>
          </a:p>
        </p:txBody>
      </p:sp>
      <p:pic>
        <p:nvPicPr>
          <p:cNvPr id="3" name="Image 2" descr="pyhasalmi.pn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5409" y="1572318"/>
            <a:ext cx="6973635" cy="503640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7390" y="884503"/>
            <a:ext cx="68131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Layout of the LAGUNA-LBNO observatory at Pyhäsalmi (-1400m)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GB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Necessary space for 2x50 kton LAr + 50 kton LSc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GB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879’000 m3 excavation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GB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Design to be finalized within LAGUNA-LBNO by ≈2014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26" y="2062101"/>
            <a:ext cx="1971776" cy="18313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05954" y="2146978"/>
            <a:ext cx="23026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In 1st phase: 20 kton double phase LAr LEM TPC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9040" y="3489834"/>
            <a:ext cx="2677180" cy="16944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80992" y="5150135"/>
            <a:ext cx="26517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35 kton magnetized Muon Detector (MIND)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249" y="3917160"/>
            <a:ext cx="1347345" cy="294083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495563" y="5826736"/>
            <a:ext cx="16023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Liquid scintillator</a:t>
            </a:r>
          </a:p>
        </p:txBody>
      </p:sp>
    </p:spTree>
    <p:extLst>
      <p:ext uri="{BB962C8B-B14F-4D97-AF65-F5344CB8AC3E}">
        <p14:creationId xmlns:p14="http://schemas.microsoft.com/office/powerpoint/2010/main" val="322700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74" y="941588"/>
            <a:ext cx="8081586" cy="5713395"/>
          </a:xfrm>
          <a:prstGeom prst="rect">
            <a:avLst/>
          </a:prstGeom>
        </p:spPr>
      </p:pic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64948"/>
          </a:xfrm>
        </p:spPr>
        <p:txBody>
          <a:bodyPr/>
          <a:lstStyle/>
          <a:p>
            <a:pPr eaLnBrk="1" hangingPunct="1"/>
            <a:r>
              <a:rPr lang="en-GB" sz="400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Possible CERN </a:t>
            </a:r>
            <a:r>
              <a:rPr lang="en-GB" sz="400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strategy for neutrino beams</a:t>
            </a:r>
            <a:endParaRPr lang="en-GB" sz="400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smtClean="0">
                <a:solidFill>
                  <a:srgbClr val="000000"/>
                </a:solidFill>
              </a:rPr>
              <a:t>27 July 2012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4581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smtClean="0">
                <a:solidFill>
                  <a:srgbClr val="000000"/>
                </a:solidFill>
              </a:rPr>
              <a:t>M. Dracos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458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39427E9-D277-AB4D-B664-868A7DE2541E}" type="slidenum">
              <a:rPr lang="en-GB" sz="1200">
                <a:solidFill>
                  <a:srgbClr val="000000"/>
                </a:solidFill>
              </a:rPr>
              <a:pPr eaLnBrk="1" hangingPunct="1"/>
              <a:t>81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44" name="Date Placeholder 4"/>
          <p:cNvSpPr txBox="1">
            <a:spLocks/>
          </p:cNvSpPr>
          <p:nvPr/>
        </p:nvSpPr>
        <p:spPr bwMode="auto">
          <a:xfrm>
            <a:off x="7101739" y="6574240"/>
            <a:ext cx="1547763" cy="283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defTabSz="914400"/>
            <a:r>
              <a:rPr lang="en-GB" sz="1400" dirty="0" smtClean="0">
                <a:solidFill>
                  <a:srgbClr val="000000"/>
                </a:solidFill>
              </a:rPr>
              <a:t>I. </a:t>
            </a:r>
            <a:r>
              <a:rPr lang="en-GB" sz="1400" dirty="0" err="1" smtClean="0">
                <a:solidFill>
                  <a:srgbClr val="000000"/>
                </a:solidFill>
              </a:rPr>
              <a:t>Efthymiopoulos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01126" y="1677335"/>
            <a:ext cx="2848001" cy="181588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marL="179388" indent="-179388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GB" sz="16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Timescales driven by LHC long shutdowns as known today</a:t>
            </a:r>
          </a:p>
          <a:p>
            <a:pPr marL="179388" indent="-179388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GB" sz="16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Projects beyond 2013 would depend on the outcome of the CERN - European Strategy decisions</a:t>
            </a:r>
          </a:p>
        </p:txBody>
      </p:sp>
      <p:sp>
        <p:nvSpPr>
          <p:cNvPr id="3" name="Right Arrow 2"/>
          <p:cNvSpPr/>
          <p:nvPr/>
        </p:nvSpPr>
        <p:spPr>
          <a:xfrm rot="10519986">
            <a:off x="5965596" y="5735257"/>
            <a:ext cx="1106311" cy="214488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67872" y="5487404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Sterile neutrinos</a:t>
            </a:r>
            <a:br>
              <a:rPr lang="en-US" dirty="0" smtClean="0"/>
            </a:br>
            <a:r>
              <a:rPr lang="en-US" dirty="0" smtClean="0"/>
              <a:t>experiment in NA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080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age 29" descr="Katsaneva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6250" y="2668588"/>
            <a:ext cx="3587750" cy="390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1" name="Rectangle 250"/>
          <p:cNvSpPr/>
          <p:nvPr/>
        </p:nvSpPr>
        <p:spPr>
          <a:xfrm>
            <a:off x="1238250" y="4973638"/>
            <a:ext cx="192088" cy="800100"/>
          </a:xfrm>
          <a:prstGeom prst="rect">
            <a:avLst/>
          </a:prstGeom>
          <a:solidFill>
            <a:srgbClr val="FF99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>
              <a:solidFill>
                <a:srgbClr val="FFFFFF"/>
              </a:solidFill>
            </a:endParaRPr>
          </a:p>
        </p:txBody>
      </p:sp>
      <p:sp>
        <p:nvSpPr>
          <p:cNvPr id="3328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Times New Roman" charset="0"/>
              </a:rPr>
              <a:t>Neutrino Super Beam from </a:t>
            </a:r>
            <a:r>
              <a:rPr lang="en-US" dirty="0" smtClean="0">
                <a:latin typeface="Times New Roman" charset="0"/>
                <a:ea typeface="ＭＳ Ｐゴシック" charset="0"/>
                <a:cs typeface="Times New Roman" charset="0"/>
              </a:rPr>
              <a:t>SPL</a:t>
            </a:r>
            <a:br>
              <a:rPr lang="en-US" dirty="0" smtClean="0">
                <a:latin typeface="Times New Roman" charset="0"/>
                <a:ea typeface="ＭＳ Ｐゴシック" charset="0"/>
                <a:cs typeface="Times New Roman" charset="0"/>
              </a:rPr>
            </a:br>
            <a:r>
              <a:rPr lang="en-US" sz="2800" dirty="0" smtClean="0">
                <a:latin typeface="Times New Roman" charset="0"/>
                <a:ea typeface="ＭＳ Ｐゴシック" charset="0"/>
                <a:cs typeface="Times New Roman" charset="0"/>
              </a:rPr>
              <a:t>(4 MW, a real Super Beam)</a:t>
            </a:r>
            <a:endParaRPr lang="en-US" sz="2800" dirty="0"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61442" name="Espace réservé de la date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00"/>
                </a:solidFill>
              </a:rPr>
              <a:t>27 July 2012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61443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00"/>
                </a:solidFill>
              </a:rPr>
              <a:t>M. Dracos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61444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D480445-BC07-5D41-B336-772E02D349D6}" type="slidenum">
              <a:rPr lang="en-GB" sz="1200">
                <a:solidFill>
                  <a:srgbClr val="000000"/>
                </a:solidFill>
              </a:rPr>
              <a:pPr eaLnBrk="1" hangingPunct="1"/>
              <a:t>82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34824" name="ZoneTexte 244"/>
          <p:cNvSpPr txBox="1">
            <a:spLocks noChangeArrowheads="1"/>
          </p:cNvSpPr>
          <p:nvPr/>
        </p:nvSpPr>
        <p:spPr bwMode="auto">
          <a:xfrm>
            <a:off x="1558925" y="1089025"/>
            <a:ext cx="52752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2800">
                <a:solidFill>
                  <a:srgbClr val="000000"/>
                </a:solidFill>
              </a:rPr>
              <a:t>SPL proton kinetic energy: ~4 GeV</a:t>
            </a:r>
          </a:p>
        </p:txBody>
      </p:sp>
      <p:sp>
        <p:nvSpPr>
          <p:cNvPr id="246" name="Flèche droite rayée 245"/>
          <p:cNvSpPr/>
          <p:nvPr/>
        </p:nvSpPr>
        <p:spPr>
          <a:xfrm>
            <a:off x="3575050" y="1835150"/>
            <a:ext cx="1025525" cy="309563"/>
          </a:xfrm>
          <a:prstGeom prst="stripedRightArrow">
            <a:avLst/>
          </a:prstGeom>
          <a:solidFill>
            <a:srgbClr val="FF99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>
              <a:solidFill>
                <a:srgbClr val="FFFFFF"/>
              </a:solidFill>
            </a:endParaRPr>
          </a:p>
        </p:txBody>
      </p:sp>
      <p:sp>
        <p:nvSpPr>
          <p:cNvPr id="34826" name="ZoneTexte 246"/>
          <p:cNvSpPr txBox="1">
            <a:spLocks noChangeArrowheads="1"/>
          </p:cNvSpPr>
          <p:nvPr/>
        </p:nvSpPr>
        <p:spPr bwMode="auto">
          <a:xfrm>
            <a:off x="2124075" y="2187575"/>
            <a:ext cx="4278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2800">
                <a:solidFill>
                  <a:srgbClr val="000000"/>
                </a:solidFill>
              </a:rPr>
              <a:t>Neutrino energy: ~300 MeV</a:t>
            </a:r>
          </a:p>
        </p:txBody>
      </p:sp>
      <p:pic>
        <p:nvPicPr>
          <p:cNvPr id="34827" name="Image 247" descr="neutrinos_marcos_2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150" y="3279775"/>
            <a:ext cx="4157663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8" name="Rectangle 8"/>
          <p:cNvSpPr>
            <a:spLocks noChangeArrowheads="1"/>
          </p:cNvSpPr>
          <p:nvPr/>
        </p:nvSpPr>
        <p:spPr bwMode="auto">
          <a:xfrm rot="-5400000">
            <a:off x="-134937" y="3665538"/>
            <a:ext cx="977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p(</a:t>
            </a:r>
            <a:r>
              <a:rPr lang="en-US" sz="2000">
                <a:solidFill>
                  <a:srgbClr val="000000"/>
                </a:solidFill>
                <a:latin typeface="Symbol" charset="0"/>
                <a:ea typeface="ＭＳ Ｐゴシック" charset="0"/>
                <a:cs typeface="ＭＳ Ｐゴシック" charset="0"/>
              </a:rPr>
              <a:t>n</a:t>
            </a:r>
            <a:r>
              <a:rPr lang="en-US" sz="2000" baseline="-25000">
                <a:solidFill>
                  <a:srgbClr val="000000"/>
                </a:solidFill>
                <a:latin typeface="Symbol" charset="0"/>
                <a:ea typeface="ＭＳ Ｐゴシック" charset="0"/>
                <a:cs typeface="ＭＳ Ｐゴシック" charset="0"/>
              </a:rPr>
              <a:t>m</a:t>
            </a:r>
            <a:r>
              <a:rPr lang="en-US" sz="2000">
                <a:solidFill>
                  <a:srgbClr val="000000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</a:t>
            </a:r>
            <a:r>
              <a:rPr lang="en-US" sz="2000">
                <a:solidFill>
                  <a:srgbClr val="000000"/>
                </a:solidFill>
                <a:latin typeface="Symbol" charset="0"/>
                <a:ea typeface="ＭＳ Ｐゴシック" charset="0"/>
                <a:cs typeface="ＭＳ Ｐゴシック" charset="0"/>
              </a:rPr>
              <a:t>n</a:t>
            </a:r>
            <a:r>
              <a:rPr lang="en-US" sz="2000" baseline="-250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</a:t>
            </a:r>
            <a:r>
              <a:rPr lang="en-US" sz="20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</a:t>
            </a:r>
            <a:endParaRPr lang="en-US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829" name="ZoneTexte 125"/>
          <p:cNvSpPr txBox="1">
            <a:spLocks noChangeArrowheads="1"/>
          </p:cNvSpPr>
          <p:nvPr/>
        </p:nvSpPr>
        <p:spPr bwMode="auto">
          <a:xfrm>
            <a:off x="3390900" y="5802313"/>
            <a:ext cx="1446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800">
                <a:solidFill>
                  <a:srgbClr val="000000"/>
                </a:solidFill>
              </a:rPr>
              <a:t>distance (km)</a:t>
            </a:r>
          </a:p>
        </p:txBody>
      </p:sp>
      <p:sp>
        <p:nvSpPr>
          <p:cNvPr id="252" name="Flèche à angle droit 251"/>
          <p:cNvSpPr/>
          <p:nvPr/>
        </p:nvSpPr>
        <p:spPr>
          <a:xfrm rot="5400000">
            <a:off x="1163638" y="5965825"/>
            <a:ext cx="630237" cy="373063"/>
          </a:xfrm>
          <a:prstGeom prst="bent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>
              <a:solidFill>
                <a:srgbClr val="FFFFFF"/>
              </a:solidFill>
            </a:endParaRPr>
          </a:p>
        </p:txBody>
      </p:sp>
      <p:sp>
        <p:nvSpPr>
          <p:cNvPr id="34831" name="Rectangle 252"/>
          <p:cNvSpPr>
            <a:spLocks noChangeArrowheads="1"/>
          </p:cNvSpPr>
          <p:nvPr/>
        </p:nvSpPr>
        <p:spPr bwMode="auto">
          <a:xfrm>
            <a:off x="1752600" y="6080125"/>
            <a:ext cx="12827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~130 km</a:t>
            </a:r>
          </a:p>
        </p:txBody>
      </p:sp>
      <p:sp>
        <p:nvSpPr>
          <p:cNvPr id="34832" name="Text Box 109"/>
          <p:cNvSpPr txBox="1">
            <a:spLocks noChangeArrowheads="1"/>
          </p:cNvSpPr>
          <p:nvPr/>
        </p:nvSpPr>
        <p:spPr bwMode="auto">
          <a:xfrm>
            <a:off x="1027113" y="3054350"/>
            <a:ext cx="2322512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FF"/>
                </a:solidFill>
                <a:latin typeface="Symbol" charset="0"/>
              </a:rPr>
              <a:t>D</a:t>
            </a:r>
            <a:r>
              <a:rPr lang="en-US" sz="2000">
                <a:solidFill>
                  <a:srgbClr val="0000FF"/>
                </a:solidFill>
              </a:rPr>
              <a:t>m</a:t>
            </a:r>
            <a:r>
              <a:rPr lang="en-US" sz="2000" baseline="30000">
                <a:solidFill>
                  <a:srgbClr val="0000FF"/>
                </a:solidFill>
              </a:rPr>
              <a:t>2</a:t>
            </a:r>
            <a:r>
              <a:rPr lang="en-US" sz="2000" baseline="-25000">
                <a:solidFill>
                  <a:srgbClr val="0000FF"/>
                </a:solidFill>
              </a:rPr>
              <a:t>sun</a:t>
            </a:r>
            <a:r>
              <a:rPr lang="en-US" sz="2000">
                <a:solidFill>
                  <a:srgbClr val="0000FF"/>
                </a:solidFill>
              </a:rPr>
              <a:t>=7.7x10</a:t>
            </a:r>
            <a:r>
              <a:rPr lang="en-US" sz="2000" baseline="30000">
                <a:solidFill>
                  <a:srgbClr val="0000FF"/>
                </a:solidFill>
              </a:rPr>
              <a:t>-5</a:t>
            </a:r>
            <a:r>
              <a:rPr lang="en-US" sz="2000">
                <a:solidFill>
                  <a:srgbClr val="0000FF"/>
                </a:solidFill>
              </a:rPr>
              <a:t> eV</a:t>
            </a:r>
            <a:r>
              <a:rPr lang="en-US" sz="2000" baseline="30000">
                <a:solidFill>
                  <a:srgbClr val="0000FF"/>
                </a:solidFill>
              </a:rPr>
              <a:t>2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FF"/>
                </a:solidFill>
                <a:latin typeface="Symbol" charset="0"/>
              </a:rPr>
              <a:t>D</a:t>
            </a:r>
            <a:r>
              <a:rPr lang="en-US" sz="2000">
                <a:solidFill>
                  <a:srgbClr val="0000FF"/>
                </a:solidFill>
              </a:rPr>
              <a:t>m</a:t>
            </a:r>
            <a:r>
              <a:rPr lang="en-US" sz="2000" baseline="30000">
                <a:solidFill>
                  <a:srgbClr val="0000FF"/>
                </a:solidFill>
              </a:rPr>
              <a:t>2</a:t>
            </a:r>
            <a:r>
              <a:rPr lang="en-US" sz="2000" baseline="-25000">
                <a:solidFill>
                  <a:srgbClr val="0000FF"/>
                </a:solidFill>
              </a:rPr>
              <a:t>atm</a:t>
            </a:r>
            <a:r>
              <a:rPr lang="en-US" sz="2000">
                <a:solidFill>
                  <a:srgbClr val="0000FF"/>
                </a:solidFill>
              </a:rPr>
              <a:t>=2.4x10</a:t>
            </a:r>
            <a:r>
              <a:rPr lang="en-US" sz="2000" baseline="30000">
                <a:solidFill>
                  <a:srgbClr val="0000FF"/>
                </a:solidFill>
              </a:rPr>
              <a:t>-3</a:t>
            </a:r>
            <a:r>
              <a:rPr lang="en-US" sz="2000">
                <a:solidFill>
                  <a:srgbClr val="0000FF"/>
                </a:solidFill>
              </a:rPr>
              <a:t> eV</a:t>
            </a:r>
            <a:r>
              <a:rPr lang="en-US" sz="2000" baseline="30000">
                <a:solidFill>
                  <a:srgbClr val="0000FF"/>
                </a:solidFill>
              </a:rPr>
              <a:t>2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FF"/>
                </a:solidFill>
                <a:latin typeface="Symbol" charset="0"/>
              </a:rPr>
              <a:t>q</a:t>
            </a:r>
            <a:r>
              <a:rPr lang="en-US" sz="2000" baseline="-25000">
                <a:solidFill>
                  <a:srgbClr val="0000FF"/>
                </a:solidFill>
              </a:rPr>
              <a:t>23</a:t>
            </a:r>
            <a:r>
              <a:rPr lang="en-US" sz="2000">
                <a:solidFill>
                  <a:srgbClr val="0000FF"/>
                </a:solidFill>
              </a:rPr>
              <a:t>=45°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FF"/>
                </a:solidFill>
                <a:latin typeface="Symbol" charset="0"/>
              </a:rPr>
              <a:t>q</a:t>
            </a:r>
            <a:r>
              <a:rPr lang="en-US" sz="2000" baseline="-25000">
                <a:solidFill>
                  <a:srgbClr val="0000FF"/>
                </a:solidFill>
              </a:rPr>
              <a:t>13</a:t>
            </a:r>
            <a:r>
              <a:rPr lang="en-US" sz="2000">
                <a:solidFill>
                  <a:srgbClr val="0000FF"/>
                </a:solidFill>
              </a:rPr>
              <a:t>=10°</a:t>
            </a:r>
            <a:endParaRPr lang="en-US" sz="2000" baseline="30000">
              <a:solidFill>
                <a:srgbClr val="0000FF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FF"/>
                </a:solidFill>
                <a:latin typeface="Symbol" charset="0"/>
              </a:rPr>
              <a:t>d</a:t>
            </a:r>
            <a:r>
              <a:rPr lang="en-US" sz="2000" baseline="-25000">
                <a:solidFill>
                  <a:srgbClr val="0000FF"/>
                </a:solidFill>
              </a:rPr>
              <a:t>CP</a:t>
            </a:r>
            <a:r>
              <a:rPr lang="en-US" sz="2000">
                <a:solidFill>
                  <a:srgbClr val="0000FF"/>
                </a:solidFill>
              </a:rPr>
              <a:t>=0</a:t>
            </a:r>
          </a:p>
        </p:txBody>
      </p:sp>
      <p:cxnSp>
        <p:nvCxnSpPr>
          <p:cNvPr id="257" name="Connecteur droit avec flèche 256"/>
          <p:cNvCxnSpPr>
            <a:stCxn id="34831" idx="3"/>
          </p:cNvCxnSpPr>
          <p:nvPr/>
        </p:nvCxnSpPr>
        <p:spPr>
          <a:xfrm flipV="1">
            <a:off x="3035300" y="6040438"/>
            <a:ext cx="3646488" cy="2698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834" name="Rectangle 259"/>
          <p:cNvSpPr>
            <a:spLocks noChangeArrowheads="1"/>
          </p:cNvSpPr>
          <p:nvPr/>
        </p:nvSpPr>
        <p:spPr bwMode="auto">
          <a:xfrm rot="-277485">
            <a:off x="3609975" y="6118225"/>
            <a:ext cx="1800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40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Fréjus tunnel</a:t>
            </a:r>
          </a:p>
        </p:txBody>
      </p:sp>
      <p:sp>
        <p:nvSpPr>
          <p:cNvPr id="34835" name="Rectangle 260"/>
          <p:cNvSpPr>
            <a:spLocks noChangeArrowheads="1"/>
          </p:cNvSpPr>
          <p:nvPr/>
        </p:nvSpPr>
        <p:spPr bwMode="auto">
          <a:xfrm>
            <a:off x="7499350" y="3876675"/>
            <a:ext cx="1644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0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LAGUNA DS</a:t>
            </a:r>
          </a:p>
        </p:txBody>
      </p:sp>
      <p:grpSp>
        <p:nvGrpSpPr>
          <p:cNvPr id="34836" name="Grouper 261"/>
          <p:cNvGrpSpPr>
            <a:grpSpLocks/>
          </p:cNvGrpSpPr>
          <p:nvPr/>
        </p:nvGrpSpPr>
        <p:grpSpPr bwMode="auto">
          <a:xfrm>
            <a:off x="7142163" y="1062038"/>
            <a:ext cx="1571625" cy="1212850"/>
            <a:chOff x="3694113" y="5233988"/>
            <a:chExt cx="1571625" cy="1212850"/>
          </a:xfrm>
        </p:grpSpPr>
        <p:pic>
          <p:nvPicPr>
            <p:cNvPr id="34837" name="Picture 3" descr="oscil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4113" y="5337175"/>
              <a:ext cx="1571625" cy="1109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38" name="Oval 4"/>
            <p:cNvSpPr>
              <a:spLocks noChangeArrowheads="1"/>
            </p:cNvSpPr>
            <p:nvPr/>
          </p:nvSpPr>
          <p:spPr bwMode="auto">
            <a:xfrm rot="5400000">
              <a:off x="4162425" y="4776788"/>
              <a:ext cx="527050" cy="144145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118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Espace réservé de la date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00"/>
                </a:solidFill>
              </a:rPr>
              <a:t>27 July 2012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36868" name="Espace réservé du pied de page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00"/>
                </a:solidFill>
              </a:rPr>
              <a:t>M. Dracos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36869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2C38963-132F-7F4C-9EA7-70764AB2FD7D}" type="slidenum">
              <a:rPr lang="en-GB" sz="1200">
                <a:solidFill>
                  <a:srgbClr val="000000"/>
                </a:solidFill>
              </a:rPr>
              <a:pPr eaLnBrk="1" hangingPunct="1"/>
              <a:t>83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3328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805738" cy="1316038"/>
          </a:xfrm>
        </p:spPr>
        <p:txBody>
          <a:bodyPr/>
          <a:lstStyle/>
          <a:p>
            <a:pPr algn="l" eaLnBrk="1" hangingPunct="1"/>
            <a:r>
              <a:rPr lang="en-GB" sz="360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The MEMPHYS Project</a:t>
            </a:r>
            <a:br>
              <a:rPr lang="en-GB" sz="360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GB" sz="280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(within FP7 LAGUNA DS)</a:t>
            </a:r>
          </a:p>
        </p:txBody>
      </p:sp>
      <p:sp>
        <p:nvSpPr>
          <p:cNvPr id="245" name="ZoneTexte 244"/>
          <p:cNvSpPr txBox="1"/>
          <p:nvPr/>
        </p:nvSpPr>
        <p:spPr>
          <a:xfrm>
            <a:off x="147638" y="1565275"/>
            <a:ext cx="6365875" cy="34782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623888" indent="-1666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ts val="600"/>
              </a:spcAft>
            </a:pPr>
            <a:r>
              <a:rPr lang="en-GB" sz="2000" b="1">
                <a:solidFill>
                  <a:srgbClr val="000000"/>
                </a:solidFill>
              </a:rPr>
              <a:t>Mainly to study:</a:t>
            </a:r>
          </a:p>
          <a:p>
            <a:pPr defTabSz="914400" eaLnBrk="1" fontAlgn="base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2000" b="1">
                <a:solidFill>
                  <a:srgbClr val="FF0000"/>
                </a:solidFill>
              </a:rPr>
              <a:t>Proton Decay (GUT)</a:t>
            </a:r>
          </a:p>
          <a:p>
            <a:pPr lvl="1" defTabSz="914400" eaLnBrk="1" fontAlgn="base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2000">
                <a:solidFill>
                  <a:srgbClr val="000000"/>
                </a:solidFill>
                <a:cs typeface="ＭＳ Ｐゴシック" charset="0"/>
              </a:rPr>
              <a:t>up to ~10</a:t>
            </a:r>
            <a:r>
              <a:rPr lang="en-GB" sz="2000" baseline="30000">
                <a:solidFill>
                  <a:srgbClr val="000000"/>
                </a:solidFill>
                <a:cs typeface="ＭＳ Ｐゴシック" charset="0"/>
              </a:rPr>
              <a:t>35</a:t>
            </a:r>
            <a:r>
              <a:rPr lang="en-GB" sz="2000">
                <a:solidFill>
                  <a:srgbClr val="000000"/>
                </a:solidFill>
                <a:cs typeface="ＭＳ Ｐゴシック" charset="0"/>
              </a:rPr>
              <a:t> years lifetime</a:t>
            </a:r>
          </a:p>
          <a:p>
            <a:pPr defTabSz="914400" eaLnBrk="1" fontAlgn="base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2000" b="1">
                <a:solidFill>
                  <a:srgbClr val="FF0000"/>
                </a:solidFill>
              </a:rPr>
              <a:t>Neutrino properties and Astrophysics</a:t>
            </a:r>
          </a:p>
          <a:p>
            <a:pPr lvl="1" defTabSz="914400" eaLnBrk="1" fontAlgn="base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2000">
                <a:solidFill>
                  <a:srgbClr val="000000"/>
                </a:solidFill>
                <a:cs typeface="ＭＳ Ｐゴシック" charset="0"/>
              </a:rPr>
              <a:t>Supernovae (burst + "relics")</a:t>
            </a:r>
          </a:p>
          <a:p>
            <a:pPr lvl="1" defTabSz="914400" eaLnBrk="1" fontAlgn="base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2000">
                <a:solidFill>
                  <a:srgbClr val="000000"/>
                </a:solidFill>
                <a:cs typeface="ＭＳ Ｐゴシック" charset="0"/>
              </a:rPr>
              <a:t>Solar neutrinos</a:t>
            </a:r>
          </a:p>
          <a:p>
            <a:pPr lvl="1" defTabSz="914400" eaLnBrk="1" fontAlgn="base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2000">
                <a:solidFill>
                  <a:srgbClr val="000000"/>
                </a:solidFill>
                <a:cs typeface="ＭＳ Ｐゴシック" charset="0"/>
              </a:rPr>
              <a:t>Atmospheric neutrinos</a:t>
            </a:r>
          </a:p>
          <a:p>
            <a:pPr lvl="1" defTabSz="914400" eaLnBrk="1" fontAlgn="base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2000">
                <a:solidFill>
                  <a:srgbClr val="000000"/>
                </a:solidFill>
                <a:cs typeface="ＭＳ Ｐゴシック" charset="0"/>
              </a:rPr>
              <a:t>Geoneutrinos</a:t>
            </a:r>
          </a:p>
          <a:p>
            <a:pPr lvl="1" defTabSz="914400" eaLnBrk="1" fontAlgn="base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2000">
                <a:solidFill>
                  <a:srgbClr val="000000"/>
                </a:solidFill>
                <a:cs typeface="ＭＳ Ｐゴシック" charset="0"/>
              </a:rPr>
              <a:t>neutrinos from accelerators (Super Beam, Beta Beam)</a:t>
            </a:r>
          </a:p>
        </p:txBody>
      </p:sp>
      <p:sp>
        <p:nvSpPr>
          <p:cNvPr id="246" name="Rectangle 245"/>
          <p:cNvSpPr/>
          <p:nvPr/>
        </p:nvSpPr>
        <p:spPr>
          <a:xfrm>
            <a:off x="418343" y="5230523"/>
            <a:ext cx="6081712" cy="1015663"/>
          </a:xfrm>
          <a:prstGeom prst="rect">
            <a:avLst/>
          </a:prstGeom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000" dirty="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Water Cerenkov Detector with total </a:t>
            </a:r>
            <a:r>
              <a:rPr lang="en-GB" sz="2000" dirty="0" err="1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fiducial</a:t>
            </a:r>
            <a:r>
              <a:rPr lang="en-GB" sz="2000" dirty="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 mass: 500 </a:t>
            </a:r>
            <a:r>
              <a:rPr lang="en-GB" sz="2000" dirty="0" err="1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kt</a:t>
            </a:r>
            <a:r>
              <a:rPr lang="en-GB" sz="2000" dirty="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:</a:t>
            </a:r>
          </a:p>
          <a:p>
            <a:pPr marL="180975" indent="-180975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2 Cylindrical modules 100x65 m</a:t>
            </a:r>
          </a:p>
          <a:p>
            <a:pPr marL="180975" indent="-180975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Readout: 22.2k 8” PMTs, 30% geom. cover.</a:t>
            </a:r>
          </a:p>
        </p:txBody>
      </p:sp>
      <p:sp>
        <p:nvSpPr>
          <p:cNvPr id="36873" name="Rectangle 246"/>
          <p:cNvSpPr>
            <a:spLocks noChangeArrowheads="1"/>
          </p:cNvSpPr>
          <p:nvPr/>
        </p:nvSpPr>
        <p:spPr bwMode="auto">
          <a:xfrm>
            <a:off x="6637338" y="5526088"/>
            <a:ext cx="25066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(arXiv: hep-ex/0607026)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4823" y="1086436"/>
            <a:ext cx="4548178" cy="355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5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850" y="1728842"/>
            <a:ext cx="7402286" cy="4432928"/>
          </a:xfrm>
          <a:prstGeom prst="rect">
            <a:avLst/>
          </a:prstGeom>
        </p:spPr>
      </p:pic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469900" y="-1"/>
            <a:ext cx="8229600" cy="138043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8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European Spallation Source</a:t>
            </a:r>
            <a:br>
              <a:rPr lang="en-GB" sz="48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GB" sz="48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(Lund)</a:t>
            </a:r>
            <a:endParaRPr lang="en-GB" sz="4800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1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00"/>
                </a:solidFill>
              </a:rPr>
              <a:t>24 July 2012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7172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smtClean="0">
                <a:solidFill>
                  <a:srgbClr val="000000"/>
                </a:solidFill>
              </a:rPr>
              <a:t>M. Dracos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717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565E7A5-428E-364F-8F06-C50F2D87D607}" type="slidenum">
              <a:rPr lang="en-GB" sz="1200">
                <a:solidFill>
                  <a:srgbClr val="000000"/>
                </a:solidFill>
              </a:rPr>
              <a:pPr eaLnBrk="1" hangingPunct="1"/>
              <a:t>84</a:t>
            </a:fld>
            <a:endParaRPr lang="en-GB" sz="1200">
              <a:solidFill>
                <a:srgbClr val="00000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2148" y="1175713"/>
            <a:ext cx="2131852" cy="1106258"/>
          </a:xfrm>
          <a:prstGeom prst="rect">
            <a:avLst/>
          </a:prstGeom>
        </p:spPr>
      </p:pic>
      <p:pic>
        <p:nvPicPr>
          <p:cNvPr id="9" name="Picture 3" descr="\\tsl.uu.local\DFS\Users 2\ekelof\Desktop\150 km baseline edited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" y="4015619"/>
            <a:ext cx="2522215" cy="2254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cteur droit avec flèche 4"/>
          <p:cNvCxnSpPr/>
          <p:nvPr/>
        </p:nvCxnSpPr>
        <p:spPr>
          <a:xfrm flipH="1">
            <a:off x="1753810" y="4910667"/>
            <a:ext cx="1536095" cy="9797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700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63" r="1496" b="529"/>
          <a:stretch/>
        </p:blipFill>
        <p:spPr>
          <a:xfrm>
            <a:off x="5090794" y="3646726"/>
            <a:ext cx="3969576" cy="2516590"/>
          </a:xfrm>
          <a:prstGeom prst="rect">
            <a:avLst/>
          </a:prstGeom>
        </p:spPr>
      </p:pic>
      <p:sp>
        <p:nvSpPr>
          <p:cNvPr id="20" name="Titre 19"/>
          <p:cNvSpPr>
            <a:spLocks noGrp="1"/>
          </p:cNvSpPr>
          <p:nvPr>
            <p:ph type="title"/>
          </p:nvPr>
        </p:nvSpPr>
        <p:spPr>
          <a:xfrm>
            <a:off x="542925" y="0"/>
            <a:ext cx="8229600" cy="998538"/>
          </a:xfrm>
        </p:spPr>
        <p:txBody>
          <a:bodyPr/>
          <a:lstStyle/>
          <a:p>
            <a:r>
              <a:rPr lang="en-GB" sz="3600" smtClean="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Possible Detector Locations</a:t>
            </a:r>
            <a:endParaRPr lang="en-GB"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58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00"/>
                </a:solidFill>
              </a:rPr>
              <a:t>24 July 2012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59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smtClean="0">
                <a:solidFill>
                  <a:srgbClr val="000000"/>
                </a:solidFill>
              </a:rPr>
              <a:t>M. Dracos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5" name="Espace réservé du numéro de diapositive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585B24B-3F49-2143-8D06-EB36D65083BF}" type="slidenum">
              <a:rPr lang="en-GB" sz="1200">
                <a:solidFill>
                  <a:srgbClr val="000000"/>
                </a:solidFill>
              </a:rPr>
              <a:pPr eaLnBrk="1" hangingPunct="1"/>
              <a:t>85</a:t>
            </a:fld>
            <a:endParaRPr lang="en-GB" sz="1200">
              <a:solidFill>
                <a:srgbClr val="000000"/>
              </a:solidFill>
            </a:endParaRPr>
          </a:p>
        </p:txBody>
      </p:sp>
      <p:pic>
        <p:nvPicPr>
          <p:cNvPr id="13" name="Image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06" y="932357"/>
            <a:ext cx="4800673" cy="53177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5096408" y="994368"/>
            <a:ext cx="378402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GB" sz="20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Many mines (active or not) are available in Sweden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GB" sz="20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What is the optimal position for CPV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GB" sz="20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How this project could help for MH?</a:t>
            </a: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 rot="16200000">
            <a:off x="4489310" y="4093798"/>
            <a:ext cx="901732" cy="28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p(</a:t>
            </a:r>
            <a:r>
              <a:rPr lang="en-US">
                <a:solidFill>
                  <a:srgbClr val="000000"/>
                </a:solidFill>
                <a:latin typeface="Symbol" charset="0"/>
                <a:ea typeface="ＭＳ Ｐゴシック" charset="0"/>
                <a:cs typeface="ＭＳ Ｐゴシック" charset="0"/>
              </a:rPr>
              <a:t>n</a:t>
            </a:r>
            <a:r>
              <a:rPr lang="en-US" baseline="-25000">
                <a:solidFill>
                  <a:srgbClr val="000000"/>
                </a:solidFill>
                <a:latin typeface="Symbol" charset="0"/>
                <a:ea typeface="ＭＳ Ｐゴシック" charset="0"/>
                <a:cs typeface="ＭＳ Ｐゴシック" charset="0"/>
              </a:rPr>
              <a:t>m</a:t>
            </a:r>
            <a:r>
              <a:rPr lang="en-US">
                <a:solidFill>
                  <a:srgbClr val="000000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</a:t>
            </a:r>
            <a:r>
              <a:rPr lang="en-US">
                <a:solidFill>
                  <a:srgbClr val="000000"/>
                </a:solidFill>
                <a:latin typeface="Symbol" charset="0"/>
                <a:ea typeface="ＭＳ Ｐゴシック" charset="0"/>
                <a:cs typeface="ＭＳ Ｐゴシック" charset="0"/>
              </a:rPr>
              <a:t>n</a:t>
            </a:r>
            <a:r>
              <a:rPr lang="en-US" baseline="-250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</a:t>
            </a:r>
            <a:r>
              <a: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</a:t>
            </a:r>
            <a:endParaRPr lang="en-US" sz="16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ZoneTexte 125"/>
          <p:cNvSpPr txBox="1">
            <a:spLocks noChangeArrowheads="1"/>
          </p:cNvSpPr>
          <p:nvPr/>
        </p:nvSpPr>
        <p:spPr bwMode="auto">
          <a:xfrm>
            <a:off x="7740520" y="6064140"/>
            <a:ext cx="1333568" cy="341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600">
                <a:solidFill>
                  <a:srgbClr val="000000"/>
                </a:solidFill>
              </a:rPr>
              <a:t>distance (km)</a:t>
            </a:r>
          </a:p>
        </p:txBody>
      </p:sp>
      <p:sp>
        <p:nvSpPr>
          <p:cNvPr id="18" name="Text Box 109"/>
          <p:cNvSpPr txBox="1">
            <a:spLocks noChangeArrowheads="1"/>
          </p:cNvSpPr>
          <p:nvPr/>
        </p:nvSpPr>
        <p:spPr bwMode="auto">
          <a:xfrm>
            <a:off x="5560848" y="3152096"/>
            <a:ext cx="211011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FF"/>
                </a:solidFill>
                <a:latin typeface="Symbol" charset="0"/>
              </a:rPr>
              <a:t>D</a:t>
            </a:r>
            <a:r>
              <a:rPr lang="en-US" sz="1800" dirty="0">
                <a:solidFill>
                  <a:srgbClr val="0000FF"/>
                </a:solidFill>
              </a:rPr>
              <a:t>m</a:t>
            </a:r>
            <a:r>
              <a:rPr lang="en-US" sz="1800" baseline="30000" dirty="0">
                <a:solidFill>
                  <a:srgbClr val="0000FF"/>
                </a:solidFill>
              </a:rPr>
              <a:t>2</a:t>
            </a:r>
            <a:r>
              <a:rPr lang="en-US" sz="1800" baseline="-25000" dirty="0">
                <a:solidFill>
                  <a:srgbClr val="0000FF"/>
                </a:solidFill>
              </a:rPr>
              <a:t>sun</a:t>
            </a:r>
            <a:r>
              <a:rPr lang="en-US" sz="1800" dirty="0">
                <a:solidFill>
                  <a:srgbClr val="0000FF"/>
                </a:solidFill>
              </a:rPr>
              <a:t>=</a:t>
            </a:r>
            <a:r>
              <a:rPr lang="en-US" sz="1800" dirty="0" smtClean="0">
                <a:solidFill>
                  <a:srgbClr val="0000FF"/>
                </a:solidFill>
              </a:rPr>
              <a:t>7.6x10</a:t>
            </a:r>
            <a:r>
              <a:rPr lang="en-US" sz="1800" baseline="30000" dirty="0">
                <a:solidFill>
                  <a:srgbClr val="0000FF"/>
                </a:solidFill>
              </a:rPr>
              <a:t>-5</a:t>
            </a:r>
            <a:r>
              <a:rPr lang="en-US" sz="1800" dirty="0">
                <a:solidFill>
                  <a:srgbClr val="0000FF"/>
                </a:solidFill>
              </a:rPr>
              <a:t> eV</a:t>
            </a:r>
            <a:r>
              <a:rPr lang="en-US" sz="1800" baseline="30000" dirty="0">
                <a:solidFill>
                  <a:srgbClr val="0000FF"/>
                </a:solidFill>
              </a:rPr>
              <a:t>2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FF"/>
                </a:solidFill>
                <a:latin typeface="Symbol" charset="0"/>
              </a:rPr>
              <a:t>D</a:t>
            </a:r>
            <a:r>
              <a:rPr lang="en-US" sz="1800" dirty="0">
                <a:solidFill>
                  <a:srgbClr val="0000FF"/>
                </a:solidFill>
              </a:rPr>
              <a:t>m</a:t>
            </a:r>
            <a:r>
              <a:rPr lang="en-US" sz="1800" baseline="30000" dirty="0">
                <a:solidFill>
                  <a:srgbClr val="0000FF"/>
                </a:solidFill>
              </a:rPr>
              <a:t>2</a:t>
            </a:r>
            <a:r>
              <a:rPr lang="en-US" sz="1800" baseline="-25000" dirty="0">
                <a:solidFill>
                  <a:srgbClr val="0000FF"/>
                </a:solidFill>
              </a:rPr>
              <a:t>atm</a:t>
            </a:r>
            <a:r>
              <a:rPr lang="en-US" sz="1800" dirty="0">
                <a:solidFill>
                  <a:srgbClr val="0000FF"/>
                </a:solidFill>
              </a:rPr>
              <a:t>=</a:t>
            </a:r>
            <a:r>
              <a:rPr lang="en-US" sz="1800" dirty="0" smtClean="0">
                <a:solidFill>
                  <a:srgbClr val="0000FF"/>
                </a:solidFill>
              </a:rPr>
              <a:t>2.5x10</a:t>
            </a:r>
            <a:r>
              <a:rPr lang="en-US" sz="1800" baseline="30000" dirty="0">
                <a:solidFill>
                  <a:srgbClr val="0000FF"/>
                </a:solidFill>
              </a:rPr>
              <a:t>-3</a:t>
            </a:r>
            <a:r>
              <a:rPr lang="en-US" sz="1800" dirty="0">
                <a:solidFill>
                  <a:srgbClr val="0000FF"/>
                </a:solidFill>
              </a:rPr>
              <a:t> eV</a:t>
            </a:r>
            <a:r>
              <a:rPr lang="en-US" sz="1800" baseline="30000" dirty="0">
                <a:solidFill>
                  <a:srgbClr val="0000FF"/>
                </a:solidFill>
              </a:rPr>
              <a:t>2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FF"/>
                </a:solidFill>
                <a:latin typeface="Symbol" charset="0"/>
              </a:rPr>
              <a:t>q</a:t>
            </a:r>
            <a:r>
              <a:rPr lang="en-US" sz="1800" baseline="-25000" dirty="0">
                <a:solidFill>
                  <a:srgbClr val="0000FF"/>
                </a:solidFill>
              </a:rPr>
              <a:t>23</a:t>
            </a:r>
            <a:r>
              <a:rPr lang="en-US" sz="1800" dirty="0">
                <a:solidFill>
                  <a:srgbClr val="0000FF"/>
                </a:solidFill>
              </a:rPr>
              <a:t>=</a:t>
            </a:r>
            <a:r>
              <a:rPr lang="en-US" sz="1800" dirty="0" smtClean="0">
                <a:solidFill>
                  <a:srgbClr val="0000FF"/>
                </a:solidFill>
              </a:rPr>
              <a:t>44.4°</a:t>
            </a:r>
            <a:endParaRPr lang="en-US" sz="1800" dirty="0">
              <a:solidFill>
                <a:srgbClr val="0000FF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0000FF"/>
                </a:solidFill>
                <a:latin typeface="Symbol" charset="0"/>
              </a:rPr>
              <a:t>q</a:t>
            </a:r>
            <a:r>
              <a:rPr lang="en-US" sz="1800" baseline="-25000" dirty="0" smtClean="0">
                <a:solidFill>
                  <a:srgbClr val="0000FF"/>
                </a:solidFill>
              </a:rPr>
              <a:t>12</a:t>
            </a:r>
            <a:r>
              <a:rPr lang="en-US" sz="1800" dirty="0" smtClean="0">
                <a:solidFill>
                  <a:srgbClr val="0000FF"/>
                </a:solidFill>
              </a:rPr>
              <a:t>=34.4°</a:t>
            </a:r>
            <a:endParaRPr lang="en-US" sz="1800" baseline="30000" dirty="0">
              <a:solidFill>
                <a:srgbClr val="0000FF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FF"/>
                </a:solidFill>
                <a:latin typeface="Symbol" charset="0"/>
              </a:rPr>
              <a:t>q</a:t>
            </a:r>
            <a:r>
              <a:rPr lang="en-US" sz="1800" baseline="-25000" dirty="0">
                <a:solidFill>
                  <a:srgbClr val="0000FF"/>
                </a:solidFill>
              </a:rPr>
              <a:t>13</a:t>
            </a:r>
            <a:r>
              <a:rPr lang="en-US" sz="1800" dirty="0">
                <a:solidFill>
                  <a:srgbClr val="0000FF"/>
                </a:solidFill>
              </a:rPr>
              <a:t>=9.3°</a:t>
            </a:r>
            <a:endParaRPr lang="en-US" sz="1800" baseline="30000" dirty="0">
              <a:solidFill>
                <a:srgbClr val="0000FF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err="1" smtClean="0">
                <a:solidFill>
                  <a:srgbClr val="0000FF"/>
                </a:solidFill>
                <a:latin typeface="Symbol" charset="0"/>
              </a:rPr>
              <a:t>d</a:t>
            </a:r>
            <a:r>
              <a:rPr lang="en-US" sz="1800" baseline="-25000" dirty="0" err="1" smtClean="0">
                <a:solidFill>
                  <a:srgbClr val="0000FF"/>
                </a:solidFill>
              </a:rPr>
              <a:t>CP</a:t>
            </a:r>
            <a:r>
              <a:rPr lang="en-US" sz="1800" dirty="0">
                <a:solidFill>
                  <a:srgbClr val="0000FF"/>
                </a:solidFill>
              </a:rPr>
              <a:t>=</a:t>
            </a:r>
            <a:r>
              <a:rPr lang="en-US" sz="1800" dirty="0" smtClean="0">
                <a:solidFill>
                  <a:srgbClr val="0000FF"/>
                </a:solidFill>
              </a:rPr>
              <a:t>0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0000FF"/>
                </a:solidFill>
              </a:rPr>
              <a:t>E~290 MeV</a:t>
            </a:r>
            <a:endParaRPr lang="en-US" sz="1800" dirty="0">
              <a:solidFill>
                <a:srgbClr val="0000FF"/>
              </a:solidFill>
            </a:endParaRPr>
          </a:p>
        </p:txBody>
      </p:sp>
      <p:cxnSp>
        <p:nvCxnSpPr>
          <p:cNvPr id="4" name="Connecteur droit 3"/>
          <p:cNvCxnSpPr/>
          <p:nvPr/>
        </p:nvCxnSpPr>
        <p:spPr>
          <a:xfrm flipV="1">
            <a:off x="1420793" y="2351494"/>
            <a:ext cx="2426665" cy="424615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 rot="18099116">
            <a:off x="955579" y="6089253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CN2PY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53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3984"/>
          </a:xfrm>
        </p:spPr>
        <p:txBody>
          <a:bodyPr/>
          <a:lstStyle/>
          <a:p>
            <a:pPr eaLnBrk="1" hangingPunct="1"/>
            <a:r>
              <a:rPr lang="en-US" sz="48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Conclusions</a:t>
            </a:r>
          </a:p>
        </p:txBody>
      </p:sp>
      <p:sp>
        <p:nvSpPr>
          <p:cNvPr id="80899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00"/>
                </a:solidFill>
              </a:rPr>
              <a:t>27 July 2012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80900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00"/>
                </a:solidFill>
              </a:rPr>
              <a:t>M. Dracos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8090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B09680C-C647-0A4C-A67A-8E42D90D2BCB}" type="slidenum">
              <a:rPr lang="en-GB" sz="1200">
                <a:solidFill>
                  <a:srgbClr val="000000"/>
                </a:solidFill>
              </a:rPr>
              <a:pPr eaLnBrk="1" hangingPunct="1"/>
              <a:t>86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80902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0" y="683540"/>
            <a:ext cx="9144000" cy="605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4000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CNGS will probably stop at the end of this year. Very difficult to be used for future projects.</a:t>
            </a:r>
            <a:endParaRPr lang="en-US" sz="2400" dirty="0">
              <a:solidFill>
                <a:srgbClr val="0000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8000"/>
                </a:solidFill>
                <a:latin typeface="Times New Roman" charset="0"/>
                <a:ea typeface="ＭＳ Ｐゴシック" charset="0"/>
                <a:cs typeface="Times New Roman" charset="0"/>
              </a:rPr>
              <a:t>Federation of many European neutrino physicists around a long base line from CERN to </a:t>
            </a:r>
            <a:r>
              <a:rPr lang="en-US" sz="2400" dirty="0" err="1" smtClean="0">
                <a:solidFill>
                  <a:srgbClr val="008000"/>
                </a:solidFill>
                <a:latin typeface="Times New Roman" charset="0"/>
                <a:ea typeface="ＭＳ Ｐゴシック" charset="0"/>
                <a:cs typeface="Times New Roman" charset="0"/>
              </a:rPr>
              <a:t>Pyhasalmi</a:t>
            </a:r>
            <a:r>
              <a:rPr lang="en-US" sz="2400" dirty="0" smtClean="0">
                <a:solidFill>
                  <a:srgbClr val="008000"/>
                </a:solidFill>
                <a:latin typeface="Times New Roman" charset="0"/>
                <a:ea typeface="ＭＳ Ｐゴシック" charset="0"/>
                <a:cs typeface="Times New Roman" charset="0"/>
              </a:rPr>
              <a:t>.</a:t>
            </a:r>
          </a:p>
          <a:p>
            <a:pPr lvl="1" eaLnBrk="1" hangingPunct="1">
              <a:lnSpc>
                <a:spcPct val="90000"/>
              </a:lnSpc>
              <a:spcBef>
                <a:spcPct val="4000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8000"/>
                </a:solidFill>
                <a:latin typeface="Times New Roman" charset="0"/>
                <a:ea typeface="ＭＳ Ｐゴシック" charset="0"/>
                <a:cs typeface="Times New Roman" charset="0"/>
              </a:rPr>
              <a:t>very good mass hierarchy performance</a:t>
            </a:r>
          </a:p>
          <a:p>
            <a:pPr lvl="1" eaLnBrk="1" hangingPunct="1">
              <a:lnSpc>
                <a:spcPct val="90000"/>
              </a:lnSpc>
              <a:spcBef>
                <a:spcPct val="4000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8000"/>
                </a:solidFill>
                <a:latin typeface="Times New Roman" charset="0"/>
                <a:ea typeface="ＭＳ Ｐゴシック" charset="0"/>
                <a:cs typeface="Times New Roman" charset="0"/>
              </a:rPr>
              <a:t>very limited CPV performance</a:t>
            </a:r>
          </a:p>
          <a:p>
            <a:pPr lvl="1" eaLnBrk="1" hangingPunct="1">
              <a:lnSpc>
                <a:spcPct val="90000"/>
              </a:lnSpc>
              <a:spcBef>
                <a:spcPct val="4000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8000"/>
                </a:solidFill>
                <a:latin typeface="Times New Roman" charset="0"/>
                <a:ea typeface="ＭＳ Ｐゴシック" charset="0"/>
                <a:cs typeface="Times New Roman" charset="0"/>
              </a:rPr>
              <a:t>for CPV, the Neutrino Factory is needed (using the same base line)</a:t>
            </a:r>
            <a:endParaRPr lang="en-US" sz="2000" dirty="0">
              <a:solidFill>
                <a:srgbClr val="008000"/>
              </a:solidFill>
              <a:latin typeface="Times New Roman" charset="0"/>
              <a:ea typeface="ＭＳ Ｐゴシック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spcAft>
                <a:spcPts val="0"/>
              </a:spcAft>
            </a:pPr>
            <a:r>
              <a:rPr lang="en-US" sz="2400" dirty="0" smtClean="0">
                <a:latin typeface="Times New Roman" charset="0"/>
                <a:ea typeface="ＭＳ Ｐゴシック" charset="0"/>
                <a:cs typeface="Times New Roman" charset="0"/>
              </a:rPr>
              <a:t>The </a:t>
            </a:r>
            <a:r>
              <a:rPr lang="en-US" sz="2400" dirty="0">
                <a:latin typeface="Times New Roman" charset="0"/>
                <a:ea typeface="ＭＳ Ｐゴシック" charset="0"/>
                <a:cs typeface="Times New Roman" charset="0"/>
              </a:rPr>
              <a:t>SPL 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Times New Roman" charset="0"/>
              </a:rPr>
              <a:t>SB </a:t>
            </a:r>
            <a:r>
              <a:rPr lang="en-US" sz="2400" dirty="0">
                <a:latin typeface="Times New Roman" charset="0"/>
                <a:ea typeface="ＭＳ Ｐゴシック" charset="0"/>
                <a:cs typeface="Times New Roman" charset="0"/>
              </a:rPr>
              <a:t>project 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Times New Roman" charset="0"/>
              </a:rPr>
              <a:t>under </a:t>
            </a:r>
            <a:r>
              <a:rPr lang="en-US" sz="2400" dirty="0">
                <a:latin typeface="Times New Roman" charset="0"/>
                <a:ea typeface="ＭＳ Ｐゴシック" charset="0"/>
                <a:cs typeface="Times New Roman" charset="0"/>
              </a:rPr>
              <a:t>study in FP7 </a:t>
            </a:r>
            <a:r>
              <a:rPr lang="en-US" sz="2400" dirty="0" err="1">
                <a:latin typeface="Times New Roman" charset="0"/>
                <a:ea typeface="ＭＳ Ｐゴシック" charset="0"/>
                <a:cs typeface="Times New Roman" charset="0"/>
              </a:rPr>
              <a:t>EUROnu</a:t>
            </a:r>
            <a:r>
              <a:rPr lang="en-US" sz="2400" dirty="0">
                <a:latin typeface="Times New Roman" charset="0"/>
                <a:ea typeface="ＭＳ Ｐゴシック" charset="0"/>
                <a:cs typeface="Times New Roman" charset="0"/>
              </a:rPr>
              <a:t>: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GB" sz="2000" dirty="0">
                <a:latin typeface="Times New Roman" charset="0"/>
                <a:ea typeface="ＭＳ Ｐゴシック" charset="0"/>
                <a:cs typeface="Times New Roman" charset="0"/>
              </a:rPr>
              <a:t>Conventional technology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000" dirty="0" smtClean="0">
                <a:latin typeface="Times New Roman" charset="0"/>
                <a:ea typeface="ＭＳ Ｐゴシック" charset="0"/>
                <a:cs typeface="Times New Roman" charset="0"/>
              </a:rPr>
              <a:t>Cost </a:t>
            </a:r>
            <a:r>
              <a:rPr lang="en-US" sz="2000" dirty="0">
                <a:latin typeface="Times New Roman" charset="0"/>
                <a:ea typeface="ＭＳ Ｐゴシック" charset="0"/>
                <a:cs typeface="Times New Roman" charset="0"/>
              </a:rPr>
              <a:t>effective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GB" sz="2000" dirty="0">
                <a:latin typeface="Times New Roman" charset="0"/>
                <a:ea typeface="ＭＳ Ｐゴシック" charset="0"/>
                <a:cs typeface="Times New Roman" charset="0"/>
              </a:rPr>
              <a:t>Many synergies with other </a:t>
            </a:r>
            <a:r>
              <a:rPr lang="en-GB" sz="2000" dirty="0" smtClean="0">
                <a:latin typeface="Times New Roman" charset="0"/>
                <a:ea typeface="ＭＳ Ｐゴシック" charset="0"/>
                <a:cs typeface="Times New Roman" charset="0"/>
              </a:rPr>
              <a:t>projects (Beta Beam, Neutrino Factory)</a:t>
            </a:r>
            <a:endParaRPr lang="en-GB" sz="2000" dirty="0">
              <a:latin typeface="Times New Roman" charset="0"/>
              <a:ea typeface="ＭＳ Ｐゴシック" charset="0"/>
              <a:cs typeface="Times New Roman" charset="0"/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GB" sz="2000" dirty="0" smtClean="0">
                <a:latin typeface="Times New Roman" charset="0"/>
                <a:ea typeface="ＭＳ Ｐゴシック" charset="0"/>
                <a:cs typeface="Times New Roman" charset="0"/>
              </a:rPr>
              <a:t>Very competitive CPV sensitivity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GB" sz="2000" dirty="0" err="1" smtClean="0">
                <a:latin typeface="Times New Roman" charset="0"/>
                <a:ea typeface="ＭＳ Ｐゴシック" charset="0"/>
                <a:cs typeface="Times New Roman" charset="0"/>
              </a:rPr>
              <a:t>Fréjus</a:t>
            </a:r>
            <a:r>
              <a:rPr lang="en-GB" sz="2000" dirty="0" smtClean="0">
                <a:latin typeface="Times New Roman" charset="0"/>
                <a:ea typeface="ＭＳ Ｐゴシック" charset="0"/>
                <a:cs typeface="Times New Roman" charset="0"/>
              </a:rPr>
              <a:t> (130 km): 60% (35%) CP coverage at 3</a:t>
            </a:r>
            <a:r>
              <a:rPr lang="el-GR" sz="2000" dirty="0" smtClean="0">
                <a:latin typeface="Times New Roman" charset="0"/>
                <a:ea typeface="ＭＳ Ｐゴシック" charset="0"/>
                <a:cs typeface="Times New Roman" charset="0"/>
              </a:rPr>
              <a:t>σ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Times New Roman" charset="0"/>
              </a:rPr>
              <a:t> (5</a:t>
            </a:r>
            <a:r>
              <a:rPr lang="el-GR" sz="2000" dirty="0" smtClean="0">
                <a:latin typeface="Times New Roman" charset="0"/>
                <a:ea typeface="ＭＳ Ｐゴシック" charset="0"/>
                <a:cs typeface="Times New Roman" charset="0"/>
              </a:rPr>
              <a:t>σ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Times New Roman" charset="0"/>
              </a:rPr>
              <a:t>).</a:t>
            </a:r>
          </a:p>
          <a:p>
            <a:pPr lvl="2" ea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Canfranc</a:t>
            </a:r>
            <a:r>
              <a:rPr lang="en-US" sz="2000" b="1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 (650 km):</a:t>
            </a:r>
          </a:p>
          <a:p>
            <a:pPr lvl="3" ea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GB" sz="1600" b="1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77% (65</a:t>
            </a:r>
            <a:r>
              <a:rPr lang="en-GB" sz="1600" b="1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%) CP coverage at 3</a:t>
            </a:r>
            <a:r>
              <a:rPr lang="el-GR" sz="1600" b="1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σ</a:t>
            </a:r>
            <a:r>
              <a:rPr lang="en-US" sz="1600" b="1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 (5</a:t>
            </a:r>
            <a:r>
              <a:rPr lang="el-GR" sz="1600" b="1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σ</a:t>
            </a:r>
            <a:r>
              <a:rPr lang="en-US" sz="1600" b="1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),</a:t>
            </a:r>
          </a:p>
          <a:p>
            <a:pPr lvl="3" ea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Mass Hierarchy at 5</a:t>
            </a:r>
            <a:r>
              <a:rPr lang="el-GR" sz="1600" b="1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σ.</a:t>
            </a:r>
            <a:endParaRPr lang="en-US" sz="1600" b="1" dirty="0" smtClean="0">
              <a:solidFill>
                <a:srgbClr val="FF0000"/>
              </a:solidFill>
              <a:latin typeface="Times New Roman" charset="0"/>
              <a:ea typeface="ＭＳ Ｐゴシック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 charset="0"/>
                <a:ea typeface="ＭＳ Ｐゴシック" charset="0"/>
                <a:cs typeface="Times New Roman" charset="0"/>
              </a:rPr>
              <a:t>Excellent opportunity of neutrino Super Beam using the 5 MW ESS proton beam (ready before 2020) with very good CPV sensitivity.</a:t>
            </a:r>
          </a:p>
        </p:txBody>
      </p:sp>
    </p:spTree>
    <p:extLst>
      <p:ext uri="{BB962C8B-B14F-4D97-AF65-F5344CB8AC3E}">
        <p14:creationId xmlns:p14="http://schemas.microsoft.com/office/powerpoint/2010/main" val="185533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reach for different facilities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800100"/>
            <a:ext cx="3917950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3248025"/>
            <a:ext cx="3592513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01058" y="1226904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dirty="0" err="1">
                <a:solidFill>
                  <a:prstClr val="black"/>
                </a:solidFill>
                <a:latin typeface="Comic Sans MS" pitchFamily="66" charset="0"/>
              </a:rPr>
              <a:t>Given</a:t>
            </a:r>
            <a:r>
              <a:rPr lang="fr-CH" dirty="0">
                <a:solidFill>
                  <a:prstClr val="black"/>
                </a:solidFill>
                <a:latin typeface="Comic Sans MS" pitchFamily="66" charset="0"/>
              </a:rPr>
              <a:t> sin</a:t>
            </a:r>
            <a:r>
              <a:rPr lang="fr-CH" baseline="30000" dirty="0">
                <a:solidFill>
                  <a:prstClr val="black"/>
                </a:solidFill>
                <a:latin typeface="Comic Sans MS" pitchFamily="66" charset="0"/>
              </a:rPr>
              <a:t>2</a:t>
            </a:r>
            <a:r>
              <a:rPr lang="fr-CH" dirty="0">
                <a:solidFill>
                  <a:prstClr val="black"/>
                </a:solidFill>
                <a:latin typeface="Comic Sans MS" pitchFamily="66" charset="0"/>
              </a:rPr>
              <a:t> 2</a:t>
            </a:r>
            <a:r>
              <a:rPr lang="fr-CH" dirty="0">
                <a:solidFill>
                  <a:prstClr val="black"/>
                </a:solidFill>
                <a:latin typeface="Comic Sans MS" pitchFamily="66" charset="0"/>
                <a:sym typeface="Symbol" pitchFamily="18" charset="2"/>
              </a:rPr>
              <a:t></a:t>
            </a:r>
            <a:r>
              <a:rPr lang="fr-CH" baseline="-25000" dirty="0">
                <a:solidFill>
                  <a:prstClr val="black"/>
                </a:solidFill>
                <a:latin typeface="Comic Sans MS" pitchFamily="66" charset="0"/>
                <a:sym typeface="Symbol" pitchFamily="18" charset="2"/>
              </a:rPr>
              <a:t>13</a:t>
            </a:r>
            <a:r>
              <a:rPr lang="fr-CH" dirty="0">
                <a:solidFill>
                  <a:prstClr val="black"/>
                </a:solidFill>
                <a:latin typeface="Comic Sans MS" pitchFamily="66" charset="0"/>
                <a:sym typeface="Symbol" pitchFamily="18" charset="2"/>
              </a:rPr>
              <a:t> 0.1, </a:t>
            </a:r>
          </a:p>
          <a:p>
            <a:r>
              <a:rPr lang="fr-CH" dirty="0">
                <a:solidFill>
                  <a:prstClr val="black"/>
                </a:solidFill>
                <a:latin typeface="Comic Sans MS" pitchFamily="66" charset="0"/>
                <a:sym typeface="Symbol" pitchFamily="18" charset="2"/>
              </a:rPr>
              <a:t>the optimal </a:t>
            </a:r>
            <a:r>
              <a:rPr lang="fr-CH" dirty="0" err="1">
                <a:solidFill>
                  <a:prstClr val="black"/>
                </a:solidFill>
                <a:latin typeface="Comic Sans MS" pitchFamily="66" charset="0"/>
                <a:sym typeface="Symbol" pitchFamily="18" charset="2"/>
              </a:rPr>
              <a:t>energy</a:t>
            </a:r>
            <a:r>
              <a:rPr lang="fr-CH" dirty="0">
                <a:solidFill>
                  <a:prstClr val="black"/>
                </a:solidFill>
                <a:latin typeface="Comic Sans MS" pitchFamily="66" charset="0"/>
                <a:sym typeface="Symbol" pitchFamily="18" charset="2"/>
              </a:rPr>
              <a:t> </a:t>
            </a:r>
          </a:p>
          <a:p>
            <a:r>
              <a:rPr lang="fr-CH" dirty="0">
                <a:solidFill>
                  <a:prstClr val="black"/>
                </a:solidFill>
                <a:latin typeface="Comic Sans MS" pitchFamily="66" charset="0"/>
                <a:sym typeface="Symbol" pitchFamily="18" charset="2"/>
              </a:rPr>
              <a:t>and distance for the </a:t>
            </a:r>
          </a:p>
          <a:p>
            <a:r>
              <a:rPr lang="fr-CH" dirty="0">
                <a:solidFill>
                  <a:prstClr val="black"/>
                </a:solidFill>
                <a:latin typeface="Comic Sans MS" pitchFamily="66" charset="0"/>
                <a:sym typeface="Symbol" pitchFamily="18" charset="2"/>
              </a:rPr>
              <a:t>neutrino </a:t>
            </a:r>
            <a:r>
              <a:rPr lang="fr-CH" dirty="0" err="1">
                <a:solidFill>
                  <a:prstClr val="black"/>
                </a:solidFill>
                <a:latin typeface="Comic Sans MS" pitchFamily="66" charset="0"/>
                <a:sym typeface="Symbol" pitchFamily="18" charset="2"/>
              </a:rPr>
              <a:t>factory</a:t>
            </a:r>
            <a:r>
              <a:rPr lang="fr-CH" dirty="0">
                <a:solidFill>
                  <a:prstClr val="black"/>
                </a:solidFill>
                <a:latin typeface="Comic Sans MS" pitchFamily="66" charset="0"/>
                <a:sym typeface="Symbol" pitchFamily="18" charset="2"/>
              </a:rPr>
              <a:t> are </a:t>
            </a:r>
          </a:p>
          <a:p>
            <a:r>
              <a:rPr lang="fr-CH" dirty="0">
                <a:solidFill>
                  <a:srgbClr val="C00000"/>
                </a:solidFill>
                <a:latin typeface="Comic Sans MS" pitchFamily="66" charset="0"/>
                <a:sym typeface="Symbol" pitchFamily="18" charset="2"/>
              </a:rPr>
              <a:t>2200km, 10 </a:t>
            </a:r>
            <a:r>
              <a:rPr lang="fr-CH" dirty="0" err="1">
                <a:solidFill>
                  <a:srgbClr val="C00000"/>
                </a:solidFill>
                <a:latin typeface="Comic Sans MS" pitchFamily="66" charset="0"/>
                <a:sym typeface="Symbol" pitchFamily="18" charset="2"/>
              </a:rPr>
              <a:t>GeV</a:t>
            </a:r>
            <a:r>
              <a:rPr lang="fr-CH" dirty="0">
                <a:solidFill>
                  <a:srgbClr val="C00000"/>
                </a:solidFill>
                <a:latin typeface="Comic Sans MS" pitchFamily="66" charset="0"/>
                <a:sym typeface="Symbol" pitchFamily="18" charset="2"/>
              </a:rPr>
              <a:t> muons</a:t>
            </a:r>
          </a:p>
          <a:p>
            <a:endParaRPr lang="fr-CH" dirty="0">
              <a:solidFill>
                <a:srgbClr val="C00000"/>
              </a:solidFill>
              <a:latin typeface="Comic Sans MS" pitchFamily="66" charset="0"/>
              <a:sym typeface="Symbol" pitchFamily="18" charset="2"/>
            </a:endParaRPr>
          </a:p>
          <a:p>
            <a:r>
              <a:rPr lang="fr-CH" dirty="0" err="1">
                <a:solidFill>
                  <a:srgbClr val="C00000"/>
                </a:solidFill>
                <a:latin typeface="Comic Sans MS" pitchFamily="66" charset="0"/>
                <a:sym typeface="Symbol" pitchFamily="18" charset="2"/>
              </a:rPr>
              <a:t>Pyhasalmi</a:t>
            </a:r>
            <a:r>
              <a:rPr lang="fr-CH" dirty="0">
                <a:solidFill>
                  <a:srgbClr val="C00000"/>
                </a:solidFill>
                <a:latin typeface="Comic Sans MS" pitchFamily="66" charset="0"/>
                <a:sym typeface="Symbol" pitchFamily="18" charset="2"/>
              </a:rPr>
              <a:t> (2300km) OKOK</a:t>
            </a:r>
          </a:p>
        </p:txBody>
      </p:sp>
    </p:spTree>
    <p:extLst>
      <p:ext uri="{BB962C8B-B14F-4D97-AF65-F5344CB8AC3E}">
        <p14:creationId xmlns:p14="http://schemas.microsoft.com/office/powerpoint/2010/main" val="218710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371600"/>
            <a:ext cx="9220200" cy="1905000"/>
          </a:xfrm>
        </p:spPr>
        <p:txBody>
          <a:bodyPr/>
          <a:lstStyle/>
          <a:p>
            <a:r>
              <a:rPr lang="en-US" sz="3600" b="0" dirty="0" smtClean="0"/>
              <a:t>Neutrinos from Stored Muons</a:t>
            </a:r>
            <a:br>
              <a:rPr lang="en-US" sz="3600" b="0" dirty="0" smtClean="0"/>
            </a:br>
            <a:r>
              <a:rPr lang="en-US" sz="3600" b="0" dirty="0" err="1" smtClean="0">
                <a:latin typeface="Symbol" pitchFamily="18" charset="2"/>
              </a:rPr>
              <a:t>n</a:t>
            </a:r>
            <a:r>
              <a:rPr lang="en-US" sz="3600" b="0" dirty="0" err="1" smtClean="0">
                <a:latin typeface="+mn-lt"/>
              </a:rPr>
              <a:t>STORM</a:t>
            </a:r>
            <a:endParaRPr lang="en-US" sz="3600" b="0" dirty="0">
              <a:latin typeface="Symbol" pitchFamily="18" charset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b="0" i="1" dirty="0" smtClean="0"/>
              <a:t>An entry-level NF?</a:t>
            </a:r>
            <a:endParaRPr lang="en-US" sz="3200" b="0" i="1" dirty="0"/>
          </a:p>
        </p:txBody>
      </p:sp>
      <p:pic>
        <p:nvPicPr>
          <p:cNvPr id="4" name="Picture 3" title="Ripley’s Believe it or Not &amp; 4D Theat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971799"/>
            <a:ext cx="2971800" cy="27726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95400" y="5824780"/>
            <a:ext cx="6781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FFFF"/>
                </a:solidFill>
              </a:rPr>
              <a:t>Williamsburg’s Ripley’s </a:t>
            </a:r>
            <a:r>
              <a:rPr lang="en-US" sz="1600" b="1" dirty="0">
                <a:solidFill>
                  <a:srgbClr val="FFFFFF"/>
                </a:solidFill>
              </a:rPr>
              <a:t>Believe it or </a:t>
            </a:r>
            <a:r>
              <a:rPr lang="en-US" sz="1600" b="1" dirty="0" smtClean="0">
                <a:solidFill>
                  <a:srgbClr val="FFFFFF"/>
                </a:solidFill>
              </a:rPr>
              <a:t>Not Museum </a:t>
            </a:r>
            <a:r>
              <a:rPr lang="en-US" sz="1600" b="1" dirty="0">
                <a:solidFill>
                  <a:srgbClr val="FFFFFF"/>
                </a:solidFill>
              </a:rPr>
              <a:t>&amp; 4-D Theatre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01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Motivation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372475" cy="4991100"/>
          </a:xfrm>
        </p:spPr>
        <p:txBody>
          <a:bodyPr/>
          <a:lstStyle/>
          <a:p>
            <a:r>
              <a:rPr lang="en-US" sz="2400" dirty="0" smtClean="0"/>
              <a:t>The idea of using a muon storage ring to produce neutrino beams for experiments is not new</a:t>
            </a:r>
          </a:p>
          <a:p>
            <a:pPr lvl="1"/>
            <a:r>
              <a:rPr lang="en-US" sz="2000" dirty="0" smtClean="0"/>
              <a:t>50 </a:t>
            </a:r>
            <a:r>
              <a:rPr lang="en-US" sz="2000" dirty="0" err="1" smtClean="0"/>
              <a:t>GeV</a:t>
            </a:r>
            <a:r>
              <a:rPr lang="en-US" sz="2000" dirty="0" smtClean="0"/>
              <a:t> beam – </a:t>
            </a:r>
            <a:r>
              <a:rPr lang="en-US" sz="2000" dirty="0" err="1" smtClean="0"/>
              <a:t>Koshkarev</a:t>
            </a:r>
            <a:r>
              <a:rPr lang="en-US" sz="2000" dirty="0" smtClean="0"/>
              <a:t> @ CERN in 1974</a:t>
            </a:r>
          </a:p>
          <a:p>
            <a:pPr lvl="1"/>
            <a:r>
              <a:rPr lang="en-US" sz="2000" dirty="0" smtClean="0"/>
              <a:t>1 </a:t>
            </a:r>
            <a:r>
              <a:rPr lang="en-US" sz="2000" dirty="0" err="1" smtClean="0"/>
              <a:t>GeV</a:t>
            </a:r>
            <a:r>
              <a:rPr lang="en-US" sz="2000" dirty="0" smtClean="0"/>
              <a:t> – Neuffer in 1980</a:t>
            </a:r>
          </a:p>
          <a:p>
            <a:r>
              <a:rPr lang="en-US" sz="2400" dirty="0" smtClean="0"/>
              <a:t>The facility/program I will describe here can:</a:t>
            </a:r>
          </a:p>
          <a:p>
            <a:pPr lvl="1"/>
            <a:r>
              <a:rPr lang="en-US" sz="2000" dirty="0"/>
              <a:t>A</a:t>
            </a:r>
            <a:r>
              <a:rPr lang="en-US" sz="2000" dirty="0" smtClean="0"/>
              <a:t>ddress </a:t>
            </a:r>
            <a:r>
              <a:rPr lang="en-US" sz="2000" dirty="0"/>
              <a:t>the large </a:t>
            </a:r>
            <a:r>
              <a:rPr lang="en-US" sz="2000" dirty="0">
                <a:latin typeface="Symbol" pitchFamily="18" charset="2"/>
              </a:rPr>
              <a:t>D</a:t>
            </a:r>
            <a:r>
              <a:rPr lang="en-US" sz="2000" dirty="0" smtClean="0"/>
              <a:t>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</a:t>
            </a:r>
            <a:r>
              <a:rPr lang="en-US" sz="2000" dirty="0"/>
              <a:t>oscillation regime and make a major contribution to the study of sterile </a:t>
            </a:r>
            <a:r>
              <a:rPr lang="en-US" sz="2000" dirty="0" smtClean="0"/>
              <a:t>neutrinos</a:t>
            </a:r>
          </a:p>
          <a:p>
            <a:pPr lvl="2"/>
            <a:r>
              <a:rPr lang="en-US" dirty="0" smtClean="0"/>
              <a:t>Either allow for precision study, if they exist in this regime</a:t>
            </a:r>
          </a:p>
          <a:p>
            <a:pPr lvl="2"/>
            <a:r>
              <a:rPr lang="en-US" dirty="0" smtClean="0"/>
              <a:t>Or greatly expand the dis-allowed region</a:t>
            </a:r>
            <a:endParaRPr lang="en-US" dirty="0"/>
          </a:p>
          <a:p>
            <a:pPr lvl="1"/>
            <a:r>
              <a:rPr lang="en-US" sz="2000" dirty="0"/>
              <a:t>M</a:t>
            </a:r>
            <a:r>
              <a:rPr lang="en-US" sz="2000" dirty="0" smtClean="0"/>
              <a:t>ake precision </a:t>
            </a:r>
            <a:r>
              <a:rPr lang="en-US" sz="2000" dirty="0" smtClean="0">
                <a:latin typeface="Symbol" pitchFamily="18" charset="2"/>
              </a:rPr>
              <a:t>n</a:t>
            </a:r>
            <a:r>
              <a:rPr lang="en-US" sz="2000" baseline="-25000" dirty="0" smtClean="0"/>
              <a:t>e</a:t>
            </a:r>
            <a:r>
              <a:rPr lang="en-US" sz="2000" dirty="0" smtClean="0"/>
              <a:t> </a:t>
            </a:r>
            <a:r>
              <a:rPr lang="en-US" sz="2000" dirty="0"/>
              <a:t>and </a:t>
            </a:r>
            <a:r>
              <a:rPr lang="en-US" sz="2000" dirty="0" smtClean="0">
                <a:latin typeface="Symbol" pitchFamily="18" charset="2"/>
              </a:rPr>
              <a:t>n</a:t>
            </a:r>
            <a:r>
              <a:rPr lang="en-US" sz="2000" baseline="-25000" dirty="0" smtClean="0"/>
              <a:t>e</a:t>
            </a:r>
            <a:r>
              <a:rPr lang="en-US" sz="2000" dirty="0" smtClean="0"/>
              <a:t>-bar cross-section measurements</a:t>
            </a:r>
          </a:p>
          <a:p>
            <a:pPr lvl="2"/>
            <a:r>
              <a:rPr lang="en-US" dirty="0" smtClean="0"/>
              <a:t>And add, in general, to our understanding of </a:t>
            </a:r>
            <a:r>
              <a:rPr lang="en-US" dirty="0" smtClean="0">
                <a:latin typeface="Symbol" pitchFamily="18" charset="2"/>
              </a:rPr>
              <a:t>n</a:t>
            </a:r>
            <a:r>
              <a:rPr lang="en-US" dirty="0" smtClean="0"/>
              <a:t> interactions</a:t>
            </a:r>
          </a:p>
          <a:p>
            <a:pPr lvl="1"/>
            <a:r>
              <a:rPr lang="en-US" sz="2000" dirty="0"/>
              <a:t>P</a:t>
            </a:r>
            <a:r>
              <a:rPr lang="en-US" sz="2000" dirty="0" smtClean="0"/>
              <a:t>rovide </a:t>
            </a:r>
            <a:r>
              <a:rPr lang="en-US" sz="2000" dirty="0"/>
              <a:t>a technology </a:t>
            </a:r>
            <a:r>
              <a:rPr lang="en-US" sz="2000" dirty="0" smtClean="0"/>
              <a:t>test </a:t>
            </a:r>
            <a:r>
              <a:rPr lang="en-US" sz="2000" dirty="0"/>
              <a:t>demonstration ( </a:t>
            </a:r>
            <a:r>
              <a:rPr lang="en-US" sz="2000" dirty="0">
                <a:latin typeface="Symbol" pitchFamily="18" charset="2"/>
              </a:rPr>
              <a:t>m</a:t>
            </a:r>
            <a:r>
              <a:rPr lang="en-US" sz="2000" dirty="0"/>
              <a:t> decay ring) and </a:t>
            </a:r>
            <a:r>
              <a:rPr lang="en-US" sz="2000" dirty="0">
                <a:latin typeface="Symbol" pitchFamily="18" charset="2"/>
              </a:rPr>
              <a:t>m</a:t>
            </a:r>
            <a:r>
              <a:rPr lang="en-US" sz="2000" dirty="0" smtClean="0"/>
              <a:t> </a:t>
            </a:r>
            <a:r>
              <a:rPr lang="en-US" sz="2000" dirty="0"/>
              <a:t>beam diagnostics test </a:t>
            </a:r>
            <a:r>
              <a:rPr lang="en-US" sz="2000" dirty="0" smtClean="0"/>
              <a:t>bed</a:t>
            </a:r>
            <a:endParaRPr lang="en-US" sz="2000" dirty="0"/>
          </a:p>
          <a:p>
            <a:pPr lvl="1"/>
            <a:r>
              <a:rPr lang="en-US" sz="2000" dirty="0"/>
              <a:t>P</a:t>
            </a:r>
            <a:r>
              <a:rPr lang="en-US" sz="2000" dirty="0" smtClean="0"/>
              <a:t>rovide </a:t>
            </a:r>
            <a:r>
              <a:rPr lang="en-US" sz="2000" dirty="0"/>
              <a:t>a precisely understood </a:t>
            </a:r>
            <a:r>
              <a:rPr lang="en-US" sz="2000" dirty="0">
                <a:latin typeface="Symbol" pitchFamily="18" charset="2"/>
              </a:rPr>
              <a:t>n</a:t>
            </a:r>
            <a:r>
              <a:rPr lang="en-US" sz="2000" dirty="0" smtClean="0"/>
              <a:t> </a:t>
            </a:r>
            <a:r>
              <a:rPr lang="en-US" sz="2000" dirty="0"/>
              <a:t>beam for detector </a:t>
            </a:r>
            <a:r>
              <a:rPr lang="en-US" sz="2000" dirty="0" smtClean="0"/>
              <a:t>studies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89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Alan Bross                               Williamsburg, VA                            July 27,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63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3-Family oscillation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03198" y="4921957"/>
            <a:ext cx="6107291" cy="1682046"/>
          </a:xfrm>
        </p:spPr>
        <p:txBody>
          <a:bodyPr>
            <a:normAutofit/>
          </a:bodyPr>
          <a:lstStyle/>
          <a:p>
            <a:r>
              <a:rPr lang="en-US" dirty="0" smtClean="0"/>
              <a:t>Oscillation described by: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3 mixing angles (</a:t>
            </a:r>
            <a:r>
              <a:rPr lang="el-GR" dirty="0" smtClean="0"/>
              <a:t>θ</a:t>
            </a:r>
            <a:r>
              <a:rPr lang="en-US" baseline="-25000" dirty="0" smtClean="0"/>
              <a:t>12</a:t>
            </a:r>
            <a:r>
              <a:rPr lang="en-US" dirty="0" smtClean="0"/>
              <a:t> </a:t>
            </a:r>
            <a:r>
              <a:rPr lang="el-GR" dirty="0" smtClean="0"/>
              <a:t>θ</a:t>
            </a:r>
            <a:r>
              <a:rPr lang="en-US" baseline="-25000" dirty="0" smtClean="0"/>
              <a:t>23</a:t>
            </a:r>
            <a:r>
              <a:rPr lang="en-US" dirty="0" smtClean="0"/>
              <a:t> </a:t>
            </a:r>
            <a:r>
              <a:rPr lang="el-GR" dirty="0" smtClean="0"/>
              <a:t>θ</a:t>
            </a:r>
            <a:r>
              <a:rPr lang="en-US" baseline="-25000" dirty="0" smtClean="0"/>
              <a:t>13</a:t>
            </a:r>
            <a:r>
              <a:rPr lang="en-US" dirty="0" smtClean="0"/>
              <a:t>)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3 mass differences square (</a:t>
            </a:r>
            <a:r>
              <a:rPr lang="el-GR" dirty="0" smtClean="0"/>
              <a:t>Δ</a:t>
            </a:r>
            <a:r>
              <a:rPr lang="en-US" dirty="0" smtClean="0"/>
              <a:t>m</a:t>
            </a:r>
            <a:r>
              <a:rPr lang="en-US" baseline="-25000" dirty="0" smtClean="0"/>
              <a:t>12</a:t>
            </a:r>
            <a:r>
              <a:rPr lang="en-US" baseline="30000" dirty="0"/>
              <a:t>2</a:t>
            </a:r>
            <a:r>
              <a:rPr lang="en-US" dirty="0" smtClean="0"/>
              <a:t> </a:t>
            </a:r>
            <a:r>
              <a:rPr lang="el-GR" dirty="0" smtClean="0"/>
              <a:t>Δ</a:t>
            </a:r>
            <a:r>
              <a:rPr lang="en-US" dirty="0" smtClean="0"/>
              <a:t>m</a:t>
            </a:r>
            <a:r>
              <a:rPr lang="en-US" baseline="-25000" dirty="0" smtClean="0"/>
              <a:t>23</a:t>
            </a:r>
            <a:r>
              <a:rPr lang="en-US" baseline="30000" dirty="0"/>
              <a:t>2</a:t>
            </a:r>
            <a:r>
              <a:rPr lang="en-US" dirty="0" smtClean="0"/>
              <a:t> </a:t>
            </a:r>
            <a:r>
              <a:rPr lang="el-GR" dirty="0" smtClean="0"/>
              <a:t>Δ</a:t>
            </a:r>
            <a:r>
              <a:rPr lang="en-US" dirty="0" smtClean="0"/>
              <a:t>m</a:t>
            </a:r>
            <a:r>
              <a:rPr lang="en-US" baseline="-25000" dirty="0" smtClean="0"/>
              <a:t>13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1 CP violating phase (</a:t>
            </a:r>
            <a:r>
              <a:rPr lang="el-GR" dirty="0"/>
              <a:t>δ</a:t>
            </a:r>
            <a:r>
              <a:rPr lang="en-US" dirty="0" smtClean="0"/>
              <a:t>)</a:t>
            </a:r>
          </a:p>
          <a:p>
            <a:pPr marL="342900" indent="-342900">
              <a:buFontTx/>
              <a:buChar char="-"/>
            </a:pPr>
            <a:endParaRPr lang="en-GB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8" y="3233738"/>
            <a:ext cx="153352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96" y="3319138"/>
            <a:ext cx="3364485" cy="230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472" y="1377245"/>
            <a:ext cx="5596024" cy="162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855" y="2783909"/>
            <a:ext cx="3213067" cy="449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00" y="3185760"/>
            <a:ext cx="5082519" cy="1388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58" y="1623843"/>
            <a:ext cx="2462742" cy="1038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930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918" y="1611905"/>
            <a:ext cx="4789133" cy="39464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Baseline(s)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65" y="1295400"/>
            <a:ext cx="4495800" cy="47625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100 kW Target Station</a:t>
            </a:r>
          </a:p>
          <a:p>
            <a:pPr lvl="1"/>
            <a:r>
              <a:rPr lang="en-US" dirty="0" smtClean="0"/>
              <a:t>Assume 60 GeV proton</a:t>
            </a:r>
          </a:p>
          <a:p>
            <a:pPr lvl="2"/>
            <a:r>
              <a:rPr lang="en-US" dirty="0" smtClean="0"/>
              <a:t>Fermilab PIP era</a:t>
            </a:r>
          </a:p>
          <a:p>
            <a:pPr lvl="1"/>
            <a:r>
              <a:rPr lang="en-US" dirty="0" smtClean="0"/>
              <a:t>Ta target</a:t>
            </a:r>
          </a:p>
          <a:p>
            <a:pPr lvl="2"/>
            <a:r>
              <a:rPr lang="en-US" dirty="0" smtClean="0"/>
              <a:t>Optimization on-going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orn collection after target</a:t>
            </a:r>
          </a:p>
          <a:p>
            <a:pPr lvl="2"/>
            <a:r>
              <a:rPr lang="en-US" dirty="0" smtClean="0"/>
              <a:t>Li lens has also been explored</a:t>
            </a:r>
          </a:p>
          <a:p>
            <a:r>
              <a:rPr lang="en-US" dirty="0" smtClean="0"/>
              <a:t>Collection/transport  channel</a:t>
            </a:r>
          </a:p>
          <a:p>
            <a:pPr lvl="1"/>
            <a:r>
              <a:rPr lang="en-US" dirty="0" smtClean="0"/>
              <a:t>Two options </a:t>
            </a:r>
          </a:p>
          <a:p>
            <a:pPr lvl="2"/>
            <a:r>
              <a:rPr lang="en-US" dirty="0" smtClean="0"/>
              <a:t>Stochastic injection of </a:t>
            </a:r>
            <a:r>
              <a:rPr lang="en-US" dirty="0" smtClean="0">
                <a:latin typeface="Symbol" pitchFamily="18" charset="2"/>
              </a:rPr>
              <a:t>p</a:t>
            </a:r>
          </a:p>
          <a:p>
            <a:pPr lvl="2"/>
            <a:r>
              <a:rPr lang="en-US" dirty="0" smtClean="0"/>
              <a:t>Kicker with </a:t>
            </a:r>
            <a:r>
              <a:rPr lang="en-US" dirty="0" smtClean="0">
                <a:latin typeface="Symbol" pitchFamily="18" charset="2"/>
              </a:rPr>
              <a:t>p</a:t>
            </a:r>
            <a:r>
              <a:rPr lang="en-US" dirty="0" smtClean="0"/>
              <a:t> </a:t>
            </a:r>
            <a:r>
              <a:rPr lang="en-US" dirty="0" smtClean="0">
                <a:latin typeface="Symbol" pitchFamily="18" charset="2"/>
              </a:rPr>
              <a:t>® m</a:t>
            </a:r>
            <a:r>
              <a:rPr lang="en-US" dirty="0" smtClean="0"/>
              <a:t> decay channel</a:t>
            </a:r>
          </a:p>
          <a:p>
            <a:pPr lvl="2"/>
            <a:r>
              <a:rPr lang="en-US" dirty="0" smtClean="0">
                <a:solidFill>
                  <a:schemeClr val="accent3"/>
                </a:solidFill>
              </a:rPr>
              <a:t>At present </a:t>
            </a:r>
            <a:r>
              <a:rPr lang="en-US" b="1" dirty="0" smtClean="0">
                <a:solidFill>
                  <a:srgbClr val="FF0000"/>
                </a:solidFill>
              </a:rPr>
              <a:t>NOT</a:t>
            </a:r>
            <a:r>
              <a:rPr lang="en-US" dirty="0" smtClean="0">
                <a:solidFill>
                  <a:schemeClr val="accent3"/>
                </a:solidFill>
              </a:rPr>
              <a:t> considering simultaneous collection of both signs </a:t>
            </a:r>
          </a:p>
          <a:p>
            <a:r>
              <a:rPr lang="en-US" dirty="0" smtClean="0"/>
              <a:t>Decay ring</a:t>
            </a:r>
          </a:p>
          <a:p>
            <a:pPr lvl="1"/>
            <a:r>
              <a:rPr lang="en-US" dirty="0" smtClean="0"/>
              <a:t>Large aperture FODO</a:t>
            </a:r>
          </a:p>
          <a:p>
            <a:pPr lvl="1"/>
            <a:r>
              <a:rPr lang="en-US" dirty="0" smtClean="0"/>
              <a:t>Racetrack FFAG</a:t>
            </a:r>
          </a:p>
          <a:p>
            <a:pPr lvl="1"/>
            <a:r>
              <a:rPr lang="en-US" dirty="0" smtClean="0"/>
              <a:t>Instrumentation	</a:t>
            </a:r>
          </a:p>
          <a:p>
            <a:pPr lvl="2"/>
            <a:r>
              <a:rPr lang="en-US" dirty="0" smtClean="0"/>
              <a:t>BCTs, mag-Spec in arc, </a:t>
            </a:r>
            <a:r>
              <a:rPr lang="en-US" dirty="0" err="1" smtClean="0"/>
              <a:t>polarimeter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90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Alan Bross                               Williamsburg, VA                            July 27, 2012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00" y="3415869"/>
            <a:ext cx="8382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</a:rPr>
              <a:t>150 m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73671" y="3171203"/>
            <a:ext cx="11432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3.8 </a:t>
            </a:r>
            <a:r>
              <a:rPr lang="en-US" sz="1600" dirty="0" err="1" smtClean="0">
                <a:solidFill>
                  <a:srgbClr val="000000"/>
                </a:solidFill>
              </a:rPr>
              <a:t>GeV</a:t>
            </a:r>
            <a:r>
              <a:rPr lang="en-US" sz="1600" dirty="0" smtClean="0">
                <a:solidFill>
                  <a:srgbClr val="000000"/>
                </a:solidFill>
              </a:rPr>
              <a:t>/c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s</a:t>
            </a:r>
            <a:r>
              <a:rPr lang="en-US" sz="1600" dirty="0" smtClean="0">
                <a:solidFill>
                  <a:srgbClr val="000000"/>
                </a:solidFill>
              </a:rPr>
              <a:t>tored </a:t>
            </a:r>
            <a:r>
              <a:rPr lang="en-US" sz="1600" dirty="0" smtClean="0">
                <a:solidFill>
                  <a:srgbClr val="000000"/>
                </a:solidFill>
                <a:latin typeface="Symbol" pitchFamily="18" charset="2"/>
              </a:rPr>
              <a:t>m</a:t>
            </a:r>
            <a:endParaRPr lang="en-US" sz="1600" dirty="0">
              <a:solidFill>
                <a:srgbClr val="000000"/>
              </a:solidFill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7746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E530679-9D76-43ED-A0C8-0BB584A23CCA}" type="slidenum">
              <a:rPr lang="en-US" smtClean="0">
                <a:solidFill>
                  <a:srgbClr val="000000"/>
                </a:solidFill>
              </a:rPr>
              <a:pPr eaLnBrk="1" hangingPunct="1"/>
              <a:t>91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3795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20700" y="1482725"/>
            <a:ext cx="7904163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/>
              <a:t>The First </a:t>
            </a:r>
            <a:r>
              <a:rPr lang="en-US" b="1" dirty="0" err="1" smtClean="0"/>
              <a:t>Muon</a:t>
            </a:r>
            <a:r>
              <a:rPr lang="en-US" b="1" dirty="0" smtClean="0"/>
              <a:t> Collider (?)</a:t>
            </a:r>
            <a:br>
              <a:rPr lang="en-US" b="1" dirty="0" smtClean="0"/>
            </a:br>
            <a:r>
              <a:rPr lang="en-US" b="1" dirty="0" smtClean="0"/>
              <a:t>125.5 </a:t>
            </a:r>
            <a:r>
              <a:rPr lang="en-US" b="1" dirty="0" err="1" smtClean="0"/>
              <a:t>GeV</a:t>
            </a:r>
            <a:r>
              <a:rPr lang="en-US" b="1" dirty="0" smtClean="0"/>
              <a:t> Higgs </a:t>
            </a:r>
          </a:p>
        </p:txBody>
      </p:sp>
      <p:sp>
        <p:nvSpPr>
          <p:cNvPr id="3076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David </a:t>
            </a:r>
            <a:r>
              <a:rPr lang="en-US" dirty="0" err="1" smtClean="0"/>
              <a:t>Neuffer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sz="1800" dirty="0" smtClean="0"/>
              <a:t>July 2012</a:t>
            </a:r>
          </a:p>
        </p:txBody>
      </p:sp>
    </p:spTree>
    <p:extLst>
      <p:ext uri="{BB962C8B-B14F-4D97-AF65-F5344CB8AC3E}">
        <p14:creationId xmlns:p14="http://schemas.microsoft.com/office/powerpoint/2010/main" val="284996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9106F4C-E8F0-43DD-9598-64A570F4F467}" type="slidenum">
              <a:rPr lang="en-US" smtClean="0">
                <a:solidFill>
                  <a:srgbClr val="000000"/>
                </a:solidFill>
              </a:rPr>
              <a:pPr eaLnBrk="1" hangingPunct="1"/>
              <a:t>92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6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Outline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Introduction</a:t>
            </a:r>
          </a:p>
          <a:p>
            <a:pPr lvl="1" eaLnBrk="1" hangingPunct="1"/>
            <a:r>
              <a:rPr lang="en-US" dirty="0" smtClean="0"/>
              <a:t>Motivation</a:t>
            </a:r>
          </a:p>
          <a:p>
            <a:pPr eaLnBrk="1" hangingPunct="1"/>
            <a:r>
              <a:rPr lang="en-US" dirty="0" smtClean="0"/>
              <a:t>Scenario Outline and Features</a:t>
            </a:r>
          </a:p>
          <a:p>
            <a:pPr lvl="1" eaLnBrk="1" hangingPunct="1"/>
            <a:r>
              <a:rPr lang="en-US" dirty="0" smtClean="0"/>
              <a:t>Parameters -cooling</a:t>
            </a:r>
          </a:p>
          <a:p>
            <a:pPr lvl="1" eaLnBrk="1" hangingPunct="1"/>
            <a:r>
              <a:rPr lang="en-US" dirty="0" smtClean="0"/>
              <a:t>Proton Driver, Front End, Accelerator, Collider</a:t>
            </a:r>
          </a:p>
          <a:p>
            <a:pPr lvl="2" eaLnBrk="1" hangingPunct="1"/>
            <a:r>
              <a:rPr lang="en-US" dirty="0" smtClean="0"/>
              <a:t>Features-spin precession</a:t>
            </a:r>
          </a:p>
          <a:p>
            <a:pPr eaLnBrk="1" hangingPunct="1"/>
            <a:r>
              <a:rPr lang="en-US" dirty="0" smtClean="0"/>
              <a:t>Upgrade Path(s)</a:t>
            </a:r>
          </a:p>
          <a:p>
            <a:pPr lvl="1" eaLnBrk="1" hangingPunct="1"/>
            <a:r>
              <a:rPr lang="en-US" dirty="0" smtClean="0"/>
              <a:t>to High-Energy High Luminosity </a:t>
            </a:r>
            <a:r>
              <a:rPr lang="en-US" dirty="0" err="1" smtClean="0"/>
              <a:t>Muon</a:t>
            </a:r>
            <a:r>
              <a:rPr lang="en-US" dirty="0" smtClean="0"/>
              <a:t> Collider</a:t>
            </a: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946" y="3943075"/>
            <a:ext cx="8346313" cy="26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380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3DBE8DE-28C2-477F-8628-B8582EF99A46}" type="slidenum">
              <a:rPr lang="en-US" smtClean="0">
                <a:solidFill>
                  <a:srgbClr val="000000"/>
                </a:solidFill>
              </a:rPr>
              <a:pPr eaLnBrk="1" hangingPunct="1"/>
              <a:t>93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72100" name="Rectangle 4"/>
          <p:cNvSpPr>
            <a:spLocks noGrp="1" noChangeArrowheads="1"/>
          </p:cNvSpPr>
          <p:nvPr>
            <p:ph type="title"/>
          </p:nvPr>
        </p:nvSpPr>
        <p:spPr>
          <a:xfrm>
            <a:off x="3177915" y="0"/>
            <a:ext cx="4865948" cy="6477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Higgs MC Parameters </a:t>
            </a:r>
          </a:p>
        </p:txBody>
      </p:sp>
      <p:sp>
        <p:nvSpPr>
          <p:cNvPr id="10244" name="Rectangle 7"/>
          <p:cNvSpPr>
            <a:spLocks noChangeArrowheads="1"/>
          </p:cNvSpPr>
          <p:nvPr/>
        </p:nvSpPr>
        <p:spPr bwMode="auto">
          <a:xfrm>
            <a:off x="0" y="144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5" name="Rectangle 544"/>
          <p:cNvSpPr>
            <a:spLocks noChangeArrowheads="1"/>
          </p:cNvSpPr>
          <p:nvPr/>
        </p:nvSpPr>
        <p:spPr bwMode="auto">
          <a:xfrm>
            <a:off x="0" y="6711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772725" name="Group 62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42399509"/>
              </p:ext>
            </p:extLst>
          </p:nvPr>
        </p:nvGraphicFramePr>
        <p:xfrm>
          <a:off x="3788263" y="624327"/>
          <a:ext cx="5201747" cy="6187508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2640012"/>
                <a:gridCol w="1137511"/>
                <a:gridCol w="1424224"/>
              </a:tblGrid>
              <a:tr h="304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Parameter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Symbol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Value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/>
                </a:tc>
              </a:tr>
              <a:tr h="304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Proton Beam Power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P</a:t>
                      </a:r>
                      <a:r>
                        <a:rPr kumimoji="0" lang="en-US" sz="1600" b="1" u="none" strike="noStrike" cap="none" normalizeH="0" baseline="-30000" smtClean="0">
                          <a:ln>
                            <a:noFill/>
                          </a:ln>
                          <a:effectLst/>
                        </a:rPr>
                        <a:t>p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 MW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/>
                </a:tc>
              </a:tr>
              <a:tr h="304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Bunch frequency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F</a:t>
                      </a:r>
                      <a:r>
                        <a:rPr kumimoji="0" lang="en-US" sz="1600" b="1" u="none" strike="noStrike" cap="none" normalizeH="0" baseline="-30000" smtClean="0">
                          <a:ln>
                            <a:noFill/>
                          </a:ln>
                          <a:effectLst/>
                        </a:rPr>
                        <a:t>p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60 Hz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/>
                </a:tc>
              </a:tr>
              <a:tr h="304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Protons per bunch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N</a:t>
                      </a:r>
                      <a:r>
                        <a:rPr kumimoji="0" lang="en-US" sz="1600" b="1" u="none" strike="noStrike" cap="none" normalizeH="0" baseline="-30000" smtClean="0">
                          <a:ln>
                            <a:noFill/>
                          </a:ln>
                          <a:effectLst/>
                        </a:rPr>
                        <a:t>p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5×10</a:t>
                      </a:r>
                      <a:r>
                        <a:rPr kumimoji="0" lang="en-US" sz="1600" b="1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13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/>
                </a:tc>
              </a:tr>
              <a:tr h="304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Proton beam energy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E</a:t>
                      </a:r>
                      <a:r>
                        <a:rPr kumimoji="0" lang="en-US" sz="1600" b="1" u="none" strike="noStrike" cap="none" normalizeH="0" baseline="-30000" smtClean="0">
                          <a:ln>
                            <a:noFill/>
                          </a:ln>
                          <a:effectLst/>
                        </a:rPr>
                        <a:t>p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 </a:t>
                      </a:r>
                      <a:r>
                        <a:rPr kumimoji="0" lang="en-US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GeV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/>
                </a:tc>
              </a:tr>
              <a:tr h="304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Number of </a:t>
                      </a:r>
                      <a:r>
                        <a:rPr kumimoji="0" lang="el-GR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μ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bunches 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n</a:t>
                      </a:r>
                      <a:r>
                        <a:rPr kumimoji="0" lang="en-US" sz="1600" b="1" u="none" strike="noStrike" cap="none" normalizeH="0" baseline="-30000" smtClean="0">
                          <a:ln>
                            <a:noFill/>
                          </a:ln>
                          <a:effectLst/>
                        </a:rPr>
                        <a:t>B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/>
                </a:tc>
              </a:tr>
              <a:tr h="304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</a:t>
                      </a:r>
                      <a:r>
                        <a:rPr kumimoji="0" lang="en-US" sz="1600" b="1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+/-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/ bunch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N</a:t>
                      </a:r>
                      <a:r>
                        <a:rPr kumimoji="0" lang="en-US" sz="1600" b="1" u="none" strike="noStrike" cap="none" normalizeH="0" baseline="-3000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</a:t>
                      </a:r>
                      <a:endParaRPr kumimoji="0" lang="en-US" sz="1600" b="1" i="0" u="none" strike="noStrike" cap="none" normalizeH="0" baseline="-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2×10</a:t>
                      </a:r>
                      <a:r>
                        <a:rPr kumimoji="0" lang="en-US" sz="1600" b="1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12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/>
                </a:tc>
              </a:tr>
              <a:tr h="304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Transverse emittance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</a:t>
                      </a:r>
                      <a:r>
                        <a:rPr kumimoji="0" lang="en-US" sz="1600" b="1" u="none" strike="noStrike" cap="none" normalizeH="0" baseline="-30000" dirty="0" err="1" smtClean="0">
                          <a:ln>
                            <a:noFill/>
                          </a:ln>
                          <a:effectLst/>
                        </a:rPr>
                        <a:t>t,N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0.001m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/>
                </a:tc>
              </a:tr>
              <a:tr h="304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Energy spread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δ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2MeV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/>
                </a:tc>
              </a:tr>
              <a:tr h="304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Collision 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b="1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*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b="1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*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0.1 m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/>
                </a:tc>
              </a:tr>
              <a:tr h="304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Collision </a:t>
                      </a:r>
                      <a:r>
                        <a:rPr kumimoji="0" lang="en-US" sz="1600" b="1" u="none" strike="noStrike" cap="none" normalizeH="0" baseline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b="1" u="none" strike="noStrike" cap="none" normalizeH="0" baseline="-2500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max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b="1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*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500m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/>
                </a:tc>
              </a:tr>
              <a:tr h="304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Beam size at collision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</a:t>
                      </a:r>
                      <a:r>
                        <a:rPr kumimoji="0" lang="en-US" sz="1600" b="1" u="none" strike="noStrike" cap="none" normalizeH="0" baseline="-30000" dirty="0" err="1" smtClean="0">
                          <a:ln>
                            <a:noFill/>
                          </a:ln>
                          <a:effectLst/>
                        </a:rPr>
                        <a:t>x,y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0.04cm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/>
                </a:tc>
              </a:tr>
              <a:tr h="304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Beam size (arcs)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</a:t>
                      </a:r>
                      <a:r>
                        <a:rPr kumimoji="0" lang="en-US" sz="1600" b="1" u="none" strike="noStrike" cap="none" normalizeH="0" baseline="-30000" dirty="0" err="1" smtClean="0">
                          <a:ln>
                            <a:noFill/>
                          </a:ln>
                          <a:effectLst/>
                        </a:rPr>
                        <a:t>x,y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1.0cm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/>
                </a:tc>
              </a:tr>
              <a:tr h="304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Beam size IR quad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</a:t>
                      </a:r>
                      <a:r>
                        <a:rPr kumimoji="0" lang="en-US" sz="1600" b="1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max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5.4cm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/>
                </a:tc>
              </a:tr>
              <a:tr h="517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Collision Beam Energy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</a:t>
                      </a:r>
                      <a:r>
                        <a:rPr kumimoji="0" lang="en-US" sz="1600" b="1" u="none" strike="noStrike" cap="none" normalizeH="0" baseline="-3000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</a:t>
                      </a:r>
                      <a:r>
                        <a:rPr kumimoji="0" lang="en-US" sz="1600" b="1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+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,E</a:t>
                      </a:r>
                      <a:r>
                        <a:rPr kumimoji="0" lang="en-US" sz="1600" b="1" u="none" strike="noStrike" cap="none" normalizeH="0" baseline="-3000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</a:t>
                      </a:r>
                      <a:r>
                        <a:rPr kumimoji="0" lang="en-US" sz="1600" b="1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_</a:t>
                      </a:r>
                      <a:endParaRPr kumimoji="0" lang="en-US" sz="1600" b="1" i="0" u="none" strike="noStrike" cap="none" normalizeH="0" baseline="-3000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62.5GeV (125GeV total)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/>
                </a:tc>
              </a:tr>
              <a:tr h="304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Storage turns 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N</a:t>
                      </a:r>
                      <a:r>
                        <a:rPr kumimoji="0" lang="en-US" sz="1600" b="1" u="none" strike="noStrike" cap="none" normalizeH="0" baseline="-30000" dirty="0" err="1" smtClean="0">
                          <a:ln>
                            <a:noFill/>
                          </a:ln>
                          <a:effectLst/>
                        </a:rPr>
                        <a:t>t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/>
                </a:tc>
              </a:tr>
              <a:tr h="304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Luminosity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L</a:t>
                      </a:r>
                      <a:r>
                        <a:rPr kumimoji="0" lang="en-US" sz="1600" b="1" u="none" strike="noStrike" cap="none" normalizeH="0" baseline="-3000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r>
                        <a:rPr kumimoji="0" lang="en-US" sz="1600" b="1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31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/>
                </a:tc>
              </a:tr>
            </a:tbl>
          </a:graphicData>
        </a:graphic>
      </p:graphicFrame>
      <p:sp>
        <p:nvSpPr>
          <p:cNvPr id="10320" name="Line 630"/>
          <p:cNvSpPr>
            <a:spLocks noChangeShapeType="1"/>
          </p:cNvSpPr>
          <p:nvPr/>
        </p:nvSpPr>
        <p:spPr bwMode="auto">
          <a:xfrm>
            <a:off x="377825" y="1219200"/>
            <a:ext cx="1828800" cy="285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27" name="Text Box 637"/>
          <p:cNvSpPr txBox="1">
            <a:spLocks noChangeArrowheads="1"/>
          </p:cNvSpPr>
          <p:nvPr/>
        </p:nvSpPr>
        <p:spPr bwMode="auto">
          <a:xfrm>
            <a:off x="1303338" y="2282825"/>
            <a:ext cx="1006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9B17BF"/>
                </a:solidFill>
                <a:latin typeface="Arial Narrow" pitchFamily="34" charset="0"/>
              </a:rPr>
              <a:t>Hg target</a:t>
            </a:r>
          </a:p>
        </p:txBody>
      </p:sp>
      <p:sp>
        <p:nvSpPr>
          <p:cNvPr id="10343" name="Arc 654"/>
          <p:cNvSpPr>
            <a:spLocks/>
          </p:cNvSpPr>
          <p:nvPr/>
        </p:nvSpPr>
        <p:spPr bwMode="auto">
          <a:xfrm flipH="1" flipV="1">
            <a:off x="1371600" y="5676900"/>
            <a:ext cx="180975" cy="13335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44" name="Arc 655"/>
          <p:cNvSpPr>
            <a:spLocks/>
          </p:cNvSpPr>
          <p:nvPr/>
        </p:nvSpPr>
        <p:spPr bwMode="auto">
          <a:xfrm flipV="1">
            <a:off x="1676400" y="5657850"/>
            <a:ext cx="123825" cy="142875"/>
          </a:xfrm>
          <a:custGeom>
            <a:avLst/>
            <a:gdLst>
              <a:gd name="T0" fmla="*/ 0 w 21600"/>
              <a:gd name="T1" fmla="*/ 0 h 32406"/>
              <a:gd name="T2" fmla="*/ 2147483647 w 21600"/>
              <a:gd name="T3" fmla="*/ 2147483647 h 32406"/>
              <a:gd name="T4" fmla="*/ 0 w 21600"/>
              <a:gd name="T5" fmla="*/ 2147483647 h 3240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32406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5393"/>
                  <a:pt x="20600" y="29120"/>
                  <a:pt x="18702" y="32405"/>
                </a:cubicBezTo>
              </a:path>
              <a:path w="21600" h="32406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5393"/>
                  <a:pt x="20600" y="29120"/>
                  <a:pt x="18702" y="32405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45" name="Rectangle 656"/>
          <p:cNvSpPr>
            <a:spLocks noChangeArrowheads="1"/>
          </p:cNvSpPr>
          <p:nvPr/>
        </p:nvSpPr>
        <p:spPr bwMode="auto">
          <a:xfrm>
            <a:off x="1577975" y="5114925"/>
            <a:ext cx="88900" cy="88900"/>
          </a:xfrm>
          <a:prstGeom prst="rect">
            <a:avLst/>
          </a:prstGeom>
          <a:solidFill>
            <a:srgbClr val="F60CFC"/>
          </a:solidFill>
          <a:ln w="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46" name="Text Box 657"/>
          <p:cNvSpPr txBox="1">
            <a:spLocks noChangeArrowheads="1"/>
          </p:cNvSpPr>
          <p:nvPr/>
        </p:nvSpPr>
        <p:spPr bwMode="auto">
          <a:xfrm>
            <a:off x="1681163" y="3883025"/>
            <a:ext cx="6746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CC0000"/>
                </a:solidFill>
                <a:latin typeface="Arial Narrow" pitchFamily="34" charset="0"/>
              </a:rPr>
              <a:t>Linac</a:t>
            </a:r>
          </a:p>
        </p:txBody>
      </p:sp>
      <p:sp>
        <p:nvSpPr>
          <p:cNvPr id="10347" name="Text Box 658"/>
          <p:cNvSpPr txBox="1">
            <a:spLocks noChangeArrowheads="1"/>
          </p:cNvSpPr>
          <p:nvPr/>
        </p:nvSpPr>
        <p:spPr bwMode="auto">
          <a:xfrm>
            <a:off x="1704975" y="4625975"/>
            <a:ext cx="673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800000"/>
                </a:solidFill>
                <a:latin typeface="Arial Narrow" pitchFamily="34" charset="0"/>
              </a:rPr>
              <a:t>RLAs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8"/>
          <a:stretch/>
        </p:blipFill>
        <p:spPr>
          <a:xfrm rot="5400000">
            <a:off x="-1017483" y="2299038"/>
            <a:ext cx="6767178" cy="2147762"/>
          </a:xfrm>
          <a:prstGeom prst="rect">
            <a:avLst/>
          </a:prstGeom>
        </p:spPr>
      </p:pic>
      <p:sp>
        <p:nvSpPr>
          <p:cNvPr id="10348" name="Text Box 659"/>
          <p:cNvSpPr txBox="1">
            <a:spLocks noChangeArrowheads="1"/>
          </p:cNvSpPr>
          <p:nvPr/>
        </p:nvSpPr>
        <p:spPr bwMode="auto">
          <a:xfrm>
            <a:off x="129162" y="6304002"/>
            <a:ext cx="16209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6666"/>
                </a:solidFill>
              </a:rPr>
              <a:t>Collider </a:t>
            </a:r>
            <a:r>
              <a:rPr lang="en-US" b="1" dirty="0">
                <a:solidFill>
                  <a:srgbClr val="006666"/>
                </a:solidFill>
              </a:rPr>
              <a:t>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244" y="5019159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charset="0"/>
              </a:rPr>
              <a:t>Accelerator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0000"/>
                </a:solidFill>
                <a:latin typeface="Arial" charset="0"/>
              </a:rPr>
              <a:t>to 63 </a:t>
            </a:r>
            <a:r>
              <a:rPr lang="en-US" dirty="0" err="1" smtClean="0">
                <a:solidFill>
                  <a:srgbClr val="FF0000"/>
                </a:solidFill>
                <a:latin typeface="Arial" charset="0"/>
              </a:rPr>
              <a:t>GeV</a:t>
            </a:r>
            <a:endParaRPr lang="en-US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7825" y="3348749"/>
            <a:ext cx="1249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l-GR" b="1" dirty="0" smtClean="0">
                <a:solidFill>
                  <a:srgbClr val="00B050"/>
                </a:solidFill>
                <a:latin typeface="Arial" charset="0"/>
              </a:rPr>
              <a:t>μ</a:t>
            </a:r>
            <a:r>
              <a:rPr lang="en-US" b="1" dirty="0" smtClean="0">
                <a:solidFill>
                  <a:srgbClr val="00B050"/>
                </a:solidFill>
                <a:latin typeface="Arial" charset="0"/>
              </a:rPr>
              <a:t> Cooling</a:t>
            </a:r>
            <a:endParaRPr lang="en-US" b="1" dirty="0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08" y="1560678"/>
            <a:ext cx="1574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l-GR" b="1" dirty="0" smtClean="0">
                <a:solidFill>
                  <a:srgbClr val="DE68D6"/>
                </a:solidFill>
                <a:latin typeface="Arial" charset="0"/>
              </a:rPr>
              <a:t>π</a:t>
            </a:r>
            <a:r>
              <a:rPr lang="en-US" b="1" dirty="0" smtClean="0">
                <a:solidFill>
                  <a:srgbClr val="DE68D6"/>
                </a:solidFill>
                <a:latin typeface="Arial" charset="0"/>
                <a:sym typeface="Wingdings" pitchFamily="2" charset="2"/>
              </a:rPr>
              <a:t></a:t>
            </a:r>
            <a:r>
              <a:rPr lang="el-GR" b="1" dirty="0" smtClean="0">
                <a:solidFill>
                  <a:srgbClr val="DE68D6"/>
                </a:solidFill>
                <a:latin typeface="Arial" charset="0"/>
              </a:rPr>
              <a:t>μ</a:t>
            </a:r>
            <a:r>
              <a:rPr lang="en-US" b="1" dirty="0" smtClean="0">
                <a:solidFill>
                  <a:srgbClr val="DE68D6"/>
                </a:solidFill>
                <a:latin typeface="Arial" charset="0"/>
              </a:rPr>
              <a:t> Source</a:t>
            </a:r>
            <a:endParaRPr lang="en-US" b="1" dirty="0">
              <a:solidFill>
                <a:srgbClr val="DE68D6"/>
              </a:solidFill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704975" y="4992688"/>
            <a:ext cx="101600" cy="539432"/>
          </a:xfrm>
          <a:prstGeom prst="rect">
            <a:avLst/>
          </a:prstGeom>
          <a:solidFill>
            <a:schemeClr val="bg1"/>
          </a:solidFill>
          <a:ln w="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scene3d>
            <a:camera prst="orthographicFront"/>
            <a:lightRig rig="legacyHarsh2" dir="b"/>
          </a:scene3d>
          <a:sp3d extrusionH="430200" prstMaterial="legacyMatte">
            <a:bevelT w="13500" h="13500" prst="angle"/>
            <a:bevelB w="13500" h="13500" prst="angle"/>
            <a:extrusionClr>
              <a:srgbClr val="FF6600"/>
            </a:extrusionClr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36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IU_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3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6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7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8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0" cap="flat" cmpd="sng" algn="ctr">
          <a:noFill/>
          <a:prstDash val="solid"/>
          <a:round/>
          <a:headEnd type="none" w="med" len="med"/>
          <a:tailEnd type="triangle" w="med" len="med"/>
        </a:ln>
        <a:effectLst/>
        <a:scene3d>
          <a:camera prst="legacyPerspectiveFront">
            <a:rot lat="20519999" lon="1080000" rev="0"/>
          </a:camera>
          <a:lightRig rig="legacyHarsh2" dir="b"/>
        </a:scene3d>
        <a:sp3d extrusionH="430200" prstMaterial="legacyMatte">
          <a:bevelT w="13500" h="13500" prst="angle"/>
          <a:bevelB w="13500" h="13500" prst="angle"/>
          <a:extrusionClr>
            <a:srgbClr val="FF6600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0" cap="flat" cmpd="sng" algn="ctr">
          <a:noFill/>
          <a:prstDash val="solid"/>
          <a:round/>
          <a:headEnd type="none" w="med" len="med"/>
          <a:tailEnd type="triangle" w="med" len="med"/>
        </a:ln>
        <a:effectLst/>
        <a:scene3d>
          <a:camera prst="legacyPerspectiveFront">
            <a:rot lat="20519999" lon="1080000" rev="0"/>
          </a:camera>
          <a:lightRig rig="legacyHarsh2" dir="b"/>
        </a:scene3d>
        <a:sp3d extrusionH="430200" prstMaterial="legacyMatte">
          <a:bevelT w="13500" h="13500" prst="angle"/>
          <a:bevelB w="13500" h="13500" prst="angle"/>
          <a:extrusionClr>
            <a:srgbClr val="FF6600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ISIS Small Bottom Banner">
  <a:themeElements>
    <a:clrScheme name="ISIS Small Bottom Bann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SIS Small Bottom Banner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SIS Small Bottom 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0" cap="flat" cmpd="sng" algn="ctr">
          <a:noFill/>
          <a:prstDash val="solid"/>
          <a:round/>
          <a:headEnd type="none" w="med" len="med"/>
          <a:tailEnd type="triangle" w="med" len="med"/>
        </a:ln>
        <a:effectLst/>
        <a:scene3d>
          <a:camera prst="legacyPerspectiveFront">
            <a:rot lat="20519999" lon="1080000" rev="0"/>
          </a:camera>
          <a:lightRig rig="legacyHarsh2" dir="b"/>
        </a:scene3d>
        <a:sp3d extrusionH="430200" prstMaterial="legacyMatte">
          <a:bevelT w="13500" h="13500" prst="angle"/>
          <a:bevelB w="13500" h="13500" prst="angle"/>
          <a:extrusionClr>
            <a:srgbClr val="FF6600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0" cap="flat" cmpd="sng" algn="ctr">
          <a:noFill/>
          <a:prstDash val="solid"/>
          <a:round/>
          <a:headEnd type="none" w="med" len="med"/>
          <a:tailEnd type="triangle" w="med" len="med"/>
        </a:ln>
        <a:effectLst/>
        <a:scene3d>
          <a:camera prst="legacyPerspectiveFront">
            <a:rot lat="20519999" lon="1080000" rev="0"/>
          </a:camera>
          <a:lightRig rig="legacyHarsh2" dir="b"/>
        </a:scene3d>
        <a:sp3d extrusionH="430200" prstMaterial="legacyMatte">
          <a:bevelT w="13500" h="13500" prst="angle"/>
          <a:bevelB w="13500" h="13500" prst="angle"/>
          <a:extrusionClr>
            <a:srgbClr val="FF6600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Advanced_Scintillation_Detector _RnD_at_Fermilab">
  <a:themeElements>
    <a:clrScheme name="Advanced_Scintillation_Detector _RnD_at_Fermilab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dvanced_Scintillation_Detector _RnD_at_Fermilab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Advanced_Scintillation_Detector _RnD_at_Fermilab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vanced_Scintillation_Detector _RnD_at_Fermilab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dvanced_Scintillation_Detector _RnD_at_Fermilab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vanced_Scintillation_Detector _RnD_at_Fermilab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vanced_Scintillation_Detector _RnD_at_Fermilab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vanced_Scintillation_Detector _RnD_at_Fermilab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vanced_Scintillation_Detector _RnD_at_Fermilab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33CC"/>
        </a:solidFill>
        <a:ln w="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33CC"/>
        </a:solidFill>
        <a:ln w="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CC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66"/>
      </a:hlink>
      <a:folHlink>
        <a:srgbClr val="B2B2B2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FFFFFF"/>
        </a:lt1>
        <a:dk2>
          <a:srgbClr val="000099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CC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66"/>
      </a:hlink>
      <a:folHlink>
        <a:srgbClr val="B2B2B2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FFFFFF"/>
        </a:lt1>
        <a:dk2>
          <a:srgbClr val="000099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CC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66"/>
      </a:hlink>
      <a:folHlink>
        <a:srgbClr val="B2B2B2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FFFFFF"/>
        </a:lt1>
        <a:dk2>
          <a:srgbClr val="000099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Blank Presentation">
  <a:themeElements>
    <a:clrScheme name="">
      <a:dk1>
        <a:srgbClr val="000000"/>
      </a:dk1>
      <a:lt1>
        <a:srgbClr val="FFFFFF"/>
      </a:lt1>
      <a:dk2>
        <a:srgbClr val="0000CC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66"/>
      </a:hlink>
      <a:folHlink>
        <a:srgbClr val="B2B2B2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FFFFFF"/>
        </a:lt1>
        <a:dk2>
          <a:srgbClr val="000099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605</TotalTime>
  <Words>3575</Words>
  <Application>Microsoft Office PowerPoint</Application>
  <PresentationFormat>On-screen Show (4:3)</PresentationFormat>
  <Paragraphs>881</Paragraphs>
  <Slides>93</Slides>
  <Notes>19</Notes>
  <HiddenSlides>0</HiddenSlides>
  <MMClips>0</MMClips>
  <ScaleCrop>false</ScaleCrop>
  <HeadingPairs>
    <vt:vector size="6" baseType="variant">
      <vt:variant>
        <vt:lpstr>Theme</vt:lpstr>
      </vt:variant>
      <vt:variant>
        <vt:i4>25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119" baseType="lpstr">
      <vt:lpstr>LIU_PowerPoint_Template</vt:lpstr>
      <vt:lpstr>2_ISIS Small Bottom Banner</vt:lpstr>
      <vt:lpstr>Blank Presentation</vt:lpstr>
      <vt:lpstr>1_Blank Presentation</vt:lpstr>
      <vt:lpstr>2_Blank Presentation</vt:lpstr>
      <vt:lpstr>1_Office Theme</vt:lpstr>
      <vt:lpstr>6_Blank Presentation</vt:lpstr>
      <vt:lpstr>Modèle par défaut</vt:lpstr>
      <vt:lpstr>1_Modèle par défaut</vt:lpstr>
      <vt:lpstr>3_Modèle par défaut</vt:lpstr>
      <vt:lpstr>4_Modèle par défaut</vt:lpstr>
      <vt:lpstr>5_Modèle par défaut</vt:lpstr>
      <vt:lpstr>6_Modèle par défaut</vt:lpstr>
      <vt:lpstr>7_Modèle par défaut</vt:lpstr>
      <vt:lpstr>8_Modèle par défaut</vt:lpstr>
      <vt:lpstr>Office Theme</vt:lpstr>
      <vt:lpstr>4_Office Theme</vt:lpstr>
      <vt:lpstr>6_Default Design</vt:lpstr>
      <vt:lpstr>7_Default Design</vt:lpstr>
      <vt:lpstr>8_Default Design</vt:lpstr>
      <vt:lpstr>Advanced_Scintillation_Detector _RnD_at_Fermilab</vt:lpstr>
      <vt:lpstr>Default Design</vt:lpstr>
      <vt:lpstr>Globe</vt:lpstr>
      <vt:lpstr>5_Office Theme</vt:lpstr>
      <vt:lpstr>5_Default Design</vt:lpstr>
      <vt:lpstr>Equation</vt:lpstr>
      <vt:lpstr>Summary Nufact 2012</vt:lpstr>
      <vt:lpstr>Neutrinos, e, µ, τ</vt:lpstr>
      <vt:lpstr>Conceptual neutrino experiment</vt:lpstr>
      <vt:lpstr>A real neutrino experiment</vt:lpstr>
      <vt:lpstr> oscillations+masses</vt:lpstr>
      <vt:lpstr>Oscillations</vt:lpstr>
      <vt:lpstr>Why neutrino oscillations are important ?</vt:lpstr>
      <vt:lpstr>CNGS: µ → τ example that neutrinos do oscillate </vt:lpstr>
      <vt:lpstr>3-Family oscillation</vt:lpstr>
      <vt:lpstr>The discovery of the year: θ13 is not zero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Different type of Man-made neutrino beams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Accumulator/compressor lattices</vt:lpstr>
      <vt:lpstr>PowerPoint Presentation</vt:lpstr>
      <vt:lpstr> </vt:lpstr>
      <vt:lpstr>Major Parameters of Proton Driver… and their Rationale</vt:lpstr>
      <vt:lpstr>Recent developments: Stages and Phases</vt:lpstr>
      <vt:lpstr>Muon Collider Trombone</vt:lpstr>
      <vt:lpstr>Summary/conclusions</vt:lpstr>
      <vt:lpstr>PowerPoint Presentation</vt:lpstr>
      <vt:lpstr>PowerPoint Presentation</vt:lpstr>
      <vt:lpstr>PowerPoint Presentation</vt:lpstr>
      <vt:lpstr> Neutrino Factory Front End (IDS) -capture solenoid to accelerator  </vt:lpstr>
      <vt:lpstr>Outline</vt:lpstr>
      <vt:lpstr>Rf Buncher/Rotator/Cooler requirements</vt:lpstr>
      <vt:lpstr>chicane works!</vt:lpstr>
      <vt:lpstr>Cooling Lattice variations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Muon Collider CDR? </vt:lpstr>
      <vt:lpstr>Emittance Evolution Plot</vt:lpstr>
      <vt:lpstr> Higgs Factory Enabling Technology </vt:lpstr>
      <vt:lpstr>The CERN to Frejus project: from neutrino beams to MEMPHYS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Horn studies for the  CERN to Fréjus neutrino Super Beam </vt:lpstr>
      <vt:lpstr>Packed-bed target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Plans for future neutrino oscillation beams in Europe </vt:lpstr>
      <vt:lpstr>MODULAr</vt:lpstr>
      <vt:lpstr>All sites and detection techniques under consideration by LAGUNA and possible neutrino beams from CERN</vt:lpstr>
      <vt:lpstr>Possible CERN strategy for neutrino beams</vt:lpstr>
      <vt:lpstr>Far detectors for CN2PY</vt:lpstr>
      <vt:lpstr>Possible CERN strategy for neutrino beams</vt:lpstr>
      <vt:lpstr>Neutrino Super Beam from SPL (4 MW, a real Super Beam)</vt:lpstr>
      <vt:lpstr>The MEMPHYS Project (within FP7 LAGUNA DS)</vt:lpstr>
      <vt:lpstr>European Spallation Source (Lund)</vt:lpstr>
      <vt:lpstr>Possible Detector Locations</vt:lpstr>
      <vt:lpstr>Conclusions</vt:lpstr>
      <vt:lpstr>Physics reach for different facilities</vt:lpstr>
      <vt:lpstr>Neutrinos from Stored Muons nSTORM</vt:lpstr>
      <vt:lpstr>Motivation</vt:lpstr>
      <vt:lpstr>Baseline(s)</vt:lpstr>
      <vt:lpstr>The First Muon Collider (?) 125.5 GeV Higgs </vt:lpstr>
      <vt:lpstr>Outline</vt:lpstr>
      <vt:lpstr>Higgs MC Parameters 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Cecile Noels</dc:creator>
  <cp:lastModifiedBy>Simone Gilardoni</cp:lastModifiedBy>
  <cp:revision>48</cp:revision>
  <dcterms:created xsi:type="dcterms:W3CDTF">2011-05-16T09:28:26Z</dcterms:created>
  <dcterms:modified xsi:type="dcterms:W3CDTF">2012-08-27T11:38:22Z</dcterms:modified>
</cp:coreProperties>
</file>