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8" r:id="rId4"/>
    <p:sldId id="279" r:id="rId5"/>
    <p:sldId id="264" r:id="rId6"/>
    <p:sldId id="263" r:id="rId7"/>
    <p:sldId id="265" r:id="rId8"/>
    <p:sldId id="272" r:id="rId9"/>
    <p:sldId id="273" r:id="rId10"/>
    <p:sldId id="283" r:id="rId11"/>
    <p:sldId id="266" r:id="rId12"/>
    <p:sldId id="269" r:id="rId13"/>
    <p:sldId id="270" r:id="rId14"/>
    <p:sldId id="282" r:id="rId15"/>
    <p:sldId id="280" r:id="rId16"/>
    <p:sldId id="276" r:id="rId17"/>
    <p:sldId id="274" r:id="rId18"/>
    <p:sldId id="275" r:id="rId19"/>
    <p:sldId id="277" r:id="rId20"/>
    <p:sldId id="271" r:id="rId2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  <a:srgbClr val="339966"/>
    <a:srgbClr val="0066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25" d="100"/>
          <a:sy n="125" d="100"/>
        </p:scale>
        <p:origin x="-122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53E74-4CEA-4AB9-B30A-4C849EE2C83B}" type="datetimeFigureOut">
              <a:rPr lang="en-GB" smtClean="0"/>
              <a:t>04/06/2013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A1CDD-7B2B-416B-B29F-9CDE259C0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8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A1CDD-7B2B-416B-B29F-9CDE259C04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58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F05B7-3F86-4950-B97F-492933F347D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87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21179-5CDF-4EC7-A80F-F6428853780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7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8094F-1A9B-419B-B825-73CD730A3D0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39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881F-4BA2-4769-B46C-7AB64A02EB9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28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DE004-EAE0-42FC-B82D-AA415C13D7F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67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AE733-84C3-4DE7-9468-79E652B158C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56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0B330-6F23-4700-A57A-E9E5C55BA9D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69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9691-85D7-4860-AB0B-91C10D7BEE4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13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C6270-CA0C-4275-82F3-104AD404778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53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27DA1-840B-44C1-9C5A-FF5EA3E821E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93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B5887-2A6C-48F5-BBE1-57A13AA6184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83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D9B8B-01A1-4382-AE99-5BEF94113C57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PTC-Orbit issues for PSB, </a:t>
            </a:r>
            <a:br>
              <a:rPr lang="it-IT" dirty="0"/>
            </a:br>
            <a:r>
              <a:rPr lang="it-IT" dirty="0"/>
              <a:t>with a filled RF bucket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Vincenzo Forte, Elena Benedetto, Michel Martini</a:t>
            </a:r>
          </a:p>
          <a:p>
            <a:endParaRPr lang="it-IT" dirty="0"/>
          </a:p>
          <a:p>
            <a:r>
              <a:rPr lang="it-IT" dirty="0" smtClean="0"/>
              <a:t>LIS meeting, 03-06-2013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48680"/>
            <a:ext cx="9959653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Emittances vs. Turns for different transv. cuts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685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Going towards a detailed analysis...</a:t>
            </a:r>
            <a:endParaRPr lang="it-IT" sz="3200" dirty="0"/>
          </a:p>
        </p:txBody>
      </p:sp>
      <p:pic>
        <p:nvPicPr>
          <p:cNvPr id="1026" name="Picture 2" descr="E:\elena_dump_injection\400302826\sigma_cutter\beta_rightsigm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9" y="692696"/>
            <a:ext cx="38400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elena_dump_injection\400302826\sigma_cutter\alpha_rightsigm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357269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elena_dump_injection\400302826\sigma_cutter\eps_rightsigm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elena_dump_injection\400302826\sigma_cutter\Dx_rightsigm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2696"/>
            <a:ext cx="383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Cutting more in longitudinal for the analysis...</a:t>
            </a:r>
            <a:endParaRPr lang="it-IT" sz="3200" dirty="0"/>
          </a:p>
        </p:txBody>
      </p:sp>
      <p:pic>
        <p:nvPicPr>
          <p:cNvPr id="9218" name="Picture 2" descr="E:\elena_dump_injection\cutted_elena2000_nohalo\phi_Den_before_after_long_cu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836712"/>
            <a:ext cx="995646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Cutting more in longitudinal...</a:t>
            </a:r>
            <a:endParaRPr lang="it-IT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569" y="4005064"/>
            <a:ext cx="515517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96" y="980728"/>
            <a:ext cx="515517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1" y="980728"/>
            <a:ext cx="515517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1" y="4005064"/>
            <a:ext cx="515517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6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elena_dump_injection\400302826\sigma_cutter\1point7_1point8sigma_xxprime.ep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8" r="22643"/>
          <a:stretch/>
        </p:blipFill>
        <p:spPr bwMode="auto">
          <a:xfrm>
            <a:off x="1259632" y="332656"/>
            <a:ext cx="2771775" cy="31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elena_dump_injection\400302826\sigma_cutter\1point7_1point8sigma_yyprime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07" y="404664"/>
            <a:ext cx="5437137" cy="30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elena_dump_injection\400302826\sigma_cutter\1point7_1point8sigma_phidEn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4144604" cy="31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Another future possible analysis: crowns...</a:t>
            </a:r>
            <a:endParaRPr lang="it-IT" sz="32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4719" y="6223918"/>
            <a:ext cx="91440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it-IT" sz="2400" i="1" kern="0" dirty="0" smtClean="0"/>
              <a:t>Between 1.7 and 1.8 sigma</a:t>
            </a:r>
            <a:endParaRPr lang="it-IT" sz="2400" i="1" kern="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0" y="4455095"/>
            <a:ext cx="91440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it-IT" sz="2400" i="1" kern="0" dirty="0" smtClean="0"/>
              <a:t>Depopulation</a:t>
            </a:r>
            <a:endParaRPr lang="it-IT" sz="2400" i="1" kern="0" dirty="0"/>
          </a:p>
        </p:txBody>
      </p:sp>
      <p:cxnSp>
        <p:nvCxnSpPr>
          <p:cNvPr id="3" name="Straight Arrow Connector 2"/>
          <p:cNvCxnSpPr>
            <a:stCxn id="13" idx="1"/>
          </p:cNvCxnSpPr>
          <p:nvPr/>
        </p:nvCxnSpPr>
        <p:spPr>
          <a:xfrm flipH="1" flipV="1">
            <a:off x="3563888" y="4221088"/>
            <a:ext cx="1008112" cy="55104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3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2879725" cy="1143000"/>
          </a:xfrm>
        </p:spPr>
        <p:txBody>
          <a:bodyPr/>
          <a:lstStyle/>
          <a:p>
            <a:pPr algn="l"/>
            <a:r>
              <a:rPr lang="it-IT" sz="4000" dirty="0"/>
              <a:t>Tests done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548680"/>
            <a:ext cx="8641656" cy="4464496"/>
          </a:xfrm>
        </p:spPr>
        <p:txBody>
          <a:bodyPr/>
          <a:lstStyle/>
          <a:p>
            <a:r>
              <a:rPr lang="it-IT" sz="2000" dirty="0"/>
              <a:t>No </a:t>
            </a:r>
            <a:r>
              <a:rPr lang="it-IT" sz="2000" dirty="0" smtClean="0"/>
              <a:t>aperture  </a:t>
            </a:r>
            <a:r>
              <a:rPr lang="it-IT" sz="2000" b="1" dirty="0" smtClean="0">
                <a:solidFill>
                  <a:srgbClr val="92D050"/>
                </a:solidFill>
                <a:sym typeface="Wingdings" pitchFamily="2" charset="2"/>
              </a:rPr>
              <a:t> </a:t>
            </a:r>
            <a:r>
              <a:rPr lang="it-IT" sz="2000" b="1" dirty="0" smtClean="0">
                <a:solidFill>
                  <a:srgbClr val="92D050"/>
                </a:solidFill>
              </a:rPr>
              <a:t> NO jumps</a:t>
            </a:r>
          </a:p>
          <a:p>
            <a:r>
              <a:rPr lang="it-IT" sz="2000" dirty="0" smtClean="0"/>
              <a:t>No </a:t>
            </a:r>
            <a:r>
              <a:rPr lang="it-IT" sz="2000" dirty="0"/>
              <a:t>longitud </a:t>
            </a:r>
            <a:r>
              <a:rPr lang="it-IT" sz="2000" dirty="0" smtClean="0"/>
              <a:t>SC  </a:t>
            </a:r>
            <a:r>
              <a:rPr lang="it-IT" sz="2000" b="1" dirty="0" smtClean="0">
                <a:solidFill>
                  <a:srgbClr val="FF0000"/>
                </a:solidFill>
                <a:sym typeface="Wingdings" pitchFamily="2" charset="2"/>
              </a:rPr>
              <a:t> Jumps</a:t>
            </a:r>
          </a:p>
          <a:p>
            <a:r>
              <a:rPr lang="it-IT" sz="2000" dirty="0" smtClean="0"/>
              <a:t>Reduce # bins </a:t>
            </a:r>
            <a:r>
              <a:rPr lang="it-IT" sz="2000" dirty="0"/>
              <a:t>128 </a:t>
            </a:r>
            <a:r>
              <a:rPr lang="it-IT" sz="2000" dirty="0">
                <a:sym typeface="Wingdings" pitchFamily="2" charset="2"/>
              </a:rPr>
              <a:t></a:t>
            </a:r>
            <a:r>
              <a:rPr lang="it-IT" sz="2000" dirty="0"/>
              <a:t> </a:t>
            </a:r>
            <a:r>
              <a:rPr lang="it-IT" sz="2000" dirty="0" smtClean="0"/>
              <a:t>64 </a:t>
            </a:r>
            <a:r>
              <a:rPr lang="it-IT" sz="2000" b="1" dirty="0" smtClean="0">
                <a:solidFill>
                  <a:srgbClr val="FF0000"/>
                </a:solidFill>
                <a:sym typeface="Wingdings" pitchFamily="2" charset="2"/>
              </a:rPr>
              <a:t> Jumps</a:t>
            </a:r>
          </a:p>
          <a:p>
            <a:r>
              <a:rPr lang="it-IT" sz="2000" dirty="0" smtClean="0"/>
              <a:t>Double # macrop </a:t>
            </a:r>
            <a:r>
              <a:rPr lang="it-IT" sz="2000" b="1" dirty="0" smtClean="0">
                <a:solidFill>
                  <a:srgbClr val="FF0000"/>
                </a:solidFill>
                <a:sym typeface="Wingdings" pitchFamily="2" charset="2"/>
              </a:rPr>
              <a:t> Jumps</a:t>
            </a:r>
          </a:p>
          <a:p>
            <a:r>
              <a:rPr lang="it-IT" sz="2000" dirty="0">
                <a:sym typeface="Wingdings" pitchFamily="2" charset="2"/>
              </a:rPr>
              <a:t>T</a:t>
            </a:r>
            <a:r>
              <a:rPr lang="it-IT" sz="2000" dirty="0" smtClean="0"/>
              <a:t>ransverse SC</a:t>
            </a:r>
          </a:p>
          <a:p>
            <a:pPr lvl="1"/>
            <a:r>
              <a:rPr lang="it-IT" sz="1800" dirty="0" smtClean="0"/>
              <a:t>No </a:t>
            </a:r>
            <a:r>
              <a:rPr lang="it-IT" sz="1800" dirty="0"/>
              <a:t>binning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smtClean="0">
                <a:sym typeface="Wingdings" pitchFamily="2" charset="2"/>
              </a:rPr>
              <a:t>2D  </a:t>
            </a:r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 Jumps</a:t>
            </a:r>
          </a:p>
          <a:p>
            <a:pPr lvl="1"/>
            <a:r>
              <a:rPr lang="it-IT" sz="1800" dirty="0" smtClean="0">
                <a:sym typeface="Wingdings" pitchFamily="2" charset="2"/>
              </a:rPr>
              <a:t>SC </a:t>
            </a:r>
            <a:r>
              <a:rPr lang="it-IT" sz="1800" dirty="0">
                <a:sym typeface="Wingdings" pitchFamily="2" charset="2"/>
              </a:rPr>
              <a:t>method? </a:t>
            </a:r>
            <a:r>
              <a:rPr lang="it-IT" sz="1800" dirty="0" smtClean="0">
                <a:sym typeface="Wingdings" pitchFamily="2" charset="2"/>
              </a:rPr>
              <a:t>w boundaries? </a:t>
            </a:r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 huge growth...smtg wrong </a:t>
            </a:r>
          </a:p>
          <a:p>
            <a:pPr lvl="1"/>
            <a:r>
              <a:rPr lang="it-IT" sz="2000" dirty="0" smtClean="0"/>
              <a:t>Vertical tune 4.45 or 4.55</a:t>
            </a:r>
            <a:r>
              <a:rPr lang="it-IT" sz="2000" b="1" dirty="0" smtClean="0">
                <a:solidFill>
                  <a:srgbClr val="FF0000"/>
                </a:solidFill>
                <a:sym typeface="Wingdings" pitchFamily="2" charset="2"/>
              </a:rPr>
              <a:t>  Jumps</a:t>
            </a:r>
          </a:p>
          <a:p>
            <a:r>
              <a:rPr lang="it-IT" sz="2000" dirty="0" smtClean="0"/>
              <a:t>Cut according to bucket shape (95% acceptance)</a:t>
            </a:r>
            <a:r>
              <a:rPr lang="it-IT" sz="1800" b="1" dirty="0" smtClean="0">
                <a:solidFill>
                  <a:srgbClr val="92D050"/>
                </a:solidFill>
                <a:sym typeface="Wingdings" pitchFamily="2" charset="2"/>
              </a:rPr>
              <a:t> </a:t>
            </a:r>
            <a:r>
              <a:rPr lang="it-IT" sz="1800" b="1" dirty="0" smtClean="0">
                <a:solidFill>
                  <a:srgbClr val="92D050"/>
                </a:solidFill>
              </a:rPr>
              <a:t> NO jumps, EB &amp; MM</a:t>
            </a:r>
            <a:endParaRPr lang="it-IT" sz="1800" dirty="0" smtClean="0"/>
          </a:p>
          <a:p>
            <a:r>
              <a:rPr lang="it-IT" sz="2000" dirty="0" smtClean="0"/>
              <a:t>Half the intensity </a:t>
            </a:r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 Jumps</a:t>
            </a:r>
            <a:endParaRPr lang="it-IT" sz="1800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3789040"/>
            <a:ext cx="28803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4000" dirty="0">
                <a:solidFill>
                  <a:schemeClr val="tx2"/>
                </a:solidFill>
              </a:rPr>
              <a:t>Tests to </a:t>
            </a:r>
            <a:r>
              <a:rPr lang="it-IT" sz="4000" dirty="0" smtClean="0">
                <a:solidFill>
                  <a:schemeClr val="tx2"/>
                </a:solidFill>
              </a:rPr>
              <a:t>do:</a:t>
            </a:r>
            <a:endParaRPr lang="it-IT" sz="40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31840" y="4197970"/>
            <a:ext cx="4824661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 smtClean="0">
                <a:solidFill>
                  <a:srgbClr val="0000FF"/>
                </a:solidFill>
              </a:rPr>
              <a:t>No acceleration</a:t>
            </a:r>
            <a:endParaRPr lang="it-IT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>
                <a:solidFill>
                  <a:srgbClr val="0000FF"/>
                </a:solidFill>
              </a:rPr>
              <a:t>Change </a:t>
            </a:r>
            <a:r>
              <a:rPr lang="it-IT" sz="2000" dirty="0" smtClean="0">
                <a:solidFill>
                  <a:srgbClr val="0000FF"/>
                </a:solidFill>
              </a:rPr>
              <a:t>Qx and Qy</a:t>
            </a:r>
            <a:endParaRPr lang="it-IT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>
                <a:solidFill>
                  <a:srgbClr val="0000FF"/>
                </a:solidFill>
              </a:rPr>
              <a:t>MT </a:t>
            </a:r>
            <a:r>
              <a:rPr lang="it-IT" sz="2000" dirty="0" smtClean="0">
                <a:solidFill>
                  <a:srgbClr val="0000FF"/>
                </a:solidFill>
              </a:rPr>
              <a:t>injection </a:t>
            </a:r>
            <a:r>
              <a:rPr lang="it-IT" sz="2000" dirty="0">
                <a:solidFill>
                  <a:srgbClr val="0000FF"/>
                </a:solidFill>
              </a:rPr>
              <a:t>with smaller </a:t>
            </a:r>
            <a:r>
              <a:rPr lang="it-IT" sz="2000" dirty="0" smtClean="0">
                <a:solidFill>
                  <a:srgbClr val="0000FF"/>
                </a:solidFill>
              </a:rPr>
              <a:t>acceptance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 smtClean="0">
                <a:solidFill>
                  <a:srgbClr val="0000FF"/>
                </a:solidFill>
              </a:rPr>
              <a:t>Uniform </a:t>
            </a:r>
            <a:r>
              <a:rPr lang="it-IT" sz="2000" dirty="0">
                <a:solidFill>
                  <a:srgbClr val="0000FF"/>
                </a:solidFill>
              </a:rPr>
              <a:t>distribution (Vs. MT inj</a:t>
            </a:r>
            <a:r>
              <a:rPr lang="it-IT" sz="2000" dirty="0" smtClean="0">
                <a:solidFill>
                  <a:srgbClr val="0000FF"/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 smtClean="0">
                <a:solidFill>
                  <a:srgbClr val="0000FF"/>
                </a:solidFill>
              </a:rPr>
              <a:t>Single particles observation (suggestion from last SC meeting)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dirty="0" smtClean="0">
                <a:solidFill>
                  <a:srgbClr val="0000FF"/>
                </a:solidFill>
              </a:rPr>
              <a:t>Driving terms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2492896"/>
            <a:ext cx="28803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4000" dirty="0" smtClean="0">
                <a:solidFill>
                  <a:schemeClr val="tx2"/>
                </a:solidFill>
              </a:rPr>
              <a:t>Backup slides</a:t>
            </a:r>
            <a:endParaRPr lang="it-IT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9552" y="260350"/>
            <a:ext cx="7992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4000" dirty="0" smtClean="0">
                <a:solidFill>
                  <a:schemeClr val="tx2"/>
                </a:solidFill>
              </a:rPr>
              <a:t>Half the intensity: RMS emittances</a:t>
            </a:r>
            <a:endParaRPr lang="it-IT" sz="40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43" y="1700808"/>
            <a:ext cx="7016105" cy="38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9552" y="260350"/>
            <a:ext cx="7992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4000" dirty="0" smtClean="0">
                <a:solidFill>
                  <a:schemeClr val="tx2"/>
                </a:solidFill>
              </a:rPr>
              <a:t>Half the intensity: Sigma_x</a:t>
            </a:r>
            <a:endParaRPr lang="it-IT" sz="40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238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 of </a:t>
            </a:r>
            <a:r>
              <a:rPr lang="en-US" dirty="0" err="1" smtClean="0"/>
              <a:t>macroparticles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0" y="2085545"/>
            <a:ext cx="3881689" cy="295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89861"/>
            <a:ext cx="3892532" cy="297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6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What is the problem?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3322638" cy="4209331"/>
          </a:xfrm>
        </p:spPr>
        <p:txBody>
          <a:bodyPr/>
          <a:lstStyle/>
          <a:p>
            <a:r>
              <a:rPr lang="it-IT" sz="2400" dirty="0"/>
              <a:t>Double harmonics</a:t>
            </a:r>
          </a:p>
          <a:p>
            <a:r>
              <a:rPr lang="it-IT" sz="2400" dirty="0"/>
              <a:t>Acceleration Brhodot=10 Tm/s</a:t>
            </a:r>
          </a:p>
          <a:p>
            <a:r>
              <a:rPr lang="it-IT" sz="2400" dirty="0"/>
              <a:t>MT injection</a:t>
            </a:r>
          </a:p>
          <a:p>
            <a:r>
              <a:rPr lang="it-IT" sz="2400" dirty="0"/>
              <a:t>Losses of uncaptured particles on WBS or madxaperture</a:t>
            </a:r>
          </a:p>
          <a:p>
            <a:endParaRPr lang="it-IT" sz="2400" dirty="0"/>
          </a:p>
        </p:txBody>
      </p:sp>
      <p:pic>
        <p:nvPicPr>
          <p:cNvPr id="7170" name="Picture 2" descr="E:\the_probl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510487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elena_dump_injection\cutted_elena2000_nohalo\TUNE_footprint_7022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10186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Intensity= 3.5e12 p.</a:t>
            </a:r>
            <a:endParaRPr lang="it-IT" sz="3200" dirty="0"/>
          </a:p>
        </p:txBody>
      </p:sp>
      <p:pic>
        <p:nvPicPr>
          <p:cNvPr id="10242" name="Picture 2" descr="E:\elena_dump_injection\cutted_elena2000_nohalo\TUNE_footprint_7022_after_cutting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0156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778316"/>
            <a:ext cx="4489013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3200" kern="0" dirty="0" smtClean="0"/>
              <a:t>Before long. cutting</a:t>
            </a:r>
            <a:endParaRPr lang="it-IT" sz="3200" kern="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139952" y="764704"/>
            <a:ext cx="4489013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3200" kern="0" dirty="0" smtClean="0"/>
              <a:t>After long. cutting</a:t>
            </a:r>
            <a:endParaRPr lang="it-IT" sz="3200" kern="0" dirty="0"/>
          </a:p>
        </p:txBody>
      </p:sp>
    </p:spTree>
    <p:extLst>
      <p:ext uri="{BB962C8B-B14F-4D97-AF65-F5344CB8AC3E}">
        <p14:creationId xmlns:p14="http://schemas.microsoft.com/office/powerpoint/2010/main" val="2107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it-IT" dirty="0" smtClean="0"/>
              <a:t>The beam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48680"/>
            <a:ext cx="8507288" cy="4525963"/>
          </a:xfrm>
        </p:spPr>
        <p:txBody>
          <a:bodyPr/>
          <a:lstStyle/>
          <a:p>
            <a:r>
              <a:rPr lang="it-IT" sz="2400" dirty="0" smtClean="0"/>
              <a:t>Nb=35e11 (</a:t>
            </a:r>
            <a:r>
              <a:rPr lang="en-US" sz="2400" dirty="0" smtClean="0"/>
              <a:t>~</a:t>
            </a:r>
            <a:r>
              <a:rPr lang="it-IT" sz="2400" dirty="0" smtClean="0"/>
              <a:t>twice the actual LHC25 type beam)</a:t>
            </a:r>
          </a:p>
          <a:p>
            <a:r>
              <a:rPr lang="it-IT" sz="2400" dirty="0" smtClean="0"/>
              <a:t>Ex,Ey=2, 2.3 um  (...normalized are E*=1.20, 1.38um</a:t>
            </a:r>
            <a:r>
              <a:rPr lang="it-IT" sz="2400" dirty="0" smtClean="0">
                <a:solidFill>
                  <a:srgbClr val="FF0000"/>
                </a:solidFill>
              </a:rPr>
              <a:t>!!!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Bf=0.56, V1=8kV, V2=6kV, Brhodot=10 Tm/s</a:t>
            </a:r>
          </a:p>
        </p:txBody>
      </p:sp>
      <p:pic>
        <p:nvPicPr>
          <p:cNvPr id="4099" name="Picture 3" descr="E:\IPAC13\injection_images\NO_SC\xxprime_nosc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19" y="2708920"/>
            <a:ext cx="229005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IPAC13\injection_images\NO_SC\yyprime_nosc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83" y="2708920"/>
            <a:ext cx="22900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IPAC13\injection_images\NO_SC\phi_deltaEn_nosc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39" y="2709120"/>
            <a:ext cx="229005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IPAC13\injection_images\SC\xxprime_sc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18" y="4797352"/>
            <a:ext cx="229005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IPAC13\injection_images\SC\yyprime_sc.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83" y="4797352"/>
            <a:ext cx="22900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IPAC13\injection_images\SC\phi_deltaEn_sc.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39" y="4797352"/>
            <a:ext cx="22900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608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long simulations start after a 20 turns injection process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" y="24291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…without space charge…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" y="45089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…or with space charge.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9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it-IT" dirty="0" smtClean="0"/>
              <a:t>The beam: tune footprint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3018" r="691" b="3127"/>
          <a:stretch/>
        </p:blipFill>
        <p:spPr bwMode="auto">
          <a:xfrm>
            <a:off x="1403648" y="1268760"/>
            <a:ext cx="6912000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547664" y="3429000"/>
            <a:ext cx="0" cy="1872208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39752" y="6453336"/>
            <a:ext cx="1872208" cy="0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9969" y="418043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Q~0.5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8585" y="6480615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Q~0.4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523" y="692696"/>
            <a:ext cx="27986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Huge!!!! </a:t>
            </a:r>
            <a:r>
              <a:rPr lang="en-US" dirty="0" smtClean="0"/>
              <a:t>..to be an LIU or HL-LHC beam!!!</a:t>
            </a:r>
          </a:p>
          <a:p>
            <a:pPr algn="l"/>
            <a:r>
              <a:rPr lang="en-US" dirty="0" smtClean="0">
                <a:sym typeface="Wingdings" pitchFamily="2" charset="2"/>
              </a:rPr>
              <a:t> more reasonable </a:t>
            </a:r>
            <a:r>
              <a:rPr lang="en-US" dirty="0" err="1" smtClean="0">
                <a:sym typeface="Wingdings" pitchFamily="2" charset="2"/>
              </a:rPr>
              <a:t>param</a:t>
            </a:r>
            <a:r>
              <a:rPr lang="en-US" dirty="0" smtClean="0">
                <a:sym typeface="Wingdings" pitchFamily="2" charset="2"/>
              </a:rPr>
              <a:t> under consideration (see Giovanni’s tables)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0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The Orbit RMS emittance behavior (80% bucket)</a:t>
            </a:r>
            <a:endParaRPr lang="it-IT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04664"/>
            <a:ext cx="995965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444208" y="548680"/>
            <a:ext cx="2376264" cy="2592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33256"/>
            <a:ext cx="91440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it-IT" sz="1600" i="1" kern="0" dirty="0" smtClean="0"/>
              <a:t>*starting from turn 5022 </a:t>
            </a:r>
            <a:endParaRPr lang="it-IT" sz="1600" i="1" kern="0" dirty="0"/>
          </a:p>
        </p:txBody>
      </p:sp>
    </p:spTree>
    <p:extLst>
      <p:ext uri="{BB962C8B-B14F-4D97-AF65-F5344CB8AC3E}">
        <p14:creationId xmlns:p14="http://schemas.microsoft.com/office/powerpoint/2010/main" val="5091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lena_dump_injection\400302826\transv_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7856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elena_dump_injection\400302826\lo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5" y="4797752"/>
            <a:ext cx="917856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3319363" y="3147962"/>
            <a:ext cx="7272810" cy="634082"/>
          </a:xfrm>
        </p:spPr>
        <p:txBody>
          <a:bodyPr/>
          <a:lstStyle/>
          <a:p>
            <a:r>
              <a:rPr lang="it-IT" sz="3200" dirty="0" smtClean="0"/>
              <a:t>The horiz. and long. plane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549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elena_dump_injection\400302826\transv_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" y="1124744"/>
            <a:ext cx="917856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3111958" y="3111959"/>
            <a:ext cx="6858000" cy="634082"/>
          </a:xfrm>
        </p:spPr>
        <p:txBody>
          <a:bodyPr/>
          <a:lstStyle/>
          <a:p>
            <a:r>
              <a:rPr lang="it-IT" sz="3200" dirty="0" smtClean="0"/>
              <a:t>The vertical plane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6224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:\elena_dump_injection\400302826\sigma_cutter\distribution_normalized_magenta_gree_blue_lightgreen.ep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7"/>
          <a:stretch/>
        </p:blipFill>
        <p:spPr bwMode="auto">
          <a:xfrm>
            <a:off x="4690054" y="5034960"/>
            <a:ext cx="2724748" cy="16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elena_dump_injection\400302826\sigma_cutter\distribution_normalized_magenta_gree_blue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32" y="3522792"/>
            <a:ext cx="3887156" cy="16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elena_dump_injection\400302826\sigma_cutter\distribution_normalized_magenta_green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56" y="1988840"/>
            <a:ext cx="3887156" cy="16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elena_dump_injection\400302826\sigma_cutter\distribution_normalized_magenta.ep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8"/>
          <a:stretch/>
        </p:blipFill>
        <p:spPr bwMode="auto">
          <a:xfrm>
            <a:off x="4644009" y="404664"/>
            <a:ext cx="2746762" cy="16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-296416" y="2535895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800" kern="0" dirty="0" smtClean="0">
                <a:solidFill>
                  <a:srgbClr val="339966"/>
                </a:solidFill>
              </a:rPr>
              <a:t>Normalized complete distribution</a:t>
            </a:r>
            <a:endParaRPr lang="it-IT" sz="1800" kern="0" dirty="0">
              <a:solidFill>
                <a:srgbClr val="339966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296416" y="3935526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800" kern="0" dirty="0" smtClean="0">
                <a:solidFill>
                  <a:srgbClr val="0000FF"/>
                </a:solidFill>
              </a:rPr>
              <a:t>Select only the m.particles inside a certain emittance</a:t>
            </a:r>
            <a:endParaRPr lang="it-IT" sz="1800" kern="0" dirty="0">
              <a:solidFill>
                <a:srgbClr val="0000FF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-296416" y="5445224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800" kern="0" dirty="0" smtClean="0">
                <a:solidFill>
                  <a:srgbClr val="00FF00"/>
                </a:solidFill>
              </a:rPr>
              <a:t>Back to the un-normalized phase space</a:t>
            </a:r>
            <a:endParaRPr lang="it-IT" sz="1800" kern="0" dirty="0">
              <a:solidFill>
                <a:srgbClr val="00FF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830252" y="1340768"/>
            <a:ext cx="85564" cy="25202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2830252" y="3431470"/>
            <a:ext cx="85564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>
            <a:off x="2830252" y="4502194"/>
            <a:ext cx="85564" cy="101503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>
            <a:off x="2830252" y="5963270"/>
            <a:ext cx="85564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-224408" y="1430121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600" i="1" kern="0" dirty="0" smtClean="0">
                <a:solidFill>
                  <a:schemeClr val="tx1"/>
                </a:solidFill>
              </a:rPr>
              <a:t>6D stat. analysis (Twiss, dispersion, </a:t>
            </a:r>
            <a:r>
              <a:rPr lang="it-IT" sz="1600" i="1" kern="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it-IT" sz="1600" i="1" kern="0" dirty="0" smtClean="0">
                <a:solidFill>
                  <a:schemeClr val="tx1"/>
                </a:solidFill>
              </a:rPr>
              <a:t>p/p, emittances...)</a:t>
            </a:r>
            <a:endParaRPr lang="it-IT" sz="1600" i="1" kern="0" dirty="0">
              <a:solidFill>
                <a:schemeClr val="tx1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830252" y="1988840"/>
            <a:ext cx="85564" cy="72008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-224408" y="6320172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800" i="1" kern="0" dirty="0" smtClean="0">
                <a:solidFill>
                  <a:schemeClr val="tx1"/>
                </a:solidFill>
              </a:rPr>
              <a:t>6D stat. analysis (</a:t>
            </a:r>
            <a:r>
              <a:rPr lang="it-IT" sz="1800" i="1" kern="0" dirty="0">
                <a:solidFill>
                  <a:schemeClr val="tx1"/>
                </a:solidFill>
              </a:rPr>
              <a:t>Twiss, dispersion, </a:t>
            </a:r>
            <a:r>
              <a:rPr lang="it-IT" sz="1800" i="1" kern="0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it-IT" sz="1800" i="1" kern="0" dirty="0">
                <a:solidFill>
                  <a:schemeClr val="tx1"/>
                </a:solidFill>
              </a:rPr>
              <a:t>p/p, emittances</a:t>
            </a:r>
            <a:r>
              <a:rPr lang="it-IT" sz="1800" i="1" kern="0" dirty="0" smtClean="0">
                <a:solidFill>
                  <a:schemeClr val="tx1"/>
                </a:solidFill>
              </a:rPr>
              <a:t>...)</a:t>
            </a:r>
            <a:endParaRPr lang="it-IT" sz="1800" i="1" kern="0" dirty="0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-296416" y="706686"/>
            <a:ext cx="6524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800" kern="0" dirty="0" smtClean="0">
                <a:solidFill>
                  <a:srgbClr val="FF00FF"/>
                </a:solidFill>
              </a:rPr>
              <a:t>Original complete distribution </a:t>
            </a:r>
          </a:p>
          <a:p>
            <a:r>
              <a:rPr lang="it-IT" sz="1800" kern="0" dirty="0" smtClean="0">
                <a:solidFill>
                  <a:srgbClr val="FF00FF"/>
                </a:solidFill>
              </a:rPr>
              <a:t>(un-normalized phase space)</a:t>
            </a:r>
            <a:endParaRPr lang="it-IT" sz="1800" kern="0" dirty="0">
              <a:solidFill>
                <a:srgbClr val="FF00FF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0" y="-27384"/>
            <a:ext cx="91440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3200" kern="0" dirty="0" smtClean="0"/>
              <a:t>Going towards a more detailed analysis...</a:t>
            </a:r>
            <a:endParaRPr lang="it-IT" sz="3200" kern="0" dirty="0"/>
          </a:p>
        </p:txBody>
      </p:sp>
    </p:spTree>
    <p:extLst>
      <p:ext uri="{BB962C8B-B14F-4D97-AF65-F5344CB8AC3E}">
        <p14:creationId xmlns:p14="http://schemas.microsoft.com/office/powerpoint/2010/main" val="40823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34082"/>
          </a:xfrm>
        </p:spPr>
        <p:txBody>
          <a:bodyPr/>
          <a:lstStyle/>
          <a:p>
            <a:r>
              <a:rPr lang="it-IT" sz="3200" dirty="0" smtClean="0"/>
              <a:t>Going towards a detailed analysis...</a:t>
            </a:r>
            <a:endParaRPr lang="it-IT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9" y="404664"/>
            <a:ext cx="663976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9" y="3501008"/>
            <a:ext cx="663976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8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7285</TotalTime>
  <Words>389</Words>
  <Application>Microsoft Office PowerPoint</Application>
  <PresentationFormat>On-screen Show (4:3)</PresentationFormat>
  <Paragraphs>67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Struttura predefinita</vt:lpstr>
      <vt:lpstr>PTC-Orbit issues for PSB,  with a filled RF bucket</vt:lpstr>
      <vt:lpstr>What is the problem?</vt:lpstr>
      <vt:lpstr>The beam</vt:lpstr>
      <vt:lpstr>The beam: tune footprint</vt:lpstr>
      <vt:lpstr>The Orbit RMS emittance behavior (80% bucket)</vt:lpstr>
      <vt:lpstr>The horiz. and long. plane</vt:lpstr>
      <vt:lpstr>The vertical plane</vt:lpstr>
      <vt:lpstr>PowerPoint Presentation</vt:lpstr>
      <vt:lpstr>Going towards a detailed analysis...</vt:lpstr>
      <vt:lpstr>Emittances vs. Turns for different transv. cuts</vt:lpstr>
      <vt:lpstr>Going towards a detailed analysis...</vt:lpstr>
      <vt:lpstr>Cutting more in longitudinal for the analysis...</vt:lpstr>
      <vt:lpstr>Cutting more in longitudinal...</vt:lpstr>
      <vt:lpstr>Another future possible analysis: crowns...</vt:lpstr>
      <vt:lpstr>Tests done</vt:lpstr>
      <vt:lpstr>PowerPoint Presentation</vt:lpstr>
      <vt:lpstr>PowerPoint Presentation</vt:lpstr>
      <vt:lpstr>PowerPoint Presentation</vt:lpstr>
      <vt:lpstr># of macroparticles</vt:lpstr>
      <vt:lpstr>Intensity= 3.5e12 p.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Roberto Putzu</dc:creator>
  <cp:lastModifiedBy>Vincenzo Forte</cp:lastModifiedBy>
  <cp:revision>64</cp:revision>
  <dcterms:created xsi:type="dcterms:W3CDTF">2013-05-28T08:32:23Z</dcterms:created>
  <dcterms:modified xsi:type="dcterms:W3CDTF">2013-06-04T07:45:00Z</dcterms:modified>
</cp:coreProperties>
</file>