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69" r:id="rId17"/>
    <p:sldId id="273" r:id="rId18"/>
    <p:sldId id="274" r:id="rId19"/>
    <p:sldId id="278" r:id="rId20"/>
    <p:sldId id="275" r:id="rId21"/>
    <p:sldId id="276" r:id="rId22"/>
    <p:sldId id="277" r:id="rId23"/>
  </p:sldIdLst>
  <p:sldSz cx="10080625" cy="7559675"/>
  <p:notesSz cx="7556500" cy="106918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0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80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80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80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8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A18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41" autoAdjust="0"/>
    <p:restoredTop sz="97771" autoAdjust="0"/>
  </p:normalViewPr>
  <p:slideViewPr>
    <p:cSldViewPr>
      <p:cViewPr varScale="1">
        <p:scale>
          <a:sx n="54" d="100"/>
          <a:sy n="54" d="100"/>
        </p:scale>
        <p:origin x="-73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67200" y="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5222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1346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222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67200" y="101346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C00A3D-7EE7-4C53-A39A-47896D31AA3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0" charset="0"/>
      <a:defRPr sz="1200" kern="1200">
        <a:solidFill>
          <a:srgbClr val="000000"/>
        </a:solidFill>
        <a:latin typeface="Times New Roman" pitchFamily="-80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0" charset="0"/>
      <a:defRPr sz="1200" kern="1200">
        <a:solidFill>
          <a:srgbClr val="000000"/>
        </a:solidFill>
        <a:latin typeface="Times New Roman" pitchFamily="-80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0" charset="0"/>
      <a:defRPr sz="1200" kern="1200">
        <a:solidFill>
          <a:srgbClr val="000000"/>
        </a:solidFill>
        <a:latin typeface="Times New Roman" pitchFamily="-80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0" charset="0"/>
      <a:defRPr sz="1200" kern="1200">
        <a:solidFill>
          <a:srgbClr val="000000"/>
        </a:solidFill>
        <a:latin typeface="Times New Roman" pitchFamily="-80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0" charset="0"/>
      <a:defRPr sz="1200" kern="1200">
        <a:solidFill>
          <a:srgbClr val="000000"/>
        </a:solidFill>
        <a:latin typeface="Times New Roman" pitchFamily="-8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23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23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6058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5838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-80" charset="0"/>
          <a:ea typeface="HG Mincho Light J;MS Gothic;HG " charset="0"/>
          <a:cs typeface="HG Mincho Light J;MS Gothic;HG " charset="0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-80" charset="0"/>
          <a:ea typeface="HG Mincho Light J;MS Gothic;HG " charset="0"/>
          <a:cs typeface="HG Mincho Light J;MS Gothic;HG " charset="0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-80" charset="0"/>
          <a:ea typeface="HG Mincho Light J;MS Gothic;HG " charset="0"/>
          <a:cs typeface="HG Mincho Light J;MS Gothic;HG " charset="0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-80" charset="0"/>
          <a:ea typeface="HG Mincho Light J;MS Gothic;HG " charset="0"/>
          <a:cs typeface="HG Mincho Light J;MS Gothic;HG " charset="0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-80" charset="0"/>
          <a:ea typeface="HG Mincho Light J;MS Gothic;HG " charset="0"/>
          <a:cs typeface="HG Mincho Light J;MS Gothic;HG " charset="0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-80" charset="0"/>
          <a:ea typeface="HG Mincho Light J;MS Gothic;HG " charset="0"/>
          <a:cs typeface="HG Mincho Light J;MS Gothic;HG " charset="0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-80" charset="0"/>
          <a:ea typeface="HG Mincho Light J;MS Gothic;HG " charset="0"/>
          <a:cs typeface="HG Mincho Light J;MS Gothic;HG " charset="0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-80" charset="0"/>
          <a:ea typeface="HG Mincho Light J;MS Gothic;HG " charset="0"/>
          <a:cs typeface="HG Mincho Light J;MS Gothic;HG " charset="0"/>
        </a:defRPr>
      </a:lvl9pPr>
    </p:titleStyle>
    <p:bodyStyle>
      <a:lvl1pPr marL="431800" indent="-323850" algn="l" defTabSz="457200" rtl="0" fontAlgn="base" hangingPunct="0">
        <a:lnSpc>
          <a:spcPct val="116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116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57200" rtl="0" fontAlgn="base" hangingPunct="0">
        <a:lnSpc>
          <a:spcPct val="116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57200" rtl="0" fontAlgn="base" hangingPunct="0">
        <a:lnSpc>
          <a:spcPct val="116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57200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57200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57200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57200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57200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01650" y="398463"/>
            <a:ext cx="91963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93688" y="190500"/>
            <a:ext cx="9196387" cy="2517997"/>
          </a:xfrm>
          <a:prstGeom prst="rect">
            <a:avLst/>
          </a:prstGeom>
          <a:solidFill>
            <a:srgbClr val="00FFFF"/>
          </a:solidFill>
          <a:ln w="36720">
            <a:noFill/>
            <a:miter lim="800000"/>
            <a:headEnd/>
            <a:tailEnd type="triangle" w="med" len="med"/>
          </a:ln>
          <a:effectLst>
            <a:outerShdw dist="155281" dir="2700000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5400" b="1" i="1" dirty="0" smtClean="0">
                <a:solidFill>
                  <a:srgbClr val="000000"/>
                </a:solidFill>
                <a:latin typeface="Bitstream Charter" charset="0"/>
              </a:rPr>
              <a:t>Linear and non-linear PS optics: </a:t>
            </a:r>
            <a:r>
              <a:rPr lang="en-GB" sz="5400" b="1" i="1" dirty="0" smtClean="0">
                <a:solidFill>
                  <a:srgbClr val="000000"/>
                </a:solidFill>
                <a:latin typeface="Bitstream Charter" charset="0"/>
              </a:rPr>
              <a:t>MAD8, MADX</a:t>
            </a:r>
            <a:r>
              <a:rPr lang="en-GB" sz="5400" b="1" i="1" dirty="0" smtClean="0">
                <a:solidFill>
                  <a:srgbClr val="000000"/>
                </a:solidFill>
                <a:latin typeface="Bitstream Charter" charset="0"/>
              </a:rPr>
              <a:t>, PTC and pole-face angles</a:t>
            </a:r>
            <a:endParaRPr lang="en-GB" sz="5400" b="1" i="1" dirty="0">
              <a:solidFill>
                <a:srgbClr val="000000"/>
              </a:solidFill>
              <a:latin typeface="Bitstream Charter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740150" y="36718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594350" y="5524500"/>
            <a:ext cx="1471613" cy="1403350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797425" y="57673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814888" y="2927350"/>
            <a:ext cx="1587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065213" y="4114800"/>
            <a:ext cx="7940675" cy="986489"/>
          </a:xfrm>
          <a:prstGeom prst="rect">
            <a:avLst/>
          </a:prstGeom>
          <a:solidFill>
            <a:srgbClr val="00FFFF"/>
          </a:solidFill>
          <a:ln w="36720">
            <a:noFill/>
            <a:miter lim="800000"/>
            <a:headEnd/>
            <a:tailEnd type="triangle" w="med" len="med"/>
          </a:ln>
          <a:effectLst>
            <a:outerShdw dist="155281" dir="2700000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4079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600" b="1" i="1" dirty="0">
                <a:solidFill>
                  <a:srgbClr val="000000"/>
                </a:solidFill>
                <a:latin typeface="Bitstream Vera Sans" charset="0"/>
              </a:rPr>
              <a:t>   </a:t>
            </a:r>
          </a:p>
          <a:p>
            <a:pPr algn="ctr" eaLnBrk="1">
              <a:lnSpc>
                <a:spcPct val="97000"/>
              </a:lnSpc>
              <a:spcBef>
                <a:spcPts val="725"/>
              </a:spcBef>
              <a:buClr>
                <a:srgbClr val="000000"/>
              </a:buClr>
              <a:buSzPct val="45000"/>
              <a:buFont typeface="StarSymbol" charset="0"/>
              <a:buNone/>
              <a:tabLst>
                <a:tab pos="4079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b="1" i="1" dirty="0" smtClean="0">
                <a:solidFill>
                  <a:srgbClr val="000000"/>
                </a:solidFill>
                <a:latin typeface="Bitstream Vera Sans" charset="0"/>
              </a:rPr>
              <a:t>R. De Maria, A. </a:t>
            </a:r>
            <a:r>
              <a:rPr lang="en-GB" b="1" i="1" dirty="0" smtClean="0">
                <a:solidFill>
                  <a:srgbClr val="000000"/>
                </a:solidFill>
                <a:latin typeface="Bitstream Vera Sans" charset="0"/>
              </a:rPr>
              <a:t>Franchi</a:t>
            </a:r>
            <a:r>
              <a:rPr lang="en-GB" b="1" i="1" dirty="0" smtClean="0">
                <a:solidFill>
                  <a:srgbClr val="000000"/>
                </a:solidFill>
                <a:latin typeface="Bitstream Vera Sans" charset="0"/>
              </a:rPr>
              <a:t>, S. </a:t>
            </a:r>
            <a:r>
              <a:rPr lang="en-GB" b="1" i="1" dirty="0">
                <a:solidFill>
                  <a:srgbClr val="000000"/>
                </a:solidFill>
                <a:latin typeface="Bitstream Vera Sans" charset="0"/>
              </a:rPr>
              <a:t>Gilardoni, </a:t>
            </a:r>
            <a:r>
              <a:rPr lang="en-GB" b="1" i="1" dirty="0" smtClean="0">
                <a:solidFill>
                  <a:srgbClr val="000000"/>
                </a:solidFill>
                <a:latin typeface="Bitstream Vera Sans" charset="0"/>
              </a:rPr>
              <a:t>M. Giovannozzi, </a:t>
            </a:r>
            <a:endParaRPr lang="en-GB" b="1" i="1" dirty="0">
              <a:solidFill>
                <a:srgbClr val="000000"/>
              </a:solidFill>
              <a:latin typeface="Bitstream Vera Sans" charset="0"/>
            </a:endParaRPr>
          </a:p>
          <a:p>
            <a:pPr algn="ctr" eaLnBrk="1">
              <a:lnSpc>
                <a:spcPct val="97000"/>
              </a:lnSpc>
              <a:spcBef>
                <a:spcPts val="725"/>
              </a:spcBef>
              <a:buClr>
                <a:srgbClr val="000000"/>
              </a:buClr>
              <a:buSzPct val="45000"/>
              <a:buFont typeface="StarSymbol" charset="0"/>
              <a:buNone/>
              <a:tabLst>
                <a:tab pos="4079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b="1" i="1" dirty="0" smtClean="0">
                <a:solidFill>
                  <a:srgbClr val="000000"/>
                </a:solidFill>
                <a:latin typeface="Bitstream Vera Sans" charset="0"/>
              </a:rPr>
              <a:t>T</a:t>
            </a:r>
            <a:r>
              <a:rPr lang="en-GB" b="1" i="1" dirty="0">
                <a:solidFill>
                  <a:srgbClr val="000000"/>
                </a:solidFill>
                <a:latin typeface="Bitstream Vera Sans" charset="0"/>
              </a:rPr>
              <a:t>. </a:t>
            </a:r>
            <a:r>
              <a:rPr lang="en-GB" b="1" i="1" dirty="0">
                <a:solidFill>
                  <a:srgbClr val="000000"/>
                </a:solidFill>
                <a:latin typeface="Bitstream Vera Sans" charset="0"/>
              </a:rPr>
              <a:t>Risselada</a:t>
            </a:r>
            <a:r>
              <a:rPr lang="en-GB" sz="600" b="1" i="1" dirty="0">
                <a:solidFill>
                  <a:srgbClr val="000000"/>
                </a:solidFill>
                <a:latin typeface="Bitstream Vera Sans" charset="0"/>
              </a:rPr>
              <a:t> </a:t>
            </a:r>
            <a:r>
              <a:rPr lang="en-GB" sz="600" b="1" i="1" dirty="0" smtClean="0">
                <a:solidFill>
                  <a:srgbClr val="000000"/>
                </a:solidFill>
                <a:latin typeface="Bitstream Vera Sans" charset="0"/>
              </a:rPr>
              <a:t> </a:t>
            </a:r>
            <a:r>
              <a:rPr lang="en-GB" b="1" i="1" dirty="0" smtClean="0">
                <a:solidFill>
                  <a:srgbClr val="000000"/>
                </a:solidFill>
                <a:latin typeface="Bitstream Vera Sans" charset="0"/>
              </a:rPr>
              <a:t> &amp; F. Schmidt</a:t>
            </a:r>
            <a:endParaRPr lang="en-GB" sz="600" b="1" i="1" dirty="0">
              <a:solidFill>
                <a:srgbClr val="000000"/>
              </a:solidFill>
              <a:latin typeface="Bitstream Vera Sans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754312" y="5638800"/>
            <a:ext cx="4571999" cy="369332"/>
          </a:xfrm>
          <a:prstGeom prst="rect">
            <a:avLst/>
          </a:prstGeom>
          <a:solidFill>
            <a:srgbClr val="00FFFF"/>
          </a:solidFill>
          <a:ln w="36720">
            <a:noFill/>
            <a:miter lim="800000"/>
            <a:headEnd/>
            <a:tailEnd type="triangle" w="med" len="med"/>
          </a:ln>
          <a:effectLst>
            <a:outerShdw dist="155281" dir="2700000" algn="ctr" rotWithShape="0">
              <a:srgbClr val="808080"/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407988" algn="l"/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i="1" dirty="0">
                <a:solidFill>
                  <a:srgbClr val="000000"/>
                </a:solidFill>
              </a:rPr>
              <a:t>    </a:t>
            </a:r>
            <a:r>
              <a:rPr lang="en-GB" b="1" i="1" dirty="0" smtClean="0">
                <a:solidFill>
                  <a:srgbClr val="000000"/>
                </a:solidFill>
              </a:rPr>
              <a:t>LIS  meeting 11 February 2008</a:t>
            </a:r>
            <a:endParaRPr lang="en-GB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1650" y="398463"/>
            <a:ext cx="91963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3688" y="190500"/>
            <a:ext cx="9196387" cy="787203"/>
          </a:xfrm>
          <a:prstGeom prst="rect">
            <a:avLst/>
          </a:prstGeom>
          <a:solidFill>
            <a:srgbClr val="00FFFF"/>
          </a:solidFill>
          <a:ln w="36720">
            <a:noFill/>
            <a:miter lim="800000"/>
            <a:headEnd/>
            <a:tailEnd type="triangle" w="med" len="med"/>
          </a:ln>
          <a:effectLst>
            <a:outerShdw dist="155281" dir="2700000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5400" b="1" i="1" dirty="0" smtClean="0">
                <a:solidFill>
                  <a:srgbClr val="000000"/>
                </a:solidFill>
                <a:latin typeface="Bitstream Charter" charset="0"/>
              </a:rPr>
              <a:t>Context</a:t>
            </a:r>
            <a:endParaRPr lang="en-GB" sz="5400" b="1" i="1" dirty="0">
              <a:solidFill>
                <a:srgbClr val="000000"/>
              </a:solidFill>
              <a:latin typeface="Bitstream Charter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40150" y="36718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94350" y="5524500"/>
            <a:ext cx="1471613" cy="1403350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97425" y="57673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14888" y="2927350"/>
            <a:ext cx="1587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1417637"/>
            <a:ext cx="9023350" cy="8143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36720">
            <a:noFill/>
            <a:miter lim="800000"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MAD8 tracking 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predicts 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a vertical emittance blow up, PTC does not !!</a:t>
            </a:r>
          </a:p>
        </p:txBody>
      </p:sp>
      <p:pic>
        <p:nvPicPr>
          <p:cNvPr id="11" name="Picture 10" descr="phase-space_ptc2_5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23544" y="2487168"/>
            <a:ext cx="7470648" cy="49743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1650" y="398463"/>
            <a:ext cx="91963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3688" y="190500"/>
            <a:ext cx="9196387" cy="787203"/>
          </a:xfrm>
          <a:prstGeom prst="rect">
            <a:avLst/>
          </a:prstGeom>
          <a:solidFill>
            <a:srgbClr val="00FFFF"/>
          </a:solidFill>
          <a:ln w="36720">
            <a:noFill/>
            <a:miter lim="800000"/>
            <a:headEnd/>
            <a:tailEnd type="triangle" w="med" len="med"/>
          </a:ln>
          <a:effectLst>
            <a:outerShdw dist="155281" dir="2700000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5400" b="1" i="1" dirty="0" smtClean="0">
                <a:solidFill>
                  <a:srgbClr val="000000"/>
                </a:solidFill>
                <a:latin typeface="Bitstream Charter" charset="0"/>
              </a:rPr>
              <a:t>Context</a:t>
            </a:r>
            <a:endParaRPr lang="en-GB" sz="5400" b="1" i="1" dirty="0">
              <a:solidFill>
                <a:srgbClr val="000000"/>
              </a:solidFill>
              <a:latin typeface="Bitstream Charter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40150" y="36718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94350" y="5524500"/>
            <a:ext cx="1471613" cy="1403350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97425" y="57673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14888" y="2927350"/>
            <a:ext cx="1587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1417637"/>
            <a:ext cx="9023350" cy="573554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36720">
            <a:noFill/>
            <a:miter lim="800000"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Seen that:</a:t>
            </a:r>
          </a:p>
          <a:p>
            <a:pPr marL="604838" indent="-23813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No vertical emittance blow up has been observed in the PS during and after the capture</a:t>
            </a:r>
          </a:p>
          <a:p>
            <a:pPr marL="604838" indent="-23813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No theoretical ground for the MAD8 predictions </a:t>
            </a:r>
          </a:p>
          <a:p>
            <a:pPr marL="604838" indent="-23813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PTC tracking is more robust than MAD8</a:t>
            </a:r>
          </a:p>
          <a:p>
            <a:pPr marL="604838" indent="-481013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Decision:</a:t>
            </a:r>
          </a:p>
          <a:p>
            <a:pPr marL="604838" indent="-23813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Migrate to MADX-PTC multi-particle tracking</a:t>
            </a:r>
            <a:endParaRPr lang="en-GB" sz="2700" b="1" i="1" dirty="0">
              <a:solidFill>
                <a:srgbClr val="000000"/>
              </a:solidFill>
              <a:latin typeface="Bitstream Vera Sans Mono" pitchFamily="1" charset="0"/>
            </a:endParaRPr>
          </a:p>
          <a:p>
            <a:pPr marL="604838" indent="-481013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Consequence:</a:t>
            </a:r>
            <a:endParaRPr lang="en-GB" sz="2700" b="1" i="1" dirty="0">
              <a:solidFill>
                <a:srgbClr val="000000"/>
              </a:solidFill>
              <a:latin typeface="Bitstream Vera Sans Mono" pitchFamily="1" charset="0"/>
            </a:endParaRPr>
          </a:p>
          <a:p>
            <a:pPr marL="604838" indent="-23813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A new PS non-linear lattice </a:t>
            </a:r>
            <a:r>
              <a:rPr lang="en-GB" sz="2700" b="1" i="1" smtClean="0">
                <a:solidFill>
                  <a:srgbClr val="000000"/>
                </a:solidFill>
                <a:latin typeface="Bitstream Vera Sans Mono" pitchFamily="1" charset="0"/>
              </a:rPr>
              <a:t>MADX-PTC </a:t>
            </a:r>
            <a:r>
              <a:rPr lang="en-GB" sz="2700" b="1" i="1" smtClean="0">
                <a:solidFill>
                  <a:srgbClr val="000000"/>
                </a:solidFill>
                <a:latin typeface="Bitstream Vera Sans Mono" pitchFamily="1" charset="0"/>
              </a:rPr>
              <a:t>model has 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to be computed (pole-face windings gradients from chromaticity measurement)</a:t>
            </a:r>
            <a:endParaRPr lang="en-GB" sz="2700" b="1" i="1" dirty="0">
              <a:solidFill>
                <a:srgbClr val="000000"/>
              </a:solidFill>
              <a:latin typeface="Bitstream Vera Sans Mono" pitchFamily="1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1650" y="398463"/>
            <a:ext cx="91963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3688" y="190500"/>
            <a:ext cx="9196387" cy="1204753"/>
          </a:xfrm>
          <a:prstGeom prst="rect">
            <a:avLst/>
          </a:prstGeom>
          <a:solidFill>
            <a:srgbClr val="00FFFF"/>
          </a:solidFill>
          <a:ln w="36720">
            <a:noFill/>
            <a:miter lim="800000"/>
            <a:headEnd/>
            <a:tailEnd type="triangle" w="med" len="med"/>
          </a:ln>
          <a:effectLst>
            <a:outerShdw dist="155281" dir="2700000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b="1" i="1" dirty="0" smtClean="0">
                <a:solidFill>
                  <a:srgbClr val="000000"/>
                </a:solidFill>
                <a:latin typeface="Bitstream Charter" charset="0"/>
              </a:rPr>
              <a:t>Comparing MADX TWISS, PTC TWISS and PTC tracking</a:t>
            </a:r>
            <a:endParaRPr lang="en-GB" sz="4000" b="1" i="1" dirty="0">
              <a:solidFill>
                <a:srgbClr val="000000"/>
              </a:solidFill>
              <a:latin typeface="Bitstream Charter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40150" y="36718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94350" y="5524500"/>
            <a:ext cx="1471613" cy="1403350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97425" y="57673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14888" y="2927350"/>
            <a:ext cx="1587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1874837"/>
            <a:ext cx="9023350" cy="528035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36720">
            <a:noFill/>
            <a:miter lim="800000"/>
            <a:headEnd/>
            <a:tailEnd type="triangle" w="med" len="med"/>
          </a:ln>
        </p:spPr>
        <p:txBody>
          <a:bodyPr wrap="square" lIns="0" tIns="0" rIns="0" bIns="0">
            <a:spAutoFit/>
          </a:bodyPr>
          <a:lstStyle/>
          <a:p>
            <a:pPr marL="547688" indent="-457200" algn="ctr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First attempt using the pole-face-windings gradients of MAD8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MADX </a:t>
            </a:r>
            <a:r>
              <a:rPr lang="en-GB" sz="2100" b="1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TWISS </a:t>
            </a:r>
            <a:r>
              <a:rPr lang="en-GB" sz="2100" b="1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100" b="1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PTC TWISS   </a:t>
            </a:r>
            <a:r>
              <a:rPr lang="en-GB" sz="2100" b="1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PTC TRACK+FFT+FIT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tunex_t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6.2445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6.2445   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6.2445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chromx1 = </a:t>
            </a:r>
            <a:r>
              <a:rPr lang="en-GB" sz="2100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100" b="1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1.3141   </a:t>
            </a:r>
            <a:r>
              <a:rPr lang="en-GB" sz="2100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100" b="1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0.4646      </a:t>
            </a:r>
            <a:r>
              <a:rPr lang="en-GB" sz="2100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100" b="1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0.4650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chromx2 </a:t>
            </a:r>
            <a:r>
              <a:rPr lang="en-GB" sz="2100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=-229.9       </a:t>
            </a:r>
            <a:r>
              <a:rPr lang="en-GB" sz="2100" b="1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-235.3        </a:t>
            </a:r>
            <a:r>
              <a:rPr lang="en-GB" sz="2100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- </a:t>
            </a:r>
            <a:r>
              <a:rPr lang="en-GB" sz="2100" b="1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150.8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chromx3 = </a:t>
            </a:r>
            <a:r>
              <a:rPr lang="en-GB" sz="2100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N.A.    </a:t>
            </a:r>
            <a:r>
              <a:rPr lang="en-GB" sz="2100" b="1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18272.2        </a:t>
            </a:r>
            <a:r>
              <a:rPr lang="en-GB" sz="2100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100" b="1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2623.0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tuney_t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6.29 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6.29    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6.29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chromy1 =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6.97  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7.07    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7.04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chromy2 =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156.38    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155.33    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135.12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chromy3 =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N.A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6357.8    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6744.4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1650" y="398463"/>
            <a:ext cx="91963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3688" y="190500"/>
            <a:ext cx="9196387" cy="1204753"/>
          </a:xfrm>
          <a:prstGeom prst="rect">
            <a:avLst/>
          </a:prstGeom>
          <a:solidFill>
            <a:srgbClr val="00FFFF"/>
          </a:solidFill>
          <a:ln w="36720">
            <a:noFill/>
            <a:miter lim="800000"/>
            <a:headEnd/>
            <a:tailEnd type="triangle" w="med" len="med"/>
          </a:ln>
          <a:effectLst>
            <a:outerShdw dist="155281" dir="2700000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b="1" i="1" dirty="0" smtClean="0">
                <a:solidFill>
                  <a:srgbClr val="000000"/>
                </a:solidFill>
                <a:latin typeface="Bitstream Charter" charset="0"/>
              </a:rPr>
              <a:t>Comparing MADX TWISS, PTC TWISS and PTC tracking</a:t>
            </a:r>
            <a:endParaRPr lang="en-GB" sz="4000" b="1" i="1" dirty="0">
              <a:solidFill>
                <a:srgbClr val="000000"/>
              </a:solidFill>
              <a:latin typeface="Bitstream Charter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40150" y="36718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94350" y="5524500"/>
            <a:ext cx="1471613" cy="1403350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97425" y="57673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14888" y="2927350"/>
            <a:ext cx="1587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1874837"/>
            <a:ext cx="9023350" cy="528035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36720">
            <a:noFill/>
            <a:miter lim="800000"/>
            <a:headEnd/>
            <a:tailEnd type="triangle" w="med" len="med"/>
          </a:ln>
        </p:spPr>
        <p:txBody>
          <a:bodyPr wrap="square" lIns="0" tIns="0" rIns="0" bIns="0">
            <a:spAutoFit/>
          </a:bodyPr>
          <a:lstStyle/>
          <a:p>
            <a:pPr marL="547688" indent="-457200" algn="ctr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First attempt using the pole-face-windings gradients of MAD8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MADX </a:t>
            </a:r>
            <a:r>
              <a:rPr lang="en-GB" sz="2100" b="1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TWISS </a:t>
            </a:r>
            <a:r>
              <a:rPr lang="en-GB" sz="2100" b="1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100" b="1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PTC TWISS   </a:t>
            </a:r>
            <a:r>
              <a:rPr lang="en-GB" sz="2100" b="1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PTC TRACK+FFT+FIT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tunex_t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6.2445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6.2445   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6.2445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chromx1 = </a:t>
            </a:r>
            <a:r>
              <a:rPr lang="en-GB" sz="2100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100" b="1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1.3141   </a:t>
            </a:r>
            <a:r>
              <a:rPr lang="en-GB" sz="2100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100" b="1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0.4646      </a:t>
            </a:r>
            <a:r>
              <a:rPr lang="en-GB" sz="2100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100" b="1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0.4650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chromx2 </a:t>
            </a:r>
            <a:r>
              <a:rPr lang="en-GB" sz="2100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=-229.9       </a:t>
            </a:r>
            <a:r>
              <a:rPr lang="en-GB" sz="2100" b="1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-235.3        </a:t>
            </a:r>
            <a:r>
              <a:rPr lang="en-GB" sz="2100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- </a:t>
            </a:r>
            <a:r>
              <a:rPr lang="en-GB" sz="2100" b="1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150.8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chromx3 = </a:t>
            </a:r>
            <a:r>
              <a:rPr lang="en-GB" sz="2100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N.A.    </a:t>
            </a:r>
            <a:r>
              <a:rPr lang="en-GB" sz="2100" b="1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18272.2        </a:t>
            </a:r>
            <a:r>
              <a:rPr lang="en-GB" sz="2100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100" b="1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2623.0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tuney_t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6.29 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6.29    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6.29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chromy1 =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6.97  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7.07    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7.04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chromy2 =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156.38    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155.33    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135.12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chromy3 =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N.A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6357.8    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6744.4</a:t>
            </a:r>
          </a:p>
        </p:txBody>
      </p:sp>
      <p:pic>
        <p:nvPicPr>
          <p:cNvPr id="11" name="Picture 10" descr="tunes_vs_dp_nonlin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12" y="2486536"/>
            <a:ext cx="5810250" cy="48747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1650" y="398463"/>
            <a:ext cx="91963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3688" y="190500"/>
            <a:ext cx="9196387" cy="1204753"/>
          </a:xfrm>
          <a:prstGeom prst="rect">
            <a:avLst/>
          </a:prstGeom>
          <a:solidFill>
            <a:srgbClr val="00FFFF"/>
          </a:solidFill>
          <a:ln w="36720">
            <a:noFill/>
            <a:miter lim="800000"/>
            <a:headEnd/>
            <a:tailEnd type="triangle" w="med" len="med"/>
          </a:ln>
          <a:effectLst>
            <a:outerShdw dist="155281" dir="2700000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b="1" i="1" dirty="0" smtClean="0">
                <a:solidFill>
                  <a:srgbClr val="000000"/>
                </a:solidFill>
                <a:latin typeface="Bitstream Charter" charset="0"/>
              </a:rPr>
              <a:t>Comparing MADX TWISS, PTC TWISS and PTC tracking</a:t>
            </a:r>
            <a:endParaRPr lang="en-GB" sz="4000" b="1" i="1" dirty="0">
              <a:solidFill>
                <a:srgbClr val="000000"/>
              </a:solidFill>
              <a:latin typeface="Bitstream Charter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40150" y="36718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94350" y="5524500"/>
            <a:ext cx="1471613" cy="1403350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97425" y="57673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14888" y="2927350"/>
            <a:ext cx="1587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1874837"/>
            <a:ext cx="9023350" cy="55957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36720">
            <a:noFill/>
            <a:miter lim="800000"/>
            <a:headEnd/>
            <a:tailEnd type="triangle" w="med" len="med"/>
          </a:ln>
        </p:spPr>
        <p:txBody>
          <a:bodyPr wrap="square" lIns="0" tIns="0" rIns="0" bIns="0">
            <a:spAutoFit/>
          </a:bodyPr>
          <a:lstStyle/>
          <a:p>
            <a:pPr marL="547688" indent="-457200" algn="ctr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We learned that:</a:t>
            </a:r>
          </a:p>
          <a:p>
            <a:pPr marL="604838" indent="-51435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1.Chromaticity from MADX TWISS  is not Chromaticity</a:t>
            </a:r>
          </a:p>
          <a:p>
            <a:pPr marL="604838" indent="-23813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Q’=Q’(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madx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 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twiss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)*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  <a:sym typeface="Symbol"/>
              </a:rPr>
              <a:t>   (=0.998 @ 14 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  <a:sym typeface="Symbol"/>
              </a:rPr>
              <a:t>GeV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  <a:sym typeface="Symbol"/>
              </a:rPr>
              <a:t>/c)</a:t>
            </a:r>
          </a:p>
          <a:p>
            <a:pPr marL="604838" indent="-23813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Q’’=Q’’</a:t>
            </a:r>
            <a:r>
              <a:rPr lang="en-GB" sz="2700" b="1" i="1" dirty="0">
                <a:solidFill>
                  <a:srgbClr val="000000"/>
                </a:solidFill>
                <a:latin typeface="Bitstream Vera Sans Mono" pitchFamily="1" charset="0"/>
              </a:rPr>
              <a:t> (</a:t>
            </a:r>
            <a:r>
              <a:rPr lang="en-GB" sz="2700" b="1" i="1" dirty="0">
                <a:solidFill>
                  <a:srgbClr val="000000"/>
                </a:solidFill>
                <a:latin typeface="Bitstream Vera Sans Mono" pitchFamily="1" charset="0"/>
              </a:rPr>
              <a:t>madx</a:t>
            </a:r>
            <a:r>
              <a:rPr lang="en-GB" sz="2700" b="1" i="1" dirty="0">
                <a:solidFill>
                  <a:srgbClr val="000000"/>
                </a:solidFill>
                <a:latin typeface="Bitstream Vera Sans Mono" pitchFamily="1" charset="0"/>
              </a:rPr>
              <a:t> </a:t>
            </a:r>
            <a:r>
              <a:rPr lang="en-GB" sz="2700" b="1" i="1" dirty="0">
                <a:solidFill>
                  <a:srgbClr val="000000"/>
                </a:solidFill>
                <a:latin typeface="Bitstream Vera Sans Mono" pitchFamily="1" charset="0"/>
              </a:rPr>
              <a:t>twiss</a:t>
            </a:r>
            <a:r>
              <a:rPr lang="en-GB" sz="2700" b="1" i="1" dirty="0">
                <a:solidFill>
                  <a:srgbClr val="000000"/>
                </a:solidFill>
                <a:latin typeface="Bitstream Vera Sans Mono" pitchFamily="1" charset="0"/>
              </a:rPr>
              <a:t>)*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  <a:sym typeface="Symbol"/>
              </a:rPr>
              <a:t></a:t>
            </a:r>
            <a:r>
              <a:rPr lang="en-GB" sz="2700" b="1" i="1" baseline="30000" dirty="0" smtClean="0">
                <a:solidFill>
                  <a:srgbClr val="000000"/>
                </a:solidFill>
                <a:latin typeface="Bitstream Vera Sans Mono" pitchFamily="1" charset="0"/>
                <a:sym typeface="Symbol"/>
              </a:rPr>
              <a:t>2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  <a:sym typeface="Symbol"/>
              </a:rPr>
              <a:t>    … similar for dispersion</a:t>
            </a:r>
            <a:endParaRPr lang="en-GB" sz="2700" b="1" i="1" dirty="0" smtClean="0">
              <a:solidFill>
                <a:srgbClr val="000000"/>
              </a:solidFill>
              <a:latin typeface="Bitstream Vera Sans Mono" pitchFamily="1" charset="0"/>
            </a:endParaRP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2. 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Correct PTC tracking:</a:t>
            </a:r>
            <a:endParaRPr lang="en-GB" sz="2700" b="1" i="1" dirty="0" smtClean="0">
              <a:solidFill>
                <a:srgbClr val="000000"/>
              </a:solidFill>
              <a:latin typeface="Bitstream Vera Sans Mono" pitchFamily="1" charset="0"/>
            </a:endParaRP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800" b="1" i="1" dirty="0">
                <a:solidFill>
                  <a:srgbClr val="000000"/>
                </a:solidFill>
                <a:latin typeface="Bitstream Vera Sans Mono" pitchFamily="1" charset="0"/>
              </a:rPr>
              <a:t>ptc_create_universe</a:t>
            </a:r>
            <a:r>
              <a:rPr lang="en-GB" sz="1800" b="1" i="1" dirty="0">
                <a:solidFill>
                  <a:srgbClr val="000000"/>
                </a:solidFill>
                <a:latin typeface="Bitstream Vera Sans Mono" pitchFamily="1" charset="0"/>
              </a:rPr>
              <a:t>;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800" b="1" i="1" dirty="0">
                <a:solidFill>
                  <a:srgbClr val="000000"/>
                </a:solidFill>
                <a:latin typeface="Bitstream Vera Sans Mono" pitchFamily="1" charset="0"/>
              </a:rPr>
              <a:t>ptc_create_layout,</a:t>
            </a:r>
            <a:r>
              <a:rPr lang="en-GB" sz="1800" b="1" i="1" dirty="0">
                <a:solidFill>
                  <a:srgbClr val="C00000"/>
                </a:solidFill>
                <a:latin typeface="Bitstream Vera Sans Mono" pitchFamily="1" charset="0"/>
              </a:rPr>
              <a:t>time</a:t>
            </a:r>
            <a:r>
              <a:rPr lang="en-GB" sz="1800" b="1" i="1" dirty="0">
                <a:solidFill>
                  <a:srgbClr val="C00000"/>
                </a:solidFill>
                <a:latin typeface="Bitstream Vera Sans Mono" pitchFamily="1" charset="0"/>
              </a:rPr>
              <a:t>=</a:t>
            </a:r>
            <a:r>
              <a:rPr lang="en-GB" sz="1800" b="1" i="1" dirty="0">
                <a:solidFill>
                  <a:srgbClr val="C00000"/>
                </a:solidFill>
                <a:latin typeface="Bitstream Vera Sans Mono" pitchFamily="1" charset="0"/>
              </a:rPr>
              <a:t>false</a:t>
            </a:r>
            <a:r>
              <a:rPr lang="en-GB" sz="1800" b="1" i="1" dirty="0">
                <a:solidFill>
                  <a:srgbClr val="000000"/>
                </a:solidFill>
                <a:latin typeface="Bitstream Vera Sans Mono" pitchFamily="1" charset="0"/>
              </a:rPr>
              <a:t>,model</a:t>
            </a:r>
            <a:r>
              <a:rPr lang="en-GB" sz="1800" b="1" i="1" dirty="0">
                <a:solidFill>
                  <a:srgbClr val="000000"/>
                </a:solidFill>
                <a:latin typeface="Bitstream Vera Sans Mono" pitchFamily="1" charset="0"/>
              </a:rPr>
              <a:t>=2,method=6,nst=3,</a:t>
            </a:r>
            <a:r>
              <a:rPr lang="en-GB" sz="1800" b="1" i="1" u="sng" dirty="0">
                <a:solidFill>
                  <a:srgbClr val="CA18C2"/>
                </a:solidFill>
                <a:latin typeface="Bitstream Vera Sans Mono" pitchFamily="1" charset="0"/>
              </a:rPr>
              <a:t>exact</a:t>
            </a:r>
            <a:r>
              <a:rPr lang="en-GB" sz="1800" b="1" i="1" dirty="0" smtClean="0">
                <a:solidFill>
                  <a:srgbClr val="000000"/>
                </a:solidFill>
                <a:latin typeface="Bitstream Vera Sans Mono" pitchFamily="1" charset="0"/>
              </a:rPr>
              <a:t>;</a:t>
            </a:r>
            <a:endParaRPr lang="en-GB" sz="1800" b="1" i="1" dirty="0">
              <a:solidFill>
                <a:srgbClr val="000000"/>
              </a:solidFill>
              <a:latin typeface="Bitstream Vera Sans Mono" pitchFamily="1" charset="0"/>
            </a:endParaRP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800" b="1" i="1" dirty="0" smtClean="0">
                <a:solidFill>
                  <a:srgbClr val="000000"/>
                </a:solidFill>
                <a:latin typeface="Bitstream Vera Sans Mono" pitchFamily="1" charset="0"/>
              </a:rPr>
              <a:t>ptc_start,X</a:t>
            </a:r>
            <a:r>
              <a:rPr lang="en-GB" sz="1800" b="1" i="1" dirty="0">
                <a:solidFill>
                  <a:srgbClr val="000000"/>
                </a:solidFill>
                <a:latin typeface="Bitstream Vera Sans Mono" pitchFamily="1" charset="0"/>
              </a:rPr>
              <a:t>= 1.0E-6,PX= 0.0E-3,Y= 1.0E-6,PY= 0.0E-3,T=0.0,</a:t>
            </a:r>
            <a:r>
              <a:rPr lang="en-GB" sz="1800" b="1" i="1" dirty="0">
                <a:solidFill>
                  <a:schemeClr val="accent2"/>
                </a:solidFill>
                <a:latin typeface="Bitstream Vera Sans Mono" pitchFamily="1" charset="0"/>
              </a:rPr>
              <a:t>PT=0.0</a:t>
            </a:r>
            <a:r>
              <a:rPr lang="en-GB" sz="1800" b="1" i="1" dirty="0">
                <a:solidFill>
                  <a:srgbClr val="000000"/>
                </a:solidFill>
                <a:latin typeface="Bitstream Vera Sans Mono" pitchFamily="1" charset="0"/>
              </a:rPr>
              <a:t>;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800" b="1" i="1" dirty="0" smtClean="0">
                <a:solidFill>
                  <a:srgbClr val="000000"/>
                </a:solidFill>
                <a:latin typeface="Bitstream Vera Sans Mono" pitchFamily="1" charset="0"/>
              </a:rPr>
              <a:t>ptc_track,icase</a:t>
            </a:r>
            <a:r>
              <a:rPr lang="en-GB" sz="1800" b="1" i="1" dirty="0" smtClean="0">
                <a:solidFill>
                  <a:srgbClr val="000000"/>
                </a:solidFill>
                <a:latin typeface="Bitstream Vera Sans Mono" pitchFamily="1" charset="0"/>
              </a:rPr>
              <a:t>=5</a:t>
            </a:r>
            <a:r>
              <a:rPr lang="en-GB" sz="1800" b="1" i="1" dirty="0" smtClean="0">
                <a:solidFill>
                  <a:srgbClr val="C00000"/>
                </a:solidFill>
                <a:latin typeface="Bitstream Vera Sans Mono" pitchFamily="1" charset="0"/>
              </a:rPr>
              <a:t>,</a:t>
            </a:r>
            <a:r>
              <a:rPr lang="en-GB" sz="1800" b="1" i="1" u="sng" dirty="0" smtClean="0">
                <a:solidFill>
                  <a:srgbClr val="C00000"/>
                </a:solidFill>
                <a:latin typeface="Bitstream Vera Sans Mono" pitchFamily="1" charset="0"/>
              </a:rPr>
              <a:t>closed_orbit</a:t>
            </a:r>
            <a:r>
              <a:rPr lang="en-GB" sz="1800" b="1" i="1" dirty="0" smtClean="0">
                <a:solidFill>
                  <a:srgbClr val="000000"/>
                </a:solidFill>
                <a:latin typeface="Bitstream Vera Sans Mono" pitchFamily="1" charset="0"/>
              </a:rPr>
              <a:t>,</a:t>
            </a:r>
            <a:r>
              <a:rPr lang="en-GB" sz="1800" b="1" i="1" dirty="0" smtClean="0">
                <a:solidFill>
                  <a:schemeClr val="accent2"/>
                </a:solidFill>
                <a:latin typeface="Bitstream Vera Sans Mono" pitchFamily="1" charset="0"/>
              </a:rPr>
              <a:t>deltap</a:t>
            </a:r>
            <a:r>
              <a:rPr lang="en-GB" sz="1800" b="1" i="1" dirty="0">
                <a:solidFill>
                  <a:schemeClr val="accent2"/>
                </a:solidFill>
                <a:latin typeface="Bitstream Vera Sans Mono" pitchFamily="1" charset="0"/>
              </a:rPr>
              <a:t>=-</a:t>
            </a:r>
            <a:r>
              <a:rPr lang="en-GB" sz="1800" b="1" i="1" dirty="0" smtClean="0">
                <a:solidFill>
                  <a:schemeClr val="accent2"/>
                </a:solidFill>
                <a:latin typeface="Bitstream Vera Sans Mono" pitchFamily="1" charset="0"/>
              </a:rPr>
              <a:t>7.0e-3</a:t>
            </a:r>
            <a:r>
              <a:rPr lang="en-GB" sz="1800" b="1" i="1" dirty="0" smtClean="0">
                <a:solidFill>
                  <a:srgbClr val="000000"/>
                </a:solidFill>
                <a:latin typeface="Bitstream Vera Sans Mono" pitchFamily="1" charset="0"/>
              </a:rPr>
              <a:t>,turns=256;</a:t>
            </a:r>
            <a:endParaRPr lang="en-GB" sz="1800" b="1" i="1" dirty="0">
              <a:solidFill>
                <a:srgbClr val="000000"/>
              </a:solidFill>
              <a:latin typeface="Bitstream Vera Sans Mono" pitchFamily="1" charset="0"/>
            </a:endParaRP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800" b="1" i="1" dirty="0" smtClean="0">
                <a:solidFill>
                  <a:srgbClr val="000000"/>
                </a:solidFill>
                <a:latin typeface="Bitstream Vera Sans Mono" pitchFamily="1" charset="0"/>
              </a:rPr>
              <a:t>Ptc_track_end</a:t>
            </a:r>
            <a:r>
              <a:rPr lang="en-GB" sz="1800" b="1" i="1" dirty="0" smtClean="0">
                <a:solidFill>
                  <a:srgbClr val="000000"/>
                </a:solidFill>
                <a:latin typeface="Bitstream Vera Sans Mono" pitchFamily="1" charset="0"/>
              </a:rPr>
              <a:t>;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3. MADX does not model properly the pole-face angles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1650" y="398463"/>
            <a:ext cx="91963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3688" y="190500"/>
            <a:ext cx="9196387" cy="1204753"/>
          </a:xfrm>
          <a:prstGeom prst="rect">
            <a:avLst/>
          </a:prstGeom>
          <a:solidFill>
            <a:srgbClr val="00FFFF"/>
          </a:solidFill>
          <a:ln w="36720">
            <a:noFill/>
            <a:miter lim="800000"/>
            <a:headEnd/>
            <a:tailEnd type="triangle" w="med" len="med"/>
          </a:ln>
          <a:effectLst>
            <a:outerShdw dist="155281" dir="2700000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b="1" i="1" dirty="0" smtClean="0">
                <a:solidFill>
                  <a:srgbClr val="000000"/>
                </a:solidFill>
                <a:latin typeface="Bitstream Charter" charset="0"/>
              </a:rPr>
              <a:t>Comparing MADX TWISS, PTC TWISS and PTC tracking</a:t>
            </a:r>
            <a:endParaRPr lang="en-GB" sz="4000" b="1" i="1" dirty="0">
              <a:solidFill>
                <a:srgbClr val="000000"/>
              </a:solidFill>
              <a:latin typeface="Bitstream Charter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40150" y="36718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94350" y="5524500"/>
            <a:ext cx="1471613" cy="1403350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97425" y="57673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14888" y="2927350"/>
            <a:ext cx="1587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1874837"/>
            <a:ext cx="9023350" cy="4071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36720">
            <a:noFill/>
            <a:miter lim="800000"/>
            <a:headEnd/>
            <a:tailEnd type="triangle" w="med" len="med"/>
          </a:ln>
        </p:spPr>
        <p:txBody>
          <a:bodyPr wrap="square" lIns="0" tIns="0" rIns="0" bIns="0">
            <a:spAutoFit/>
          </a:bodyPr>
          <a:lstStyle/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 MADX does not model properly the pole-face angles</a:t>
            </a:r>
          </a:p>
        </p:txBody>
      </p:sp>
      <p:pic>
        <p:nvPicPr>
          <p:cNvPr id="10" name="Picture 9" descr="ref_sbe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12" y="2560637"/>
            <a:ext cx="5467350" cy="45127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1" name="Oval 10"/>
          <p:cNvSpPr/>
          <p:nvPr/>
        </p:nvSpPr>
        <p:spPr bwMode="auto">
          <a:xfrm>
            <a:off x="1382712" y="2789237"/>
            <a:ext cx="762000" cy="914400"/>
          </a:xfrm>
          <a:prstGeom prst="ellipse">
            <a:avLst/>
          </a:prstGeom>
          <a:noFill/>
          <a:ln w="44450" cap="flat" cmpd="sng" algn="ctr">
            <a:solidFill>
              <a:srgbClr val="CA18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-80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92512" y="2789237"/>
            <a:ext cx="762000" cy="914400"/>
          </a:xfrm>
          <a:prstGeom prst="ellipse">
            <a:avLst/>
          </a:prstGeom>
          <a:noFill/>
          <a:ln w="44450" cap="flat" cmpd="sng" algn="ctr">
            <a:solidFill>
              <a:srgbClr val="CA18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-8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8512" y="2636837"/>
            <a:ext cx="4202113" cy="4917115"/>
          </a:xfrm>
          <a:prstGeom prst="rect">
            <a:avLst/>
          </a:prstGeom>
          <a:solidFill>
            <a:srgbClr val="00B8FF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marL="123825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12382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b="1" i="1" dirty="0">
                <a:solidFill>
                  <a:srgbClr val="000000"/>
                </a:solidFill>
                <a:latin typeface="Bitstream Vera Sans Mono" pitchFamily="1" charset="0"/>
              </a:rPr>
              <a:t> </a:t>
            </a:r>
            <a:r>
              <a:rPr lang="en-GB" sz="2800" b="1" i="1" dirty="0" smtClean="0">
                <a:solidFill>
                  <a:srgbClr val="C00000"/>
                </a:solidFill>
                <a:latin typeface="Bitstream Vera Sans Mono" pitchFamily="1" charset="0"/>
              </a:rPr>
              <a:t>In the PS E1=E2=0, but  stray fields have been modelled by introducing them.</a:t>
            </a:r>
          </a:p>
          <a:p>
            <a:pPr marL="123825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12382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b="1" i="1" dirty="0" smtClean="0">
                <a:solidFill>
                  <a:srgbClr val="C00000"/>
                </a:solidFill>
                <a:latin typeface="Bitstream Vera Sans Mono" pitchFamily="1" charset="0"/>
              </a:rPr>
              <a:t>“Effective” E1,E2 depend on the magnet geometry and on energy and have been computed and fitted from magnetic measurement</a:t>
            </a:r>
            <a:endParaRPr lang="en-GB" sz="2800" b="1" i="1" dirty="0">
              <a:solidFill>
                <a:srgbClr val="C00000"/>
              </a:solidFill>
              <a:latin typeface="Bitstream Vera Sans Mono" pitchFamily="1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712" y="4770437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!-----------------------------------------------------------------------!</a:t>
            </a:r>
          </a:p>
          <a:p>
            <a:r>
              <a:rPr lang="en-US" sz="900" dirty="0" smtClean="0"/>
              <a:t>!                             F half-units                                          !</a:t>
            </a:r>
          </a:p>
          <a:p>
            <a:r>
              <a:rPr lang="en-US" sz="900" dirty="0" smtClean="0"/>
              <a:t>!-----------------------------------------------------------------------!</a:t>
            </a:r>
          </a:p>
          <a:p>
            <a:r>
              <a:rPr lang="en-US" sz="900" dirty="0" smtClean="0"/>
              <a:t>LF   = +2.12600;          ! iron length</a:t>
            </a:r>
          </a:p>
          <a:p>
            <a:r>
              <a:rPr lang="en-US" sz="900" dirty="0" smtClean="0"/>
              <a:t>DLF  = +0.07024;        ! correction bending length</a:t>
            </a:r>
          </a:p>
          <a:p>
            <a:r>
              <a:rPr lang="en-US" sz="900" dirty="0" smtClean="0"/>
              <a:t>EF   = +0.16180;          ! end pole face angle</a:t>
            </a:r>
          </a:p>
          <a:p>
            <a:endParaRPr lang="en-US" sz="900" dirty="0" smtClean="0"/>
          </a:p>
          <a:p>
            <a:r>
              <a:rPr lang="en-US" sz="900" dirty="0" smtClean="0"/>
              <a:t>!-----------------------------------------------------------------------!</a:t>
            </a:r>
          </a:p>
          <a:p>
            <a:r>
              <a:rPr lang="en-US" sz="900" dirty="0" smtClean="0"/>
              <a:t>!                             D half-units                                         !</a:t>
            </a:r>
          </a:p>
          <a:p>
            <a:r>
              <a:rPr lang="en-US" sz="900" dirty="0" smtClean="0"/>
              <a:t>!-----------------------------------------------------------------------!</a:t>
            </a:r>
          </a:p>
          <a:p>
            <a:endParaRPr lang="en-US" sz="900" dirty="0" smtClean="0"/>
          </a:p>
          <a:p>
            <a:r>
              <a:rPr lang="en-US" sz="900" dirty="0" smtClean="0"/>
              <a:t>LD   = +2.13400;          ! iron length</a:t>
            </a:r>
          </a:p>
          <a:p>
            <a:r>
              <a:rPr lang="en-US" sz="900" dirty="0" smtClean="0"/>
              <a:t>DLD  = +0.07080;        ! correction bending length</a:t>
            </a:r>
          </a:p>
          <a:p>
            <a:r>
              <a:rPr lang="en-US" sz="900" dirty="0" smtClean="0"/>
              <a:t>ED   = -0.15700;           ! end pole face angle</a:t>
            </a:r>
            <a:endParaRPr lang="en-US" sz="9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1650" y="398463"/>
            <a:ext cx="91963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3688" y="190500"/>
            <a:ext cx="9196387" cy="1204753"/>
          </a:xfrm>
          <a:prstGeom prst="rect">
            <a:avLst/>
          </a:prstGeom>
          <a:solidFill>
            <a:srgbClr val="00FFFF"/>
          </a:solidFill>
          <a:ln w="36720">
            <a:noFill/>
            <a:miter lim="800000"/>
            <a:headEnd/>
            <a:tailEnd type="triangle" w="med" len="med"/>
          </a:ln>
          <a:effectLst>
            <a:outerShdw dist="155281" dir="2700000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b="1" i="1" dirty="0" smtClean="0">
                <a:solidFill>
                  <a:srgbClr val="000000"/>
                </a:solidFill>
                <a:latin typeface="Bitstream Charter" charset="0"/>
              </a:rPr>
              <a:t>Comparing MADX TWISS, PTC TWISS and PTC tracking</a:t>
            </a:r>
            <a:endParaRPr lang="en-GB" sz="4000" b="1" i="1" dirty="0">
              <a:solidFill>
                <a:srgbClr val="000000"/>
              </a:solidFill>
              <a:latin typeface="Bitstream Charter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40150" y="36718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94350" y="5524500"/>
            <a:ext cx="1471613" cy="1403350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97425" y="57673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14888" y="2927350"/>
            <a:ext cx="1587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1874837"/>
            <a:ext cx="9023350" cy="536941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36720">
            <a:noFill/>
            <a:miter lim="800000"/>
            <a:headEnd/>
            <a:tailEnd type="triangle" w="med" len="med"/>
          </a:ln>
        </p:spPr>
        <p:txBody>
          <a:bodyPr wrap="square" lIns="0" tIns="0" rIns="0" bIns="0">
            <a:spAutoFit/>
          </a:bodyPr>
          <a:lstStyle/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After setting E1=E2=0 and properly run PTC _track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MADX </a:t>
            </a:r>
            <a:r>
              <a:rPr lang="en-GB" sz="2100" b="1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TWISS </a:t>
            </a:r>
            <a:r>
              <a:rPr lang="en-GB" sz="2100" b="1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100" b="1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PTC TWISS   </a:t>
            </a:r>
            <a:r>
              <a:rPr lang="en-GB" sz="2100" b="1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PTC TRACK+FFT+FIT*</a:t>
            </a:r>
            <a:endParaRPr lang="en-GB" sz="2100" b="1" i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tunex_t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=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6.2445    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6.2445    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6.2445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chromx1 =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0.4646    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0.4646    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0.4646</a:t>
            </a:r>
            <a:endParaRPr lang="en-GB" sz="2100" b="1" i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chromx2 =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47.0654   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45.829    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45.866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chromx3 =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N.A.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-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2544.4   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2911.0 *</a:t>
            </a:r>
            <a:endParaRPr lang="en-GB" sz="2100" b="1" i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tuney_t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6.3000 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6.3000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6.3000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chromy1 =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7.0710  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7.0711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7.0711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chromy2 =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19.7345  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20.3195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20.380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chromy3 =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100" b="1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N.A.    </a:t>
            </a:r>
            <a:r>
              <a:rPr lang="en-GB" sz="21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8293.96       8310.0</a:t>
            </a:r>
          </a:p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100" b="1" i="1" dirty="0" smtClean="0">
                <a:latin typeface="Courier New" pitchFamily="49" charset="0"/>
                <a:cs typeface="Courier New" pitchFamily="49" charset="0"/>
              </a:rPr>
              <a:t>* Quality depends on fit and range of </a:t>
            </a:r>
            <a:r>
              <a:rPr lang="en-GB" sz="2100" b="1" i="1" dirty="0" smtClean="0">
                <a:latin typeface="Courier New" pitchFamily="49" charset="0"/>
                <a:cs typeface="Courier New" pitchFamily="49" charset="0"/>
              </a:rPr>
              <a:t>Dp</a:t>
            </a:r>
            <a:r>
              <a:rPr lang="en-GB" sz="2100" b="1" i="1" dirty="0" smtClean="0">
                <a:latin typeface="Courier New" pitchFamily="49" charset="0"/>
                <a:cs typeface="Courier New" pitchFamily="49" charset="0"/>
              </a:rPr>
              <a:t>/p</a:t>
            </a:r>
            <a:endParaRPr lang="en-GB" sz="2100" b="1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1650" y="398463"/>
            <a:ext cx="91963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3688" y="190500"/>
            <a:ext cx="9196387" cy="621709"/>
          </a:xfrm>
          <a:prstGeom prst="rect">
            <a:avLst/>
          </a:prstGeom>
          <a:solidFill>
            <a:srgbClr val="00FFFF"/>
          </a:solidFill>
          <a:ln w="36720">
            <a:noFill/>
            <a:miter lim="800000"/>
            <a:headEnd/>
            <a:tailEnd type="triangle" w="med" len="med"/>
          </a:ln>
          <a:effectLst>
            <a:outerShdw dist="155281" dir="2700000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b="1" i="1" dirty="0" smtClean="0">
                <a:solidFill>
                  <a:srgbClr val="000000"/>
                </a:solidFill>
                <a:latin typeface="Bitstream Charter" charset="0"/>
              </a:rPr>
              <a:t>Modeling</a:t>
            </a:r>
            <a:r>
              <a:rPr lang="en-GB" sz="4000" b="1" i="1" dirty="0" smtClean="0">
                <a:solidFill>
                  <a:srgbClr val="000000"/>
                </a:solidFill>
                <a:latin typeface="Bitstream Charter" charset="0"/>
              </a:rPr>
              <a:t> the PS</a:t>
            </a:r>
            <a:endParaRPr lang="en-GB" sz="4000" b="1" i="1" dirty="0">
              <a:solidFill>
                <a:srgbClr val="000000"/>
              </a:solidFill>
              <a:latin typeface="Bitstream Charter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40150" y="36718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94350" y="5524500"/>
            <a:ext cx="1471613" cy="1403350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97425" y="57673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14888" y="2927350"/>
            <a:ext cx="1587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" name="Picture 9" descr="ref_sbe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12" y="1036637"/>
            <a:ext cx="5467350" cy="45127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1" name="Oval 10"/>
          <p:cNvSpPr/>
          <p:nvPr/>
        </p:nvSpPr>
        <p:spPr bwMode="auto">
          <a:xfrm>
            <a:off x="1382712" y="1265237"/>
            <a:ext cx="762000" cy="914400"/>
          </a:xfrm>
          <a:prstGeom prst="ellipse">
            <a:avLst/>
          </a:prstGeom>
          <a:noFill/>
          <a:ln w="44450" cap="flat" cmpd="sng" algn="ctr">
            <a:solidFill>
              <a:srgbClr val="CA18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-80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92512" y="1341437"/>
            <a:ext cx="762000" cy="914400"/>
          </a:xfrm>
          <a:prstGeom prst="ellipse">
            <a:avLst/>
          </a:prstGeom>
          <a:noFill/>
          <a:ln w="44450" cap="flat" cmpd="sng" algn="ctr">
            <a:solidFill>
              <a:srgbClr val="CA18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-8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712" y="3170237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!-----------------------------------------------------------------------!</a:t>
            </a:r>
          </a:p>
          <a:p>
            <a:r>
              <a:rPr lang="en-US" sz="900" dirty="0" smtClean="0"/>
              <a:t>!                             F half-units                                          !</a:t>
            </a:r>
          </a:p>
          <a:p>
            <a:r>
              <a:rPr lang="en-US" sz="900" dirty="0" smtClean="0"/>
              <a:t>!-----------------------------------------------------------------------!</a:t>
            </a:r>
          </a:p>
          <a:p>
            <a:r>
              <a:rPr lang="en-US" sz="900" dirty="0" smtClean="0"/>
              <a:t>LF   = +2.12600;          ! iron length</a:t>
            </a:r>
          </a:p>
          <a:p>
            <a:r>
              <a:rPr lang="en-US" sz="900" dirty="0" smtClean="0"/>
              <a:t>DLF  = +0.07024;        ! correction bending length</a:t>
            </a:r>
          </a:p>
          <a:p>
            <a:r>
              <a:rPr lang="en-US" sz="900" dirty="0" smtClean="0"/>
              <a:t>EF   = +0.16180;          ! end pole face angle</a:t>
            </a:r>
          </a:p>
          <a:p>
            <a:endParaRPr lang="en-US" sz="900" dirty="0" smtClean="0"/>
          </a:p>
          <a:p>
            <a:r>
              <a:rPr lang="en-US" sz="900" dirty="0" smtClean="0"/>
              <a:t>!-----------------------------------------------------------------------!</a:t>
            </a:r>
          </a:p>
          <a:p>
            <a:r>
              <a:rPr lang="en-US" sz="900" dirty="0" smtClean="0"/>
              <a:t>!                             D half-units                                         !</a:t>
            </a:r>
          </a:p>
          <a:p>
            <a:r>
              <a:rPr lang="en-US" sz="900" dirty="0" smtClean="0"/>
              <a:t>!-----------------------------------------------------------------------!</a:t>
            </a:r>
          </a:p>
          <a:p>
            <a:endParaRPr lang="en-US" sz="900" dirty="0" smtClean="0"/>
          </a:p>
          <a:p>
            <a:r>
              <a:rPr lang="en-US" sz="900" dirty="0" smtClean="0"/>
              <a:t>LD   = +2.13400;          ! iron length</a:t>
            </a:r>
          </a:p>
          <a:p>
            <a:r>
              <a:rPr lang="en-US" sz="900" dirty="0" smtClean="0"/>
              <a:t>DLD  = +0.07080;        ! correction bending length</a:t>
            </a:r>
          </a:p>
          <a:p>
            <a:r>
              <a:rPr lang="en-US" sz="900" dirty="0" smtClean="0"/>
              <a:t>ED   = -0.15700;           ! end pole face angle</a:t>
            </a:r>
            <a:endParaRPr lang="en-US" sz="900" dirty="0"/>
          </a:p>
        </p:txBody>
      </p:sp>
      <p:pic>
        <p:nvPicPr>
          <p:cNvPr id="15" name="Picture 14" descr="ps_magnet_unit_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083" y="2713038"/>
            <a:ext cx="8100229" cy="472439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1650" y="398463"/>
            <a:ext cx="91963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3688" y="190500"/>
            <a:ext cx="9196387" cy="621709"/>
          </a:xfrm>
          <a:prstGeom prst="rect">
            <a:avLst/>
          </a:prstGeom>
          <a:solidFill>
            <a:srgbClr val="00FFFF"/>
          </a:solidFill>
          <a:ln w="36720">
            <a:noFill/>
            <a:miter lim="800000"/>
            <a:headEnd/>
            <a:tailEnd type="triangle" w="med" len="med"/>
          </a:ln>
          <a:effectLst>
            <a:outerShdw dist="155281" dir="2700000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b="1" i="1" dirty="0" smtClean="0">
                <a:solidFill>
                  <a:srgbClr val="000000"/>
                </a:solidFill>
                <a:latin typeface="Bitstream Charter" charset="0"/>
              </a:rPr>
              <a:t>Modeling</a:t>
            </a:r>
            <a:r>
              <a:rPr lang="en-GB" sz="4000" b="1" i="1" dirty="0" smtClean="0">
                <a:solidFill>
                  <a:srgbClr val="000000"/>
                </a:solidFill>
                <a:latin typeface="Bitstream Charter" charset="0"/>
              </a:rPr>
              <a:t> the PS</a:t>
            </a:r>
            <a:endParaRPr lang="en-GB" sz="4000" b="1" i="1" dirty="0">
              <a:solidFill>
                <a:srgbClr val="000000"/>
              </a:solidFill>
              <a:latin typeface="Bitstream Charter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40150" y="36718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94350" y="5524500"/>
            <a:ext cx="1471613" cy="1403350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97425" y="57673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14888" y="2927350"/>
            <a:ext cx="1587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" name="Picture 9" descr="ref_sbe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12" y="1036637"/>
            <a:ext cx="5467350" cy="45127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1" name="Oval 10"/>
          <p:cNvSpPr/>
          <p:nvPr/>
        </p:nvSpPr>
        <p:spPr bwMode="auto">
          <a:xfrm>
            <a:off x="1382712" y="1265237"/>
            <a:ext cx="762000" cy="914400"/>
          </a:xfrm>
          <a:prstGeom prst="ellipse">
            <a:avLst/>
          </a:prstGeom>
          <a:noFill/>
          <a:ln w="44450" cap="flat" cmpd="sng" algn="ctr">
            <a:solidFill>
              <a:srgbClr val="CA18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-80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92512" y="1341437"/>
            <a:ext cx="762000" cy="914400"/>
          </a:xfrm>
          <a:prstGeom prst="ellipse">
            <a:avLst/>
          </a:prstGeom>
          <a:noFill/>
          <a:ln w="44450" cap="flat" cmpd="sng" algn="ctr">
            <a:solidFill>
              <a:srgbClr val="CA18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-8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712" y="3170237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!-----------------------------------------------------------------------!</a:t>
            </a:r>
          </a:p>
          <a:p>
            <a:r>
              <a:rPr lang="en-US" sz="900" dirty="0" smtClean="0"/>
              <a:t>!                             F half-units                                          !</a:t>
            </a:r>
          </a:p>
          <a:p>
            <a:r>
              <a:rPr lang="en-US" sz="900" dirty="0" smtClean="0"/>
              <a:t>!-----------------------------------------------------------------------!</a:t>
            </a:r>
          </a:p>
          <a:p>
            <a:r>
              <a:rPr lang="en-US" sz="900" dirty="0" smtClean="0"/>
              <a:t>LF   = +2.12600;          ! iron length</a:t>
            </a:r>
          </a:p>
          <a:p>
            <a:r>
              <a:rPr lang="en-US" sz="900" dirty="0" smtClean="0"/>
              <a:t>DLF  = +0.07024;        ! correction bending length</a:t>
            </a:r>
          </a:p>
          <a:p>
            <a:r>
              <a:rPr lang="en-US" sz="900" dirty="0" smtClean="0"/>
              <a:t>EF   = +0.16180;          ! end pole face angle</a:t>
            </a:r>
          </a:p>
          <a:p>
            <a:endParaRPr lang="en-US" sz="900" dirty="0" smtClean="0"/>
          </a:p>
          <a:p>
            <a:r>
              <a:rPr lang="en-US" sz="900" dirty="0" smtClean="0"/>
              <a:t>!-----------------------------------------------------------------------!</a:t>
            </a:r>
          </a:p>
          <a:p>
            <a:r>
              <a:rPr lang="en-US" sz="900" dirty="0" smtClean="0"/>
              <a:t>!                             D half-units                                         !</a:t>
            </a:r>
          </a:p>
          <a:p>
            <a:r>
              <a:rPr lang="en-US" sz="900" dirty="0" smtClean="0"/>
              <a:t>!-----------------------------------------------------------------------!</a:t>
            </a:r>
          </a:p>
          <a:p>
            <a:endParaRPr lang="en-US" sz="900" dirty="0" smtClean="0"/>
          </a:p>
          <a:p>
            <a:r>
              <a:rPr lang="en-US" sz="900" dirty="0" smtClean="0"/>
              <a:t>LD   = +2.13400;          ! iron length</a:t>
            </a:r>
          </a:p>
          <a:p>
            <a:r>
              <a:rPr lang="en-US" sz="900" dirty="0" smtClean="0"/>
              <a:t>DLD  = +0.07080;        ! correction bending length</a:t>
            </a:r>
          </a:p>
          <a:p>
            <a:r>
              <a:rPr lang="en-US" sz="900" dirty="0" smtClean="0"/>
              <a:t>ED   = -0.15700;           ! end pole face angle</a:t>
            </a:r>
            <a:endParaRPr lang="en-US" sz="900" dirty="0"/>
          </a:p>
        </p:txBody>
      </p:sp>
      <p:pic>
        <p:nvPicPr>
          <p:cNvPr id="15" name="Picture 14" descr="ps_magnet_unit_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083" y="2713038"/>
            <a:ext cx="8100229" cy="47243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83112" y="960437"/>
            <a:ext cx="5181600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52425" indent="-352425"/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* EF,ED &amp; Junction from magnetic measurement @ different energies + fit (from ‘80s)</a:t>
            </a:r>
          </a:p>
          <a:p>
            <a:pPr marL="352425" indent="-352425"/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* PFK-F &amp; PFK-D from non-lin. Chromaticity measurement</a:t>
            </a:r>
            <a:endParaRPr lang="en-US" b="1" dirty="0">
              <a:solidFill>
                <a:srgbClr val="FF0000"/>
              </a:solidFill>
              <a:latin typeface="StarSymbo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1650" y="398463"/>
            <a:ext cx="91963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3688" y="190500"/>
            <a:ext cx="9196387" cy="621709"/>
          </a:xfrm>
          <a:prstGeom prst="rect">
            <a:avLst/>
          </a:prstGeom>
          <a:solidFill>
            <a:srgbClr val="00FFFF"/>
          </a:solidFill>
          <a:ln w="36720">
            <a:noFill/>
            <a:miter lim="800000"/>
            <a:headEnd/>
            <a:tailEnd type="triangle" w="med" len="med"/>
          </a:ln>
          <a:effectLst>
            <a:outerShdw dist="155281" dir="2700000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b="1" i="1" dirty="0" smtClean="0">
                <a:solidFill>
                  <a:srgbClr val="000000"/>
                </a:solidFill>
                <a:latin typeface="Bitstream Charter" charset="0"/>
              </a:rPr>
              <a:t>Modeling</a:t>
            </a:r>
            <a:r>
              <a:rPr lang="en-GB" sz="4000" b="1" i="1" dirty="0" smtClean="0">
                <a:solidFill>
                  <a:srgbClr val="000000"/>
                </a:solidFill>
                <a:latin typeface="Bitstream Charter" charset="0"/>
              </a:rPr>
              <a:t> the PS</a:t>
            </a:r>
            <a:endParaRPr lang="en-GB" sz="4000" b="1" i="1" dirty="0">
              <a:solidFill>
                <a:srgbClr val="000000"/>
              </a:solidFill>
              <a:latin typeface="Bitstream Charter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40150" y="36718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94350" y="5524500"/>
            <a:ext cx="1471613" cy="1403350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97425" y="57673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14888" y="2927350"/>
            <a:ext cx="1587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5" name="Picture 14" descr="ps_magnet_unit_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083" y="2713038"/>
            <a:ext cx="8100229" cy="47243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087" y="960437"/>
            <a:ext cx="992822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52425" indent="-352425"/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* Shall ED,EF &amp; junction be used for the new 5-current PFW mode?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1650" y="398463"/>
            <a:ext cx="91963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3688" y="190500"/>
            <a:ext cx="9196387" cy="787203"/>
          </a:xfrm>
          <a:prstGeom prst="rect">
            <a:avLst/>
          </a:prstGeom>
          <a:solidFill>
            <a:srgbClr val="00FFFF"/>
          </a:solidFill>
          <a:ln w="36720">
            <a:noFill/>
            <a:miter lim="800000"/>
            <a:headEnd/>
            <a:tailEnd type="triangle" w="med" len="med"/>
          </a:ln>
          <a:effectLst>
            <a:outerShdw dist="155281" dir="2700000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5400" b="1" i="1" dirty="0" smtClean="0">
                <a:solidFill>
                  <a:srgbClr val="000000"/>
                </a:solidFill>
                <a:latin typeface="Bitstream Charter" charset="0"/>
              </a:rPr>
              <a:t>Context</a:t>
            </a:r>
            <a:endParaRPr lang="en-GB" sz="5400" b="1" i="1" dirty="0">
              <a:solidFill>
                <a:srgbClr val="000000"/>
              </a:solidFill>
              <a:latin typeface="Bitstream Charter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40150" y="36718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94350" y="5524500"/>
            <a:ext cx="1471613" cy="1403350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97425" y="57673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14888" y="2927350"/>
            <a:ext cx="1587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1341437"/>
            <a:ext cx="9023350" cy="572425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36720">
            <a:noFill/>
            <a:miter lim="800000"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buFont typeface="StarSymbol" charset="0"/>
              <a:buNone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b="1" i="1" dirty="0">
                <a:solidFill>
                  <a:srgbClr val="000000"/>
                </a:solidFill>
                <a:latin typeface="Bitstream Vera Sans Mono" pitchFamily="1" charset="0"/>
              </a:rPr>
              <a:t>1. </a:t>
            </a:r>
            <a:r>
              <a:rPr lang="en-GB" sz="2800" b="1" i="1" dirty="0" smtClean="0">
                <a:solidFill>
                  <a:srgbClr val="000000"/>
                </a:solidFill>
                <a:latin typeface="Bitstream Vera Sans Mono" pitchFamily="1" charset="0"/>
              </a:rPr>
              <a:t>Simulations of the Multi-turn Extraction have been so far done with a single-particle 2D MAD8 PS model (optics, bump settings) and a multi-particle 4D simplified model -</a:t>
            </a:r>
            <a:r>
              <a:rPr lang="en-GB" sz="2800" b="1" i="1" dirty="0" smtClean="0">
                <a:solidFill>
                  <a:srgbClr val="000000"/>
                </a:solidFill>
                <a:latin typeface="Bitstream Vera Sans Mono" pitchFamily="1" charset="0"/>
              </a:rPr>
              <a:t>Henon</a:t>
            </a:r>
            <a:r>
              <a:rPr lang="en-GB" sz="2800" b="1" i="1" dirty="0" smtClean="0">
                <a:solidFill>
                  <a:srgbClr val="000000"/>
                </a:solidFill>
                <a:latin typeface="Bitstream Vera Sans Mono" pitchFamily="1" charset="0"/>
              </a:rPr>
              <a:t> map- (optimize capture)</a:t>
            </a:r>
            <a:endParaRPr lang="en-GB" sz="2800" b="1" i="1" dirty="0">
              <a:solidFill>
                <a:srgbClr val="000000"/>
              </a:solidFill>
              <a:latin typeface="Bitstream Vera Sans Mono" pitchFamily="1" charset="0"/>
            </a:endParaRPr>
          </a:p>
          <a:p>
            <a:pPr marL="547688" indent="-457200" eaLnBrk="1">
              <a:lnSpc>
                <a:spcPct val="97000"/>
              </a:lnSpc>
              <a:spcBef>
                <a:spcPts val="725"/>
              </a:spcBef>
              <a:buClr>
                <a:srgbClr val="000000"/>
              </a:buClr>
              <a:buSzPct val="45000"/>
              <a:buFont typeface="StarSymbol" charset="0"/>
              <a:buNone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b="1" i="1" dirty="0">
                <a:solidFill>
                  <a:srgbClr val="000000"/>
                </a:solidFill>
                <a:latin typeface="Bitstream Vera Sans Mono" pitchFamily="1" charset="0"/>
              </a:rPr>
              <a:t>2. </a:t>
            </a:r>
            <a:r>
              <a:rPr lang="en-GB" sz="2800" b="1" i="1" dirty="0" smtClean="0">
                <a:solidFill>
                  <a:srgbClr val="000000"/>
                </a:solidFill>
                <a:latin typeface="Bitstream Vera Sans Mono" pitchFamily="1" charset="0"/>
              </a:rPr>
              <a:t>Need of 4D multi-particle simulations with the realistic PS lattice to describe consistently both the island capture and the extraction (slow and fast bumps)</a:t>
            </a:r>
            <a:endParaRPr lang="en-GB" sz="2800" b="1" i="1" dirty="0">
              <a:solidFill>
                <a:srgbClr val="000000"/>
              </a:solidFill>
              <a:latin typeface="Bitstream Vera Sans Mono" pitchFamily="1" charset="0"/>
            </a:endParaRPr>
          </a:p>
          <a:p>
            <a:pPr marL="547688" indent="-457200" eaLnBrk="1">
              <a:lnSpc>
                <a:spcPct val="97000"/>
              </a:lnSpc>
              <a:spcBef>
                <a:spcPts val="725"/>
              </a:spcBef>
              <a:buClr>
                <a:srgbClr val="000000"/>
              </a:buClr>
              <a:buSzPct val="45000"/>
              <a:buFont typeface="StarSymbol" charset="0"/>
              <a:buNone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b="1" i="1" dirty="0">
                <a:solidFill>
                  <a:srgbClr val="000000"/>
                </a:solidFill>
                <a:latin typeface="Bitstream Vera Sans Mono" pitchFamily="1" charset="0"/>
              </a:rPr>
              <a:t>3. </a:t>
            </a:r>
            <a:r>
              <a:rPr lang="en-GB" sz="2800" b="1" i="1" dirty="0" smtClean="0">
                <a:solidFill>
                  <a:srgbClr val="000000"/>
                </a:solidFill>
                <a:latin typeface="Bitstream Vera Sans Mono" pitchFamily="1" charset="0"/>
              </a:rPr>
              <a:t>A MAD8-based script was written.</a:t>
            </a:r>
          </a:p>
          <a:p>
            <a:pPr marL="547688" indent="-457200" eaLnBrk="1">
              <a:lnSpc>
                <a:spcPct val="97000"/>
              </a:lnSpc>
              <a:spcBef>
                <a:spcPts val="725"/>
              </a:spcBef>
              <a:buClr>
                <a:srgbClr val="000000"/>
              </a:buClr>
              <a:buSzPct val="45000"/>
              <a:buFont typeface="StarSymbol" charset="0"/>
              <a:buNone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b="1" i="1" dirty="0" smtClean="0">
                <a:solidFill>
                  <a:srgbClr val="000000"/>
                </a:solidFill>
                <a:latin typeface="Bitstream Vera Sans Mono" pitchFamily="1" charset="0"/>
              </a:rPr>
              <a:t>    Why MAD8 and not MADX? To keep the same lattice model used during the </a:t>
            </a:r>
            <a:r>
              <a:rPr lang="en-GB" sz="2800" b="1" i="1" dirty="0" smtClean="0">
                <a:solidFill>
                  <a:srgbClr val="000000"/>
                </a:solidFill>
                <a:latin typeface="Bitstream Vera Sans Mono" pitchFamily="1" charset="0"/>
              </a:rPr>
              <a:t>design + compatibility with other scripts.</a:t>
            </a:r>
            <a:endParaRPr lang="en-GB" sz="2800" b="1" i="1" dirty="0" smtClean="0">
              <a:solidFill>
                <a:srgbClr val="000000"/>
              </a:solidFill>
              <a:latin typeface="Bitstream Vera Sans Mono" pitchFamily="1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1650" y="398463"/>
            <a:ext cx="91963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3688" y="190500"/>
            <a:ext cx="9196387" cy="621709"/>
          </a:xfrm>
          <a:prstGeom prst="rect">
            <a:avLst/>
          </a:prstGeom>
          <a:solidFill>
            <a:srgbClr val="00FFFF"/>
          </a:solidFill>
          <a:ln w="36720">
            <a:noFill/>
            <a:miter lim="800000"/>
            <a:headEnd/>
            <a:tailEnd type="triangle" w="med" len="med"/>
          </a:ln>
          <a:effectLst>
            <a:outerShdw dist="155281" dir="2700000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b="1" i="1" dirty="0" smtClean="0">
                <a:solidFill>
                  <a:srgbClr val="000000"/>
                </a:solidFill>
                <a:latin typeface="Bitstream Charter" charset="0"/>
              </a:rPr>
              <a:t>Modeling</a:t>
            </a:r>
            <a:r>
              <a:rPr lang="en-GB" sz="4000" b="1" i="1" dirty="0" smtClean="0">
                <a:solidFill>
                  <a:srgbClr val="000000"/>
                </a:solidFill>
                <a:latin typeface="Bitstream Charter" charset="0"/>
              </a:rPr>
              <a:t> the PS</a:t>
            </a:r>
            <a:endParaRPr lang="en-GB" sz="4000" b="1" i="1" dirty="0">
              <a:solidFill>
                <a:srgbClr val="000000"/>
              </a:solidFill>
              <a:latin typeface="Bitstream Charter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40150" y="36718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94350" y="5524500"/>
            <a:ext cx="1471613" cy="1403350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97425" y="57673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14888" y="2927350"/>
            <a:ext cx="1587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5" name="Picture 14" descr="ps_magnet_unit_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083" y="2713038"/>
            <a:ext cx="8100229" cy="47243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087" y="960437"/>
            <a:ext cx="9928225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52425" indent="-352425"/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* Shall ED,EF &amp; junction be used for the new 5-current PFW mode?</a:t>
            </a:r>
          </a:p>
          <a:p>
            <a:pPr marL="352425" indent="-352425"/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* Possible choices for the official lattice model:</a:t>
            </a:r>
          </a:p>
          <a:p>
            <a:pPr marL="966788" indent="-457200"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Keep the “effective” EF,ED (and junction) as they are: MADX TWISS shall not be used with </a:t>
            </a:r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dp</a:t>
            </a:r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/p≠0, PTC only</a:t>
            </a:r>
            <a:endParaRPr lang="en-US" b="1" dirty="0">
              <a:solidFill>
                <a:srgbClr val="FF0000"/>
              </a:solidFill>
              <a:latin typeface="StarSymbo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1650" y="398463"/>
            <a:ext cx="91963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3688" y="190500"/>
            <a:ext cx="9196387" cy="621709"/>
          </a:xfrm>
          <a:prstGeom prst="rect">
            <a:avLst/>
          </a:prstGeom>
          <a:solidFill>
            <a:srgbClr val="00FFFF"/>
          </a:solidFill>
          <a:ln w="36720">
            <a:noFill/>
            <a:miter lim="800000"/>
            <a:headEnd/>
            <a:tailEnd type="triangle" w="med" len="med"/>
          </a:ln>
          <a:effectLst>
            <a:outerShdw dist="155281" dir="2700000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b="1" i="1" dirty="0" smtClean="0">
                <a:solidFill>
                  <a:srgbClr val="000000"/>
                </a:solidFill>
                <a:latin typeface="Bitstream Charter" charset="0"/>
              </a:rPr>
              <a:t>Modeling</a:t>
            </a:r>
            <a:r>
              <a:rPr lang="en-GB" sz="4000" b="1" i="1" dirty="0" smtClean="0">
                <a:solidFill>
                  <a:srgbClr val="000000"/>
                </a:solidFill>
                <a:latin typeface="Bitstream Charter" charset="0"/>
              </a:rPr>
              <a:t> the PS</a:t>
            </a:r>
            <a:endParaRPr lang="en-GB" sz="4000" b="1" i="1" dirty="0">
              <a:solidFill>
                <a:srgbClr val="000000"/>
              </a:solidFill>
              <a:latin typeface="Bitstream Charter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40150" y="36718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94350" y="5524500"/>
            <a:ext cx="1471613" cy="1403350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97425" y="57673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14888" y="2927350"/>
            <a:ext cx="1587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5" name="Picture 14" descr="ps_magnet_unit_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083" y="2713038"/>
            <a:ext cx="8100229" cy="47243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087" y="960437"/>
            <a:ext cx="9928225" cy="3046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52425" indent="-352425"/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* Shall ED,EF &amp; junction be used for the new 5-current PFW mode?</a:t>
            </a:r>
          </a:p>
          <a:p>
            <a:pPr marL="352425" indent="-352425"/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* Possible choices for the official lattice model:</a:t>
            </a:r>
          </a:p>
          <a:p>
            <a:pPr marL="966788" indent="-457200"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Keep the “effective” EF,ED (and junction) as they are: MADX TWISS shall not be used with </a:t>
            </a:r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dp</a:t>
            </a:r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/p≠0, PTC only</a:t>
            </a:r>
          </a:p>
          <a:p>
            <a:pPr marL="966788" indent="-457200"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Set again EF &amp; ED to zero (maybe remove also the junction) and rematch for linear and non-linear optics by using PFK-F &amp; PFK-D kicks: both MADX TWISS and PTC are ok.  (</a:t>
            </a:r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Thys</a:t>
            </a:r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 agrees, already successfully tested)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1650" y="398463"/>
            <a:ext cx="91963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3688" y="190500"/>
            <a:ext cx="9196387" cy="621709"/>
          </a:xfrm>
          <a:prstGeom prst="rect">
            <a:avLst/>
          </a:prstGeom>
          <a:solidFill>
            <a:srgbClr val="00FFFF"/>
          </a:solidFill>
          <a:ln w="36720">
            <a:noFill/>
            <a:miter lim="800000"/>
            <a:headEnd/>
            <a:tailEnd type="triangle" w="med" len="med"/>
          </a:ln>
          <a:effectLst>
            <a:outerShdw dist="155281" dir="2700000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b="1" i="1" dirty="0" smtClean="0">
                <a:solidFill>
                  <a:srgbClr val="000000"/>
                </a:solidFill>
                <a:latin typeface="Bitstream Charter" charset="0"/>
              </a:rPr>
              <a:t>Modeling</a:t>
            </a:r>
            <a:r>
              <a:rPr lang="en-GB" sz="4000" b="1" i="1" dirty="0" smtClean="0">
                <a:solidFill>
                  <a:srgbClr val="000000"/>
                </a:solidFill>
                <a:latin typeface="Bitstream Charter" charset="0"/>
              </a:rPr>
              <a:t> the PS</a:t>
            </a:r>
            <a:endParaRPr lang="en-GB" sz="4000" b="1" i="1" dirty="0">
              <a:solidFill>
                <a:srgbClr val="000000"/>
              </a:solidFill>
              <a:latin typeface="Bitstream Charter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40150" y="36718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94350" y="5524500"/>
            <a:ext cx="1471613" cy="1403350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97425" y="57673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14888" y="2927350"/>
            <a:ext cx="1587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5" name="Picture 14" descr="ps_magnet_unit_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083" y="2713038"/>
            <a:ext cx="8100229" cy="47243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087" y="960437"/>
            <a:ext cx="9928225" cy="34163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52425" indent="-352425"/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* Shall ED,EF &amp; junction be used for the new 5-current PFW mode?</a:t>
            </a:r>
          </a:p>
          <a:p>
            <a:pPr marL="352425" indent="-352425"/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* Possible choices for the official lattice model:</a:t>
            </a:r>
          </a:p>
          <a:p>
            <a:pPr marL="966788" indent="-457200"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Keep the “effective” EF,ED (and junction) as they are: MADX TWISS shall not be used with </a:t>
            </a:r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dp</a:t>
            </a:r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/p≠0, PTC only</a:t>
            </a:r>
          </a:p>
          <a:p>
            <a:pPr marL="966788" indent="-457200"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Set again EF &amp; ED to zero (maybe remove also the junction) and rematch for linear and non-linear optics by using PFK-F &amp; PFK-D kicks: both MADX TWISS and PTC are ok.  (</a:t>
            </a:r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Thys</a:t>
            </a:r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 agrees, already successfully tested)</a:t>
            </a:r>
          </a:p>
          <a:p>
            <a:pPr marL="966788" indent="-457200"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StarSymbol"/>
              </a:rPr>
              <a:t>Any other idea?</a:t>
            </a:r>
            <a:endParaRPr lang="en-US" b="1" dirty="0">
              <a:solidFill>
                <a:srgbClr val="FF0000"/>
              </a:solidFill>
              <a:latin typeface="StarSymbo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1650" y="398463"/>
            <a:ext cx="91963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3688" y="190500"/>
            <a:ext cx="9196387" cy="787203"/>
          </a:xfrm>
          <a:prstGeom prst="rect">
            <a:avLst/>
          </a:prstGeom>
          <a:solidFill>
            <a:srgbClr val="00FFFF"/>
          </a:solidFill>
          <a:ln w="36720">
            <a:noFill/>
            <a:miter lim="800000"/>
            <a:headEnd/>
            <a:tailEnd type="triangle" w="med" len="med"/>
          </a:ln>
          <a:effectLst>
            <a:outerShdw dist="155281" dir="2700000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5400" b="1" i="1" dirty="0" smtClean="0">
                <a:solidFill>
                  <a:srgbClr val="000000"/>
                </a:solidFill>
                <a:latin typeface="Bitstream Charter" charset="0"/>
              </a:rPr>
              <a:t>Context</a:t>
            </a:r>
            <a:endParaRPr lang="en-GB" sz="5400" b="1" i="1" dirty="0">
              <a:solidFill>
                <a:srgbClr val="000000"/>
              </a:solidFill>
              <a:latin typeface="Bitstream Charter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40150" y="36718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94350" y="5524500"/>
            <a:ext cx="1471613" cy="1403350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97425" y="57673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14888" y="2927350"/>
            <a:ext cx="1587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1344168"/>
            <a:ext cx="9023350" cy="530632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36720">
            <a:noFill/>
            <a:miter lim="800000"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buFont typeface="StarSymbol" charset="0"/>
              <a:buNone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b="1" i="1" dirty="0">
                <a:solidFill>
                  <a:srgbClr val="000000"/>
                </a:solidFill>
                <a:latin typeface="Bitstream Vera Sans Mono" pitchFamily="1" charset="0"/>
              </a:rPr>
              <a:t>1. </a:t>
            </a:r>
            <a:r>
              <a:rPr lang="en-GB" sz="2800" b="1" i="1" dirty="0" smtClean="0">
                <a:solidFill>
                  <a:srgbClr val="000000"/>
                </a:solidFill>
                <a:latin typeface="Bitstream Vera Sans Mono" pitchFamily="1" charset="0"/>
              </a:rPr>
              <a:t>Simulations of the Multi-turn Extraction have been so far done with a single-particle 2D MAD8 PS model (optics, bump settings) and a multi-particle 4D simplified model -</a:t>
            </a:r>
            <a:r>
              <a:rPr lang="en-GB" sz="2800" b="1" i="1" dirty="0" smtClean="0">
                <a:solidFill>
                  <a:srgbClr val="000000"/>
                </a:solidFill>
                <a:latin typeface="Bitstream Vera Sans Mono" pitchFamily="1" charset="0"/>
              </a:rPr>
              <a:t>Henon</a:t>
            </a:r>
            <a:r>
              <a:rPr lang="en-GB" sz="2800" b="1" i="1" dirty="0" smtClean="0">
                <a:solidFill>
                  <a:srgbClr val="000000"/>
                </a:solidFill>
                <a:latin typeface="Bitstream Vera Sans Mono" pitchFamily="1" charset="0"/>
              </a:rPr>
              <a:t> map- (optimize capture)</a:t>
            </a:r>
            <a:endParaRPr lang="en-GB" sz="2800" b="1" i="1" dirty="0">
              <a:solidFill>
                <a:srgbClr val="000000"/>
              </a:solidFill>
              <a:latin typeface="Bitstream Vera Sans Mono" pitchFamily="1" charset="0"/>
            </a:endParaRPr>
          </a:p>
          <a:p>
            <a:pPr marL="547688" indent="-457200" eaLnBrk="1">
              <a:lnSpc>
                <a:spcPct val="97000"/>
              </a:lnSpc>
              <a:spcBef>
                <a:spcPts val="725"/>
              </a:spcBef>
              <a:buClr>
                <a:srgbClr val="000000"/>
              </a:buClr>
              <a:buSzPct val="45000"/>
              <a:buFont typeface="StarSymbol" charset="0"/>
              <a:buNone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b="1" i="1" dirty="0">
                <a:solidFill>
                  <a:srgbClr val="000000"/>
                </a:solidFill>
                <a:latin typeface="Bitstream Vera Sans Mono" pitchFamily="1" charset="0"/>
              </a:rPr>
              <a:t>2. </a:t>
            </a:r>
            <a:r>
              <a:rPr lang="en-GB" sz="2800" b="1" i="1" dirty="0" smtClean="0">
                <a:solidFill>
                  <a:srgbClr val="000000"/>
                </a:solidFill>
                <a:latin typeface="Bitstream Vera Sans Mono" pitchFamily="1" charset="0"/>
              </a:rPr>
              <a:t>Need of 4D multi-particle simulations with the realistic PS lattice to optimize both the capture and the extraction (slow and fast bumps)</a:t>
            </a:r>
            <a:endParaRPr lang="en-GB" sz="2800" b="1" i="1" dirty="0">
              <a:solidFill>
                <a:srgbClr val="000000"/>
              </a:solidFill>
              <a:latin typeface="Bitstream Vera Sans Mono" pitchFamily="1" charset="0"/>
            </a:endParaRPr>
          </a:p>
          <a:p>
            <a:pPr marL="547688" indent="-457200" eaLnBrk="1">
              <a:lnSpc>
                <a:spcPct val="97000"/>
              </a:lnSpc>
              <a:spcBef>
                <a:spcPts val="725"/>
              </a:spcBef>
              <a:buClr>
                <a:srgbClr val="000000"/>
              </a:buClr>
              <a:buSzPct val="45000"/>
              <a:buFont typeface="StarSymbol" charset="0"/>
              <a:buNone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b="1" i="1" dirty="0">
                <a:solidFill>
                  <a:srgbClr val="000000"/>
                </a:solidFill>
                <a:latin typeface="Bitstream Vera Sans Mono" pitchFamily="1" charset="0"/>
              </a:rPr>
              <a:t>3. </a:t>
            </a:r>
            <a:r>
              <a:rPr lang="en-GB" sz="2800" b="1" i="1" dirty="0" smtClean="0">
                <a:solidFill>
                  <a:srgbClr val="000000"/>
                </a:solidFill>
                <a:latin typeface="Bitstream Vera Sans Mono" pitchFamily="1" charset="0"/>
              </a:rPr>
              <a:t>A MAD8-based script was written</a:t>
            </a:r>
            <a:r>
              <a:rPr lang="en-GB" sz="2800" b="1" i="1" dirty="0">
                <a:solidFill>
                  <a:srgbClr val="000000"/>
                </a:solidFill>
                <a:latin typeface="Bitstream Vera Sans Mono" pitchFamily="1" charset="0"/>
              </a:rPr>
              <a:t>.</a:t>
            </a:r>
          </a:p>
          <a:p>
            <a:pPr marL="547688" indent="-457200" eaLnBrk="1">
              <a:lnSpc>
                <a:spcPct val="97000"/>
              </a:lnSpc>
              <a:spcBef>
                <a:spcPts val="725"/>
              </a:spcBef>
              <a:buClr>
                <a:srgbClr val="000000"/>
              </a:buClr>
              <a:buSzPct val="45000"/>
              <a:buFont typeface="StarSymbol" charset="0"/>
              <a:buNone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b="1" i="1" dirty="0">
                <a:solidFill>
                  <a:srgbClr val="000000"/>
                </a:solidFill>
                <a:latin typeface="Bitstream Vera Sans Mono" pitchFamily="1" charset="0"/>
              </a:rPr>
              <a:t>    Why MAD8 and not MADX? To keep the same lattice model used during the design</a:t>
            </a:r>
            <a:r>
              <a:rPr lang="en-GB" sz="2800" b="1" i="1" dirty="0" smtClean="0">
                <a:solidFill>
                  <a:srgbClr val="000000"/>
                </a:solidFill>
                <a:latin typeface="Bitstream Vera Sans Mono" pitchFamily="1" charset="0"/>
              </a:rPr>
              <a:t>. design + compatibility with other scripts.</a:t>
            </a:r>
            <a:endParaRPr lang="en-GB" sz="2800" b="1" i="1" dirty="0">
              <a:solidFill>
                <a:srgbClr val="000000"/>
              </a:solidFill>
              <a:latin typeface="Bitstream Vera Sans Mono" pitchFamily="1" charset="0"/>
            </a:endParaRPr>
          </a:p>
        </p:txBody>
      </p:sp>
      <p:pic>
        <p:nvPicPr>
          <p:cNvPr id="53250" name="Picture 2" descr="\\cern.ch\dfs\Users\a\afranchi\Desktop\PICTURE-LIS\GIF\phase-space-gif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912" y="1265237"/>
            <a:ext cx="4064467" cy="3533776"/>
          </a:xfrm>
          <a:prstGeom prst="rect">
            <a:avLst/>
          </a:prstGeom>
          <a:noFill/>
        </p:spPr>
      </p:pic>
      <p:pic>
        <p:nvPicPr>
          <p:cNvPr id="53251" name="Picture 3" descr="\\cern.ch\dfs\Users\a\afranchi\Desktop\PICTURE-LIS\GIF\smh16-xy-chamber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7912" y="3551237"/>
            <a:ext cx="4610099" cy="356234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1650" y="398463"/>
            <a:ext cx="91963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3688" y="190500"/>
            <a:ext cx="9196387" cy="787203"/>
          </a:xfrm>
          <a:prstGeom prst="rect">
            <a:avLst/>
          </a:prstGeom>
          <a:solidFill>
            <a:srgbClr val="00FFFF"/>
          </a:solidFill>
          <a:ln w="36720">
            <a:noFill/>
            <a:miter lim="800000"/>
            <a:headEnd/>
            <a:tailEnd type="triangle" w="med" len="med"/>
          </a:ln>
          <a:effectLst>
            <a:outerShdw dist="155281" dir="2700000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5400" b="1" i="1" dirty="0" smtClean="0">
                <a:solidFill>
                  <a:srgbClr val="000000"/>
                </a:solidFill>
                <a:latin typeface="Bitstream Charter" charset="0"/>
              </a:rPr>
              <a:t>Context</a:t>
            </a:r>
            <a:endParaRPr lang="en-GB" sz="5400" b="1" i="1" dirty="0">
              <a:solidFill>
                <a:srgbClr val="000000"/>
              </a:solidFill>
              <a:latin typeface="Bitstream Charter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40150" y="36718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94350" y="5524500"/>
            <a:ext cx="1471613" cy="1403350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97425" y="57673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14888" y="2927350"/>
            <a:ext cx="1587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1417637"/>
            <a:ext cx="9023350" cy="84459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36720">
            <a:noFill/>
            <a:miter lim="800000"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buFont typeface="StarSymbol" charset="0"/>
              <a:buNone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Problem: MAD8 tracking 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predicts 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an unexpected vertical emittance blow 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up (~ linear with time).</a:t>
            </a:r>
            <a:endParaRPr lang="en-GB" sz="2700" b="1" i="1" dirty="0">
              <a:solidFill>
                <a:srgbClr val="000000"/>
              </a:solidFill>
              <a:latin typeface="Bitstream Vera Sans Mono" pitchFamily="1" charset="0"/>
            </a:endParaRPr>
          </a:p>
        </p:txBody>
      </p:sp>
      <p:pic>
        <p:nvPicPr>
          <p:cNvPr id="53251" name="Picture 3" descr="\\cern.ch\dfs\Users\a\afranchi\Desktop\PICTURE-LIS\GIF\smh16-xy-chambe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512" y="2484437"/>
            <a:ext cx="7467600" cy="497449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1650" y="398463"/>
            <a:ext cx="91963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3688" y="190500"/>
            <a:ext cx="9196387" cy="787203"/>
          </a:xfrm>
          <a:prstGeom prst="rect">
            <a:avLst/>
          </a:prstGeom>
          <a:solidFill>
            <a:srgbClr val="00FFFF"/>
          </a:solidFill>
          <a:ln w="36720">
            <a:noFill/>
            <a:miter lim="800000"/>
            <a:headEnd/>
            <a:tailEnd type="triangle" w="med" len="med"/>
          </a:ln>
          <a:effectLst>
            <a:outerShdw dist="155281" dir="2700000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5400" b="1" i="1" dirty="0" smtClean="0">
                <a:solidFill>
                  <a:srgbClr val="000000"/>
                </a:solidFill>
                <a:latin typeface="Bitstream Charter" charset="0"/>
              </a:rPr>
              <a:t>Context</a:t>
            </a:r>
            <a:endParaRPr lang="en-GB" sz="5400" b="1" i="1" dirty="0">
              <a:solidFill>
                <a:srgbClr val="000000"/>
              </a:solidFill>
              <a:latin typeface="Bitstream Charter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40150" y="36718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94350" y="5524500"/>
            <a:ext cx="1471613" cy="1403350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97425" y="57673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14888" y="2927350"/>
            <a:ext cx="1587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1417637"/>
            <a:ext cx="9023350" cy="8143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36720">
            <a:noFill/>
            <a:miter lim="800000"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buFont typeface="StarSymbol" charset="0"/>
              <a:buNone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Problem: MAD8 tracking 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predicts 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an unexpected vertical emittance blow up: single-particle tracking</a:t>
            </a:r>
            <a:endParaRPr lang="en-GB" sz="2700" b="1" i="1" dirty="0">
              <a:solidFill>
                <a:srgbClr val="000000"/>
              </a:solidFill>
              <a:latin typeface="Bitstream Vera Sans Mono" pitchFamily="1" charset="0"/>
            </a:endParaRPr>
          </a:p>
        </p:txBody>
      </p:sp>
      <p:pic>
        <p:nvPicPr>
          <p:cNvPr id="11" name="Picture 10" descr="phase-space_ptc2_5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23544" y="2487168"/>
            <a:ext cx="7470648" cy="49743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1650" y="398463"/>
            <a:ext cx="91963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3688" y="190500"/>
            <a:ext cx="9196387" cy="787203"/>
          </a:xfrm>
          <a:prstGeom prst="rect">
            <a:avLst/>
          </a:prstGeom>
          <a:solidFill>
            <a:srgbClr val="00FFFF"/>
          </a:solidFill>
          <a:ln w="36720">
            <a:noFill/>
            <a:miter lim="800000"/>
            <a:headEnd/>
            <a:tailEnd type="triangle" w="med" len="med"/>
          </a:ln>
          <a:effectLst>
            <a:outerShdw dist="155281" dir="2700000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5400" b="1" i="1" dirty="0" smtClean="0">
                <a:solidFill>
                  <a:srgbClr val="000000"/>
                </a:solidFill>
                <a:latin typeface="Bitstream Charter" charset="0"/>
              </a:rPr>
              <a:t>Context</a:t>
            </a:r>
            <a:endParaRPr lang="en-GB" sz="5400" b="1" i="1" dirty="0">
              <a:solidFill>
                <a:srgbClr val="000000"/>
              </a:solidFill>
              <a:latin typeface="Bitstream Charter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40150" y="36718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94350" y="5524500"/>
            <a:ext cx="1471613" cy="1403350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97425" y="57673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14888" y="2927350"/>
            <a:ext cx="1587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1417637"/>
            <a:ext cx="9023350" cy="8143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36720">
            <a:noFill/>
            <a:miter lim="800000"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buFont typeface="StarSymbol" charset="0"/>
              <a:buNone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Problem: MAD8 tracking 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predicts 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an unexpected vertical emittance blow up: single-particle tracking</a:t>
            </a:r>
            <a:endParaRPr lang="en-GB" sz="2700" b="1" i="1" dirty="0">
              <a:solidFill>
                <a:srgbClr val="000000"/>
              </a:solidFill>
              <a:latin typeface="Bitstream Vera Sans Mono" pitchFamily="1" charset="0"/>
            </a:endParaRPr>
          </a:p>
        </p:txBody>
      </p:sp>
      <p:pic>
        <p:nvPicPr>
          <p:cNvPr id="11" name="Picture 10" descr="phase-space_ptc2_5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23544" y="2487168"/>
            <a:ext cx="7470648" cy="49743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1650" y="398463"/>
            <a:ext cx="91963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3688" y="190500"/>
            <a:ext cx="9196387" cy="787203"/>
          </a:xfrm>
          <a:prstGeom prst="rect">
            <a:avLst/>
          </a:prstGeom>
          <a:solidFill>
            <a:srgbClr val="00FFFF"/>
          </a:solidFill>
          <a:ln w="36720">
            <a:noFill/>
            <a:miter lim="800000"/>
            <a:headEnd/>
            <a:tailEnd type="triangle" w="med" len="med"/>
          </a:ln>
          <a:effectLst>
            <a:outerShdw dist="155281" dir="2700000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5400" b="1" i="1" dirty="0" smtClean="0">
                <a:solidFill>
                  <a:srgbClr val="000000"/>
                </a:solidFill>
                <a:latin typeface="Bitstream Charter" charset="0"/>
              </a:rPr>
              <a:t>Context</a:t>
            </a:r>
            <a:endParaRPr lang="en-GB" sz="5400" b="1" i="1" dirty="0">
              <a:solidFill>
                <a:srgbClr val="000000"/>
              </a:solidFill>
              <a:latin typeface="Bitstream Charter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40150" y="36718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94350" y="5524500"/>
            <a:ext cx="1471613" cy="1403350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97425" y="57673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14888" y="2927350"/>
            <a:ext cx="1587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1417637"/>
            <a:ext cx="9023350" cy="8143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36720">
            <a:noFill/>
            <a:miter lim="800000"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buFont typeface="StarSymbol" charset="0"/>
              <a:buNone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Problem: MAD8 tracking 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predicts 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an unexpected vertical emittance blow up: single-particle tracking</a:t>
            </a:r>
            <a:endParaRPr lang="en-GB" sz="2700" b="1" i="1" dirty="0">
              <a:solidFill>
                <a:srgbClr val="000000"/>
              </a:solidFill>
              <a:latin typeface="Bitstream Vera Sans Mono" pitchFamily="1" charset="0"/>
            </a:endParaRPr>
          </a:p>
        </p:txBody>
      </p:sp>
      <p:pic>
        <p:nvPicPr>
          <p:cNvPr id="11" name="Picture 10" descr="phase-space_ptc2_5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23544" y="2487168"/>
            <a:ext cx="7470648" cy="49743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1650" y="398463"/>
            <a:ext cx="91963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3688" y="190500"/>
            <a:ext cx="9196387" cy="787203"/>
          </a:xfrm>
          <a:prstGeom prst="rect">
            <a:avLst/>
          </a:prstGeom>
          <a:solidFill>
            <a:srgbClr val="00FFFF"/>
          </a:solidFill>
          <a:ln w="36720">
            <a:noFill/>
            <a:miter lim="800000"/>
            <a:headEnd/>
            <a:tailEnd type="triangle" w="med" len="med"/>
          </a:ln>
          <a:effectLst>
            <a:outerShdw dist="155281" dir="2700000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5400" b="1" i="1" dirty="0" smtClean="0">
                <a:solidFill>
                  <a:srgbClr val="000000"/>
                </a:solidFill>
                <a:latin typeface="Bitstream Charter" charset="0"/>
              </a:rPr>
              <a:t>Context</a:t>
            </a:r>
            <a:endParaRPr lang="en-GB" sz="5400" b="1" i="1" dirty="0">
              <a:solidFill>
                <a:srgbClr val="000000"/>
              </a:solidFill>
              <a:latin typeface="Bitstream Charter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40150" y="36718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94350" y="5524500"/>
            <a:ext cx="1471613" cy="1403350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97425" y="57673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14888" y="2927350"/>
            <a:ext cx="1587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1417637"/>
            <a:ext cx="9023350" cy="8143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36720">
            <a:noFill/>
            <a:miter lim="800000"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buFont typeface="StarSymbol" charset="0"/>
              <a:buNone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Problem: MAD8 tracking 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predicts 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an unexpected vertical emittance blow up: single-particle tracking</a:t>
            </a:r>
            <a:endParaRPr lang="en-GB" sz="2700" b="1" i="1" dirty="0">
              <a:solidFill>
                <a:srgbClr val="000000"/>
              </a:solidFill>
              <a:latin typeface="Bitstream Vera Sans Mono" pitchFamily="1" charset="0"/>
            </a:endParaRPr>
          </a:p>
        </p:txBody>
      </p:sp>
      <p:pic>
        <p:nvPicPr>
          <p:cNvPr id="11" name="Picture 10" descr="phase-space_ptc2_5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23544" y="2487168"/>
            <a:ext cx="7470648" cy="49743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1650" y="398463"/>
            <a:ext cx="91963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3688" y="190500"/>
            <a:ext cx="9196387" cy="787203"/>
          </a:xfrm>
          <a:prstGeom prst="rect">
            <a:avLst/>
          </a:prstGeom>
          <a:solidFill>
            <a:srgbClr val="00FFFF"/>
          </a:solidFill>
          <a:ln w="36720">
            <a:noFill/>
            <a:miter lim="800000"/>
            <a:headEnd/>
            <a:tailEnd type="triangle" w="med" len="med"/>
          </a:ln>
          <a:effectLst>
            <a:outerShdw dist="155281" dir="2700000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5400" b="1" i="1" dirty="0" smtClean="0">
                <a:solidFill>
                  <a:srgbClr val="000000"/>
                </a:solidFill>
                <a:latin typeface="Bitstream Charter" charset="0"/>
              </a:rPr>
              <a:t>Context</a:t>
            </a:r>
            <a:endParaRPr lang="en-GB" sz="5400" b="1" i="1" dirty="0">
              <a:solidFill>
                <a:srgbClr val="000000"/>
              </a:solidFill>
              <a:latin typeface="Bitstream Charter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40150" y="36718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94350" y="5524500"/>
            <a:ext cx="1471613" cy="1403350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97425" y="5767388"/>
            <a:ext cx="1588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14888" y="2927350"/>
            <a:ext cx="1587" cy="422275"/>
          </a:xfrm>
          <a:prstGeom prst="rect">
            <a:avLst/>
          </a:prstGeom>
          <a:noFill/>
          <a:ln w="36720">
            <a:noFill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1417637"/>
            <a:ext cx="9023350" cy="8143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36720">
            <a:noFill/>
            <a:miter lim="800000"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pPr marL="547688" indent="-457200" eaLnBrk="1">
              <a:lnSpc>
                <a:spcPct val="98000"/>
              </a:lnSpc>
              <a:spcBef>
                <a:spcPts val="1438"/>
              </a:spcBef>
              <a:buClr>
                <a:srgbClr val="000000"/>
              </a:buClr>
              <a:buSzPct val="45000"/>
              <a:buFont typeface="StarSymbol" charset="0"/>
              <a:buNone/>
              <a:tabLst>
                <a:tab pos="481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Problem: MAD8 tracking 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predicts 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a vertical emittance blow up, measurements don’t show 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any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 </a:t>
            </a:r>
            <a:r>
              <a:rPr lang="en-GB" sz="2700" b="1" i="1" dirty="0" smtClean="0">
                <a:solidFill>
                  <a:srgbClr val="000000"/>
                </a:solidFill>
                <a:latin typeface="Bitstream Vera Sans Mono" pitchFamily="1" charset="0"/>
              </a:rPr>
              <a:t>!!</a:t>
            </a:r>
            <a:endParaRPr lang="en-GB" sz="2700" b="1" i="1" dirty="0">
              <a:solidFill>
                <a:srgbClr val="000000"/>
              </a:solidFill>
              <a:latin typeface="Bitstream Vera Sans Mono" pitchFamily="1" charset="0"/>
            </a:endParaRPr>
          </a:p>
        </p:txBody>
      </p:sp>
      <p:pic>
        <p:nvPicPr>
          <p:cNvPr id="11" name="Picture 10" descr="phase-space_ptc2_5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23544" y="2487168"/>
            <a:ext cx="7470648" cy="497433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7021512" y="2255837"/>
            <a:ext cx="3059113" cy="1371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StarSymbol"/>
              </a:rPr>
              <a:t>Vert. beam size increases of 5% only.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effectLst/>
                <a:latin typeface="StarSymbol"/>
              </a:rPr>
              <a:t> </a:t>
            </a:r>
            <a:r>
              <a:rPr lang="en-US" sz="1600" b="1" dirty="0">
                <a:latin typeface="StarSymbol"/>
              </a:rPr>
              <a:t>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effectLst/>
                <a:latin typeface="StarSymbol"/>
              </a:rPr>
              <a:t>mittance: 5.8 -&gt; ~ 6.2 mm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effectLst/>
                <a:latin typeface="StarSymbol"/>
              </a:rPr>
              <a:t>mrad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latin typeface="StarSymbo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HG Mincho Light J;MS Gothic;HG "/>
        <a:cs typeface="HG Mincho Light J;MS Gothic;HG "/>
      </a:majorFont>
      <a:minorFont>
        <a:latin typeface="Times New Roman"/>
        <a:ea typeface="HG Mincho Light J;MS Gothic;HG "/>
        <a:cs typeface="HG Mincho Light J;MS Gothic;HG 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-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-8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1287</Words>
  <PresentationFormat>Custom</PresentationFormat>
  <Paragraphs>152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andrea franchi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NICE</cp:lastModifiedBy>
  <cp:revision>97</cp:revision>
  <dcterms:modified xsi:type="dcterms:W3CDTF">2008-02-09T18:09:54Z</dcterms:modified>
</cp:coreProperties>
</file>