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81" r:id="rId16"/>
    <p:sldId id="283" r:id="rId17"/>
    <p:sldId id="282" r:id="rId18"/>
    <p:sldId id="284" r:id="rId19"/>
    <p:sldId id="271" r:id="rId20"/>
    <p:sldId id="272" r:id="rId21"/>
    <p:sldId id="274" r:id="rId22"/>
    <p:sldId id="285" r:id="rId23"/>
    <p:sldId id="277" r:id="rId24"/>
    <p:sldId id="276" r:id="rId25"/>
    <p:sldId id="286" r:id="rId26"/>
    <p:sldId id="287" r:id="rId27"/>
    <p:sldId id="288" r:id="rId28"/>
    <p:sldId id="289" r:id="rId29"/>
    <p:sldId id="293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2" r:id="rId40"/>
    <p:sldId id="305" r:id="rId41"/>
    <p:sldId id="301" r:id="rId42"/>
    <p:sldId id="304" r:id="rId43"/>
    <p:sldId id="306" r:id="rId44"/>
    <p:sldId id="300" r:id="rId45"/>
    <p:sldId id="303" r:id="rId46"/>
    <p:sldId id="27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F1999-5CED-49BA-8F7C-464113CEF61E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4B8BF-5F0A-4A30-828A-1DEF0DE40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D95195-5C4B-4A4B-8E8A-8DDEAD6E6AB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D82A9DC-72C9-4EA9-8753-65FC3F511654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83D9DE-1541-4B85-9D60-3BE207442C39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10387A-7BDE-4995-B593-85A550E6EB21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10387A-7BDE-4995-B593-85A550E6EB2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1A82A5-236E-4BB7-9205-60F63CAD0D5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90ABB2-9FC5-483A-BF80-5B1482C50351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BF77637-0E0C-4CE1-9F69-B2DF0B2ADF3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B2C11E-5F5E-4333-B509-E598DE533CD4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E75FD0-4603-4B4C-9410-1A926933514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FD7A39-1196-4037-B519-6E21231A6C4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DCD09B-02E9-4C1E-8787-6E9A71B8420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66CB705-4DD4-4B4A-AFC7-BCB137E6390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4DEF20-B421-455D-B26B-1F9186EEFD5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6EBDB98-51FF-4BAA-9135-09E760FCD05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637" y="694171"/>
            <a:ext cx="4434728" cy="342755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CFDD97-EAB8-45CC-8E61-18EA52400C92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401" cy="144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-157307"/>
            <a:ext cx="1401" cy="316057"/>
          </a:xfrm>
          <a:noFill/>
          <a:ln/>
        </p:spPr>
        <p:txBody>
          <a:bodyPr wrap="none" anchor="ctr">
            <a:normAutofit fontScale="92500" lnSpcReduction="10000"/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4434" y="1444"/>
            <a:ext cx="1401" cy="14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766" tIns="54598" rIns="80766" bIns="40383"/>
          <a:lstStyle/>
          <a:p>
            <a:pPr>
              <a:tabLst>
                <a:tab pos="0" algn="l"/>
                <a:tab pos="410291" algn="l"/>
                <a:tab pos="820583" algn="l"/>
                <a:tab pos="1230874" algn="l"/>
                <a:tab pos="1641165" algn="l"/>
                <a:tab pos="2051456" algn="l"/>
                <a:tab pos="2461748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5" algn="l"/>
                <a:tab pos="5333787" algn="l"/>
                <a:tab pos="5744078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  <a:defRPr/>
            </a:pPr>
            <a:fld id="{4D0C57E8-7ED8-48A9-A6E1-0683382AF3CF}" type="slidenum">
              <a:rPr lang="en-US">
                <a:solidFill>
                  <a:srgbClr val="000000"/>
                </a:solidFill>
                <a:latin typeface="+mn-lt" charset="0"/>
              </a:rPr>
              <a:pPr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  <a:defRPr/>
              </a:pPr>
              <a:t>33</a:t>
            </a:fld>
            <a:fld id="{6771B891-7C27-4C6E-BDD9-D0F4E536CBAD}" type="slidenum">
              <a:rPr lang="en-US">
                <a:solidFill>
                  <a:srgbClr val="000000"/>
                </a:solidFill>
                <a:latin typeface="+mn-lt" charset="0"/>
              </a:rPr>
              <a:pPr>
                <a:tabLst>
                  <a:tab pos="0" algn="l"/>
                  <a:tab pos="410291" algn="l"/>
                  <a:tab pos="820583" algn="l"/>
                  <a:tab pos="1230874" algn="l"/>
                  <a:tab pos="1641165" algn="l"/>
                  <a:tab pos="2051456" algn="l"/>
                  <a:tab pos="2461748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5" algn="l"/>
                  <a:tab pos="5333787" algn="l"/>
                  <a:tab pos="5744078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  <a:defRPr/>
              </a:pPr>
              <a:t>33</a:t>
            </a:fld>
            <a:endParaRPr lang="en-US" dirty="0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138152-4B6D-4EB3-99C5-3996DE159B6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7950"/>
            <a:ext cx="8229600" cy="113915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920" y="1600009"/>
            <a:ext cx="4044960" cy="2196230"/>
          </a:xfr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920" y="3934493"/>
            <a:ext cx="4044960" cy="2196231"/>
          </a:xfr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1121" y="1600009"/>
            <a:ext cx="4046400" cy="4530716"/>
          </a:xfr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920" y="6243056"/>
            <a:ext cx="2132640" cy="457968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441" y="6243056"/>
            <a:ext cx="2134080" cy="457968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7833C98B-37E7-4B64-8798-728B4D489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787D88-0CF8-4551-B91D-A82AF35C1A02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200400"/>
            <a:ext cx="64770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Beam stability -</a:t>
            </a:r>
            <a:br>
              <a:rPr lang="en-US" dirty="0" smtClean="0"/>
            </a:br>
            <a:r>
              <a:rPr lang="en-US" dirty="0" smtClean="0"/>
              <a:t>impedance in the </a:t>
            </a:r>
            <a:r>
              <a:rPr lang="en-US" dirty="0" err="1" smtClean="0"/>
              <a:t>ps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Aumon</a:t>
            </a:r>
            <a:r>
              <a:rPr lang="en-US" dirty="0" smtClean="0"/>
              <a:t>, H. </a:t>
            </a:r>
            <a:r>
              <a:rPr lang="en-US" dirty="0" err="1" smtClean="0"/>
              <a:t>Bartosik</a:t>
            </a:r>
            <a:r>
              <a:rPr lang="en-US" dirty="0" smtClean="0"/>
              <a:t>, P. Freyermuth, O. Hans</a:t>
            </a:r>
          </a:p>
          <a:p>
            <a:r>
              <a:rPr lang="en-US" dirty="0" smtClean="0"/>
              <a:t>S. Gilardoni, E. Metral, G. </a:t>
            </a:r>
            <a:r>
              <a:rPr lang="en-US" dirty="0" err="1" smtClean="0"/>
              <a:t>Rumolo</a:t>
            </a:r>
            <a:r>
              <a:rPr lang="en-US" dirty="0" smtClean="0"/>
              <a:t>, B. </a:t>
            </a:r>
            <a:r>
              <a:rPr lang="en-US" dirty="0" err="1" smtClean="0"/>
              <a:t>Salvant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impedance at PS injection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Sacherer</a:t>
            </a:r>
            <a:r>
              <a:rPr lang="en-US" dirty="0" smtClean="0"/>
              <a:t> formula (CERN/PS/BR 76-21):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with</a:t>
            </a:r>
          </a:p>
          <a:p>
            <a:endParaRPr lang="en-US" dirty="0" smtClean="0"/>
          </a:p>
        </p:txBody>
      </p:sp>
      <p:pic>
        <p:nvPicPr>
          <p:cNvPr id="9" name="Picture 8" descr="Sacherer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6070658" cy="1304546"/>
          </a:xfrm>
          <a:prstGeom prst="rect">
            <a:avLst/>
          </a:prstGeom>
        </p:spPr>
      </p:pic>
      <p:pic>
        <p:nvPicPr>
          <p:cNvPr id="10" name="Picture 9" descr="Effective_Imped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672" y="4498846"/>
            <a:ext cx="4929328" cy="1368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impedance at PS injection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609600" y="1752600"/>
          <a:ext cx="3886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ysClr val="windowText" lastClr="000000"/>
                          </a:solidFill>
                        </a:rPr>
                        <a:t>m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length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180 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err="1" smtClean="0">
                          <a:latin typeface="Tw Cen MT" pitchFamily="34" charset="0"/>
                          <a:cs typeface="Times New Roman"/>
                        </a:rPr>
                        <a:t>rel</a:t>
                      </a:r>
                      <a:endParaRPr lang="en-US" sz="2000" dirty="0">
                        <a:latin typeface="Tw Cen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rel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2728 e3 rad.s-1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radius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6" descr="175e10_El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845050" y="1710418"/>
            <a:ext cx="3886200" cy="4233182"/>
          </a:xfrm>
        </p:spPr>
      </p:pic>
      <p:sp>
        <p:nvSpPr>
          <p:cNvPr id="10" name="TextBox 9"/>
          <p:cNvSpPr txBox="1"/>
          <p:nvPr/>
        </p:nvSpPr>
        <p:spPr>
          <a:xfrm>
            <a:off x="838200" y="45720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Horizontal: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=3.5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</a:p>
          <a:p>
            <a:endParaRPr lang="en-US" sz="2000" dirty="0" smtClean="0"/>
          </a:p>
          <a:p>
            <a:r>
              <a:rPr lang="en-US" sz="2000" dirty="0" smtClean="0"/>
              <a:t>Vertical: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=12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Beam parameters at LHC extraction energy</a:t>
            </a:r>
            <a:endParaRPr lang="en-US" sz="3600" dirty="0"/>
          </a:p>
        </p:txBody>
      </p:sp>
      <p:pic>
        <p:nvPicPr>
          <p:cNvPr id="5" name="Content Placeholder 4" descr="Extraction_Beam_Parameter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743200"/>
            <a:ext cx="4094539" cy="2133600"/>
          </a:xfrm>
        </p:spPr>
      </p:pic>
      <p:pic>
        <p:nvPicPr>
          <p:cNvPr id="6" name="Content Placeholder 5" descr="BField26Ge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98950" y="2819400"/>
            <a:ext cx="4692650" cy="29469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Coherent tune shift at extraction</a:t>
            </a:r>
            <a:endParaRPr lang="en-US" dirty="0"/>
          </a:p>
        </p:txBody>
      </p:sp>
      <p:pic>
        <p:nvPicPr>
          <p:cNvPr id="6" name="Content Placeholder 5" descr="Qh26GeV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8434" y="1905000"/>
            <a:ext cx="4423566" cy="2774679"/>
          </a:xfrm>
        </p:spPr>
      </p:pic>
      <p:pic>
        <p:nvPicPr>
          <p:cNvPr id="5" name="Content Placeholder 4" descr="Results_QV26Ge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0161" y="1905000"/>
            <a:ext cx="4653839" cy="2906064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2648" y="4800600"/>
            <a:ext cx="8153400" cy="10668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noProof="0" dirty="0" smtClean="0"/>
              <a:t>Horizontal tune decrease as a function of time (also in vertical).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noProof="0" dirty="0" smtClean="0"/>
              <a:t>Independent of the energy, visible on long plateau (B. </a:t>
            </a:r>
            <a:r>
              <a:rPr lang="en-US" sz="2400" noProof="0" dirty="0" err="1" smtClean="0"/>
              <a:t>Vandorpe</a:t>
            </a:r>
            <a:r>
              <a:rPr lang="en-US" sz="2400" noProof="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dirty="0" smtClean="0"/>
              <a:t>Phenomena not understood.</a:t>
            </a:r>
            <a:endParaRPr lang="en-US" sz="2400" noProof="0" dirty="0" smtClean="0"/>
          </a:p>
        </p:txBody>
      </p:sp>
      <p:pic>
        <p:nvPicPr>
          <p:cNvPr id="9" name="Picture 8" descr="Result_Qv26G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5943600"/>
            <a:ext cx="5894281" cy="60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impedance at extraction </a:t>
            </a:r>
            <a:endParaRPr lang="en-US" dirty="0"/>
          </a:p>
        </p:txBody>
      </p:sp>
      <p:graphicFrame>
        <p:nvGraphicFramePr>
          <p:cNvPr id="7" name="Content Placeholder 8"/>
          <p:cNvGraphicFramePr>
            <a:graphicFrameLocks/>
          </p:cNvGraphicFramePr>
          <p:nvPr/>
        </p:nvGraphicFramePr>
        <p:xfrm>
          <a:off x="609600" y="1752600"/>
          <a:ext cx="3886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ysClr val="windowText" lastClr="000000"/>
                          </a:solidFill>
                        </a:rPr>
                        <a:t>m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length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50 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err="1" smtClean="0">
                          <a:latin typeface="Tw Cen MT" pitchFamily="34" charset="0"/>
                          <a:cs typeface="Times New Roman"/>
                        </a:rPr>
                        <a:t>rel</a:t>
                      </a:r>
                      <a:endParaRPr lang="en-US" sz="2000" dirty="0">
                        <a:latin typeface="Tw Cen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0.9993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rel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27.729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2996 e3 rad.s-1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radius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4769584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Horizontal:</a:t>
            </a:r>
          </a:p>
          <a:p>
            <a:r>
              <a:rPr lang="en-US" sz="2000" dirty="0" smtClean="0"/>
              <a:t>Zeff~1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</a:p>
          <a:p>
            <a:endParaRPr lang="en-US" sz="2000" dirty="0" smtClean="0"/>
          </a:p>
          <a:p>
            <a:r>
              <a:rPr lang="en-US" sz="2000" dirty="0" smtClean="0"/>
              <a:t>Vertical: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=6.8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  <a:endParaRPr lang="en-US" sz="2000" dirty="0"/>
          </a:p>
        </p:txBody>
      </p:sp>
      <p:pic>
        <p:nvPicPr>
          <p:cNvPr id="10" name="Picture 9" descr="Tomo26Ge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752600"/>
            <a:ext cx="4232821" cy="466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tune shift in horizontal plane @ extraction energy:</a:t>
            </a:r>
            <a:br>
              <a:rPr lang="en-US" dirty="0" smtClean="0"/>
            </a:b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dirty="0" err="1" smtClean="0">
                <a:latin typeface="Times New Roman"/>
                <a:cs typeface="Times New Roman"/>
              </a:rPr>
              <a:t>Qcoh</a:t>
            </a:r>
            <a:r>
              <a:rPr lang="en-US" dirty="0" smtClean="0">
                <a:latin typeface="Times New Roman"/>
                <a:cs typeface="Times New Roman"/>
              </a:rPr>
              <a:t>(x) ~ 0 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dirty="0" err="1" smtClean="0">
                <a:latin typeface="Times New Roman"/>
                <a:cs typeface="Times New Roman"/>
              </a:rPr>
              <a:t>Qcoh</a:t>
            </a:r>
            <a:r>
              <a:rPr lang="en-US" dirty="0" smtClean="0">
                <a:latin typeface="Times New Roman"/>
                <a:cs typeface="Times New Roman"/>
              </a:rPr>
              <a:t>(x) ~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en-US" dirty="0" err="1" smtClean="0">
                <a:latin typeface="Times New Roman"/>
                <a:cs typeface="Times New Roman"/>
              </a:rPr>
              <a:t>Qdipolar</a:t>
            </a:r>
            <a:r>
              <a:rPr lang="en-US" dirty="0" smtClean="0">
                <a:latin typeface="Times New Roman"/>
                <a:cs typeface="Times New Roman"/>
              </a:rPr>
              <a:t>+</a:t>
            </a:r>
            <a:r>
              <a:rPr lang="el-GR" dirty="0" smtClean="0">
                <a:latin typeface="Times New Roman"/>
                <a:cs typeface="Times New Roman"/>
              </a:rPr>
              <a:t> Δ</a:t>
            </a:r>
            <a:r>
              <a:rPr lang="en-US" dirty="0" err="1" smtClean="0">
                <a:latin typeface="Times New Roman"/>
                <a:cs typeface="Times New Roman"/>
              </a:rPr>
              <a:t>Qquadrupolar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/>
              <a:t>Results for a flat chamber, with infinite plate.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une_shift_Eli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038600"/>
            <a:ext cx="8305800" cy="2225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400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Courtesy, E. Metral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impedance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Sacherer</a:t>
            </a:r>
            <a:r>
              <a:rPr lang="en-US" dirty="0" smtClean="0"/>
              <a:t> formula (CERN/PS/BR 76-21):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with</a:t>
            </a:r>
          </a:p>
          <a:p>
            <a:endParaRPr lang="en-US" dirty="0" smtClean="0"/>
          </a:p>
        </p:txBody>
      </p:sp>
      <p:pic>
        <p:nvPicPr>
          <p:cNvPr id="9" name="Picture 8" descr="Sacherer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6070658" cy="1304546"/>
          </a:xfrm>
          <a:prstGeom prst="rect">
            <a:avLst/>
          </a:prstGeom>
        </p:spPr>
      </p:pic>
      <p:pic>
        <p:nvPicPr>
          <p:cNvPr id="10" name="Picture 9" descr="Effective_Imped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672" y="4498846"/>
            <a:ext cx="4929328" cy="1368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3657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Dipolar part only! The </a:t>
            </a:r>
            <a:r>
              <a:rPr lang="en-US" dirty="0" err="1" smtClean="0">
                <a:solidFill>
                  <a:srgbClr val="FF0000"/>
                </a:solidFill>
              </a:rPr>
              <a:t>quadrupolar</a:t>
            </a:r>
            <a:r>
              <a:rPr lang="en-US" dirty="0" smtClean="0">
                <a:solidFill>
                  <a:srgbClr val="FF0000"/>
                </a:solidFill>
              </a:rPr>
              <a:t> part is not taken into account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By using the </a:t>
            </a:r>
            <a:r>
              <a:rPr lang="en-US" dirty="0" err="1" smtClean="0"/>
              <a:t>Sacherer</a:t>
            </a:r>
            <a:r>
              <a:rPr lang="en-US" dirty="0" smtClean="0"/>
              <a:t> formula, only the dipolar part is taken into account</a:t>
            </a:r>
          </a:p>
          <a:p>
            <a:r>
              <a:rPr lang="en-US" dirty="0" smtClean="0"/>
              <a:t>For the PS type vacuum chamber</a:t>
            </a:r>
            <a:br>
              <a:rPr lang="en-US" dirty="0" smtClean="0"/>
            </a:br>
            <a:r>
              <a:rPr lang="el-GR" dirty="0" smtClean="0">
                <a:cs typeface="Times New Roman"/>
              </a:rPr>
              <a:t> Δ</a:t>
            </a:r>
            <a:r>
              <a:rPr lang="en-US" dirty="0" err="1" smtClean="0">
                <a:cs typeface="Times New Roman"/>
              </a:rPr>
              <a:t>Qdipolar</a:t>
            </a:r>
            <a:r>
              <a:rPr lang="en-US" dirty="0" smtClean="0">
                <a:cs typeface="Times New Roman"/>
              </a:rPr>
              <a:t> ~</a:t>
            </a:r>
            <a:r>
              <a:rPr lang="el-GR" dirty="0" smtClean="0">
                <a:cs typeface="Times New Roman"/>
              </a:rPr>
              <a:t> Δ</a:t>
            </a:r>
            <a:r>
              <a:rPr lang="en-US" dirty="0" err="1" smtClean="0">
                <a:cs typeface="Times New Roman"/>
              </a:rPr>
              <a:t>Qquadrupolar</a:t>
            </a:r>
            <a:r>
              <a:rPr lang="en-US" dirty="0" smtClean="0">
                <a:cs typeface="Times New Roman"/>
              </a:rPr>
              <a:t> </a:t>
            </a:r>
            <a:br>
              <a:rPr lang="en-US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(A. </a:t>
            </a:r>
            <a:r>
              <a:rPr lang="en-US" dirty="0" err="1" smtClean="0">
                <a:cs typeface="Times New Roman"/>
              </a:rPr>
              <a:t>Burov</a:t>
            </a:r>
            <a:r>
              <a:rPr lang="en-US" dirty="0" smtClean="0">
                <a:cs typeface="Times New Roman"/>
              </a:rPr>
              <a:t> et al. PRSTAB)</a:t>
            </a: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/>
              <a:t> </a:t>
            </a:r>
          </a:p>
          <a:p>
            <a:r>
              <a:rPr lang="en-US" dirty="0" smtClean="0"/>
              <a:t>In the vertical plane:</a:t>
            </a:r>
            <a:br>
              <a:rPr lang="en-US" dirty="0" smtClean="0"/>
            </a:br>
            <a:r>
              <a:rPr lang="en-US" dirty="0" err="1" smtClean="0"/>
              <a:t>Im</a:t>
            </a:r>
            <a:r>
              <a:rPr lang="en-US" dirty="0" smtClean="0"/>
              <a:t>(</a:t>
            </a:r>
            <a:r>
              <a:rPr lang="en-US" dirty="0" err="1" smtClean="0"/>
              <a:t>Zeff</a:t>
            </a:r>
            <a:r>
              <a:rPr lang="en-US" dirty="0" smtClean="0"/>
              <a:t>)=</a:t>
            </a:r>
            <a:r>
              <a:rPr lang="en-US" dirty="0" err="1" smtClean="0"/>
              <a:t>i</a:t>
            </a:r>
            <a:r>
              <a:rPr lang="en-US" dirty="0" smtClean="0"/>
              <a:t> 6.8MOhm/m would means </a:t>
            </a:r>
            <a:br>
              <a:rPr lang="en-US" dirty="0" smtClean="0"/>
            </a:br>
            <a:r>
              <a:rPr lang="en-US" dirty="0" err="1" smtClean="0"/>
              <a:t>Im</a:t>
            </a:r>
            <a:r>
              <a:rPr lang="en-US" dirty="0" smtClean="0"/>
              <a:t>(</a:t>
            </a:r>
            <a:r>
              <a:rPr lang="en-US" dirty="0" err="1" smtClean="0"/>
              <a:t>Zeff</a:t>
            </a:r>
            <a:r>
              <a:rPr lang="en-US" dirty="0" smtClean="0"/>
              <a:t>)</a:t>
            </a:r>
            <a:r>
              <a:rPr lang="en-US" dirty="0" err="1" smtClean="0"/>
              <a:t>dip~Im</a:t>
            </a:r>
            <a:r>
              <a:rPr lang="en-US" dirty="0" smtClean="0"/>
              <a:t>(</a:t>
            </a:r>
            <a:r>
              <a:rPr lang="en-US" dirty="0" err="1" smtClean="0"/>
              <a:t>Zeff</a:t>
            </a:r>
            <a:r>
              <a:rPr lang="en-US" dirty="0" smtClean="0"/>
              <a:t>)</a:t>
            </a:r>
            <a:r>
              <a:rPr lang="en-US" dirty="0" err="1" smtClean="0"/>
              <a:t>quad~i</a:t>
            </a:r>
            <a:r>
              <a:rPr lang="en-US" dirty="0" smtClean="0"/>
              <a:t> 3.4MOhm/m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Comparison with measurements done in 1989</a:t>
            </a:r>
            <a:br>
              <a:rPr lang="en-US" dirty="0" smtClean="0"/>
            </a:br>
            <a:r>
              <a:rPr lang="en-US" dirty="0" smtClean="0"/>
              <a:t>(R. </a:t>
            </a:r>
            <a:r>
              <a:rPr lang="en-US" dirty="0" err="1" smtClean="0"/>
              <a:t>Cappi</a:t>
            </a:r>
            <a:r>
              <a:rPr lang="en-US" dirty="0" smtClean="0"/>
              <a:t>, M. Martini </a:t>
            </a:r>
            <a:r>
              <a:rPr lang="en-US" i="1" dirty="0" smtClean="0"/>
              <a:t>et 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Tune_shift_19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971800"/>
            <a:ext cx="4050707" cy="2743200"/>
          </a:xfrm>
          <a:prstGeom prst="rect">
            <a:avLst/>
          </a:prstGeom>
        </p:spPr>
      </p:pic>
      <p:pic>
        <p:nvPicPr>
          <p:cNvPr id="8" name="Picture 7" descr="QV_tuneshift@26G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962275"/>
            <a:ext cx="4286250" cy="275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743200"/>
            <a:ext cx="22860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6096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Caution: not the same beam condition (not the same bunch length etc …)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2602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@26GeV/c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Estimation of the coherent tune shift due to the space charge at injection and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Rough estimation of the space charge contribution in the impedance at injection.</a:t>
            </a:r>
          </a:p>
          <a:p>
            <a:r>
              <a:rPr lang="en-US" sz="2400" dirty="0" smtClean="0"/>
              <a:t>Reference to “Tune shift and stop bands at injection in the CERN PS”, </a:t>
            </a:r>
            <a:r>
              <a:rPr lang="en-US" sz="2400" u="sng" dirty="0" smtClean="0"/>
              <a:t>Y. </a:t>
            </a:r>
            <a:r>
              <a:rPr lang="en-US" sz="2400" u="sng" dirty="0" err="1" smtClean="0"/>
              <a:t>Baconnier</a:t>
            </a:r>
            <a:r>
              <a:rPr lang="en-US" sz="2400" dirty="0" smtClean="0"/>
              <a:t> CERN/PS 87-89.</a:t>
            </a:r>
          </a:p>
          <a:p>
            <a:r>
              <a:rPr lang="en-US" sz="2400" dirty="0" smtClean="0"/>
              <a:t>“Non penetrating field”</a:t>
            </a:r>
          </a:p>
          <a:p>
            <a:r>
              <a:rPr lang="en-US" sz="2400" dirty="0" err="1" smtClean="0"/>
              <a:t>Laslett</a:t>
            </a:r>
            <a:r>
              <a:rPr lang="en-US" sz="2400" dirty="0" smtClean="0"/>
              <a:t> coefficients for elliptical chamber</a:t>
            </a:r>
            <a:br>
              <a:rPr lang="en-US" sz="2400" dirty="0" smtClean="0"/>
            </a:br>
            <a:r>
              <a:rPr lang="en-US" sz="2400" dirty="0" smtClean="0"/>
              <a:t>a centered beam in the vacuum chamber</a:t>
            </a:r>
            <a:br>
              <a:rPr lang="en-US" sz="2400" dirty="0" smtClean="0"/>
            </a:br>
            <a:r>
              <a:rPr lang="en-US" sz="2400" dirty="0" smtClean="0"/>
              <a:t>valid for h/w &lt; 0.7</a:t>
            </a:r>
            <a:br>
              <a:rPr lang="en-US" sz="2400" dirty="0" smtClean="0"/>
            </a:br>
            <a:r>
              <a:rPr lang="en-US" sz="2400" dirty="0" smtClean="0"/>
              <a:t>(B. </a:t>
            </a:r>
            <a:r>
              <a:rPr lang="en-US" sz="2400" dirty="0" err="1" smtClean="0"/>
              <a:t>Zotter</a:t>
            </a:r>
            <a:r>
              <a:rPr lang="en-US" sz="2400" dirty="0" smtClean="0"/>
              <a:t> CERN ISR-TH/72-8)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Laslett_Baconni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244432"/>
            <a:ext cx="2971800" cy="3537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oherent-Tune-shift-Baconni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697" y="5486400"/>
            <a:ext cx="5492089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Motivations</a:t>
            </a:r>
          </a:p>
          <a:p>
            <a:r>
              <a:rPr lang="en-US" dirty="0" smtClean="0"/>
              <a:t>Coherent tune shift at injection energy</a:t>
            </a:r>
          </a:p>
          <a:p>
            <a:r>
              <a:rPr lang="en-US" dirty="0" smtClean="0"/>
              <a:t>Effective imaginary impedance at injection</a:t>
            </a:r>
          </a:p>
          <a:p>
            <a:r>
              <a:rPr lang="en-US" dirty="0" smtClean="0"/>
              <a:t>Coherent tune shift at extraction</a:t>
            </a:r>
          </a:p>
          <a:p>
            <a:r>
              <a:rPr lang="en-US" dirty="0" smtClean="0"/>
              <a:t>Effective imaginary impedance at LHC extraction energy</a:t>
            </a:r>
          </a:p>
          <a:p>
            <a:r>
              <a:rPr lang="en-US" dirty="0" smtClean="0"/>
              <a:t>Estimation of the coherent tune shift due to the space charge at injection in the vertical plane</a:t>
            </a:r>
          </a:p>
          <a:p>
            <a:r>
              <a:rPr lang="en-US" dirty="0" smtClean="0"/>
              <a:t>Fast transverse instability at transition</a:t>
            </a:r>
          </a:p>
          <a:p>
            <a:r>
              <a:rPr lang="en-US" dirty="0" smtClean="0"/>
              <a:t>Estimation of the real part of the impedance</a:t>
            </a:r>
          </a:p>
          <a:p>
            <a:r>
              <a:rPr lang="en-US" dirty="0" smtClean="0"/>
              <a:t>Conclusions - Remarks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Estimation of the coherent tune shift due to the space charge at injection in the vertical plane</a:t>
            </a:r>
            <a:endParaRPr lang="en-US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791200"/>
            <a:ext cx="5562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j-lt"/>
                <a:cs typeface="Times New Roman"/>
              </a:rPr>
              <a:t>Δ</a:t>
            </a:r>
            <a:r>
              <a:rPr lang="en-US" sz="2400" dirty="0" smtClean="0">
                <a:latin typeface="+mj-lt"/>
                <a:cs typeface="Times New Roman"/>
              </a:rPr>
              <a:t>Q-Space charge ~ ¼ Total measured </a:t>
            </a:r>
            <a:r>
              <a:rPr lang="el-GR" sz="2400" dirty="0" smtClean="0">
                <a:latin typeface="+mj-lt"/>
                <a:cs typeface="Times New Roman"/>
              </a:rPr>
              <a:t>Δ</a:t>
            </a:r>
            <a:r>
              <a:rPr lang="en-US" sz="2400" dirty="0" smtClean="0">
                <a:latin typeface="+mj-lt"/>
                <a:cs typeface="Times New Roman"/>
              </a:rPr>
              <a:t>Q at injection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57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Estimation!</a:t>
            </a:r>
            <a:endParaRPr lang="en-US" sz="2000" dirty="0"/>
          </a:p>
        </p:txBody>
      </p:sp>
      <p:cxnSp>
        <p:nvCxnSpPr>
          <p:cNvPr id="10" name="Straight Arrow Connector 9"/>
          <p:cNvCxnSpPr>
            <a:stCxn id="8" idx="2"/>
            <a:endCxn id="7" idx="1"/>
          </p:cNvCxnSpPr>
          <p:nvPr/>
        </p:nvCxnSpPr>
        <p:spPr>
          <a:xfrm rot="16200000" flipH="1">
            <a:off x="1440106" y="5437004"/>
            <a:ext cx="548789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SC_tuneshift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524000"/>
            <a:ext cx="6393312" cy="3978573"/>
          </a:xfrm>
        </p:spPr>
      </p:pic>
      <p:sp>
        <p:nvSpPr>
          <p:cNvPr id="6" name="TextBox 5"/>
          <p:cNvSpPr txBox="1"/>
          <p:nvPr/>
        </p:nvSpPr>
        <p:spPr>
          <a:xfrm>
            <a:off x="5181599" y="2286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Estimated tune shift due to Space charge with analytical formulas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9599" y="4267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vertical tune shift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0" y="1524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26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1981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1.4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-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Vertical : </a:t>
            </a:r>
            <a:br>
              <a:rPr lang="en-US" dirty="0" smtClean="0"/>
            </a:br>
            <a:r>
              <a:rPr lang="en-US" dirty="0" err="1" smtClean="0"/>
              <a:t>Zeff</a:t>
            </a:r>
            <a:r>
              <a:rPr lang="en-US" dirty="0" smtClean="0"/>
              <a:t>=12 </a:t>
            </a:r>
            <a:r>
              <a:rPr lang="en-US" dirty="0" err="1" smtClean="0"/>
              <a:t>Mohm</a:t>
            </a:r>
            <a:r>
              <a:rPr lang="en-US" dirty="0" smtClean="0"/>
              <a:t>/m @ 1.4 </a:t>
            </a:r>
            <a:r>
              <a:rPr lang="en-US" dirty="0" err="1" smtClean="0"/>
              <a:t>GeV</a:t>
            </a:r>
            <a:r>
              <a:rPr lang="en-US" dirty="0" smtClean="0"/>
              <a:t>/c and 6.8 </a:t>
            </a:r>
            <a:r>
              <a:rPr lang="en-US" dirty="0" err="1" smtClean="0"/>
              <a:t>MOhm</a:t>
            </a:r>
            <a:r>
              <a:rPr lang="en-US" dirty="0" smtClean="0"/>
              <a:t>/m @ 26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Horizontal: </a:t>
            </a:r>
            <a:br>
              <a:rPr lang="en-US" dirty="0" smtClean="0"/>
            </a:br>
            <a:r>
              <a:rPr lang="en-US" dirty="0" err="1" smtClean="0"/>
              <a:t>Zeff</a:t>
            </a:r>
            <a:r>
              <a:rPr lang="en-US" dirty="0" smtClean="0"/>
              <a:t>=3.5 </a:t>
            </a:r>
            <a:r>
              <a:rPr lang="en-US" dirty="0" err="1" smtClean="0"/>
              <a:t>Mohm</a:t>
            </a:r>
            <a:r>
              <a:rPr lang="en-US" dirty="0" smtClean="0"/>
              <a:t>/m and ~1MOhm/m</a:t>
            </a:r>
          </a:p>
          <a:p>
            <a:r>
              <a:rPr lang="en-US" dirty="0" smtClean="0"/>
              <a:t>Measurements done in the past (1989) by </a:t>
            </a:r>
            <a:r>
              <a:rPr lang="en-US" dirty="0" err="1" smtClean="0"/>
              <a:t>R.Cappi</a:t>
            </a:r>
            <a:r>
              <a:rPr lang="en-US" dirty="0" smtClean="0"/>
              <a:t> et al and by Elias (2001) </a:t>
            </a:r>
            <a:r>
              <a:rPr lang="en-US" dirty="0" err="1" smtClean="0"/>
              <a:t>Zt</a:t>
            </a:r>
            <a:r>
              <a:rPr lang="en-US" dirty="0" smtClean="0"/>
              <a:t>(</a:t>
            </a:r>
            <a:r>
              <a:rPr lang="en-US" dirty="0" err="1" smtClean="0"/>
              <a:t>Vert</a:t>
            </a:r>
            <a:r>
              <a:rPr lang="en-US" dirty="0" smtClean="0"/>
              <a:t>)~3 </a:t>
            </a:r>
            <a:r>
              <a:rPr lang="en-US" dirty="0" err="1" smtClean="0"/>
              <a:t>MOhm</a:t>
            </a:r>
            <a:r>
              <a:rPr lang="en-US" dirty="0" smtClean="0"/>
              <a:t>/m and </a:t>
            </a:r>
            <a:r>
              <a:rPr lang="en-US" dirty="0" err="1" smtClean="0"/>
              <a:t>Zt</a:t>
            </a:r>
            <a:r>
              <a:rPr lang="en-US" dirty="0" smtClean="0"/>
              <a:t>(</a:t>
            </a:r>
            <a:r>
              <a:rPr lang="en-US" dirty="0" err="1" smtClean="0"/>
              <a:t>Hor</a:t>
            </a:r>
            <a:r>
              <a:rPr lang="en-US" dirty="0" smtClean="0"/>
              <a:t>)~1 </a:t>
            </a:r>
            <a:r>
              <a:rPr lang="en-US" dirty="0" err="1" smtClean="0"/>
              <a:t>MOhm</a:t>
            </a:r>
            <a:r>
              <a:rPr lang="en-US" dirty="0" smtClean="0"/>
              <a:t>/m </a:t>
            </a:r>
          </a:p>
          <a:p>
            <a:r>
              <a:rPr lang="en-US" dirty="0" smtClean="0"/>
              <a:t>Analytical formulas estimates ¼ the coherent tune shift due to space charge in the vertical plane.</a:t>
            </a:r>
          </a:p>
          <a:p>
            <a:r>
              <a:rPr lang="en-US" dirty="0" smtClean="0"/>
              <a:t>MTE kickers (2006) ? The studies planed an 10% increase of the transverse impedance.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order </a:t>
            </a:r>
            <a:r>
              <a:rPr lang="en-US" dirty="0" err="1" smtClean="0"/>
              <a:t>headtail</a:t>
            </a:r>
            <a:r>
              <a:rPr lang="en-US" dirty="0" smtClean="0"/>
              <a:t>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Observed on most of high intensity beams (AD, m~5,6), on the HI-LHC beam on the flat bottom at 1.4GeV (m~5,6)</a:t>
            </a:r>
          </a:p>
          <a:p>
            <a:r>
              <a:rPr lang="en-US" dirty="0" smtClean="0"/>
              <a:t>Observed also on the MD beam</a:t>
            </a:r>
            <a:br>
              <a:rPr lang="en-US" dirty="0" smtClean="0"/>
            </a:br>
            <a:r>
              <a:rPr lang="en-US" dirty="0" smtClean="0"/>
              <a:t> (h=8, full </a:t>
            </a:r>
            <a:r>
              <a:rPr lang="el-GR" dirty="0" smtClean="0">
                <a:cs typeface="Times New Roman"/>
              </a:rPr>
              <a:t>σ</a:t>
            </a:r>
            <a:r>
              <a:rPr lang="en-US" dirty="0" smtClean="0">
                <a:cs typeface="Times New Roman"/>
              </a:rPr>
              <a:t>l=180ns, </a:t>
            </a:r>
            <a:r>
              <a:rPr lang="en-US" dirty="0" err="1" smtClean="0">
                <a:cs typeface="Times New Roman"/>
              </a:rPr>
              <a:t>xiH</a:t>
            </a:r>
            <a:r>
              <a:rPr lang="en-US" smtClean="0">
                <a:cs typeface="Times New Roman"/>
              </a:rPr>
              <a:t>~-0.8</a:t>
            </a:r>
            <a:r>
              <a:rPr lang="en-US" dirty="0" smtClean="0">
                <a:cs typeface="Times New Roman"/>
              </a:rPr>
              <a:t>, </a:t>
            </a:r>
            <a:r>
              <a:rPr lang="en-US" dirty="0" err="1" smtClean="0">
                <a:cs typeface="Times New Roman"/>
              </a:rPr>
              <a:t>xiV</a:t>
            </a:r>
            <a:r>
              <a:rPr lang="en-US" dirty="0" smtClean="0">
                <a:cs typeface="Times New Roman"/>
              </a:rPr>
              <a:t>~-1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>
                <a:cs typeface="Times New Roman"/>
              </a:rPr>
              <a:t>with m=6,7</a:t>
            </a:r>
            <a:endParaRPr lang="en-US" dirty="0" smtClean="0"/>
          </a:p>
        </p:txBody>
      </p:sp>
      <p:pic>
        <p:nvPicPr>
          <p:cNvPr id="8" name="Picture 7" descr="High_Order_Hdtl_MDTuneShi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4058074"/>
            <a:ext cx="5334000" cy="25618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0" y="5715000"/>
            <a:ext cx="914400" cy="369332"/>
            <a:chOff x="3962400" y="5867400"/>
            <a:chExt cx="914400" cy="3693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962400" y="5943600"/>
              <a:ext cx="762000" cy="1588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114800" y="5867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imes New Roman"/>
                  <a:cs typeface="Times New Roman"/>
                </a:rPr>
                <a:t>ωξ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57600" y="4191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4648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4648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m=9,8,7,6,5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4114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Mode&gt; = 5 instable</a:t>
            </a:r>
            <a:endParaRPr lang="en-US" dirty="0"/>
          </a:p>
        </p:txBody>
      </p:sp>
      <p:pic>
        <p:nvPicPr>
          <p:cNvPr id="14" name="Picture 13" descr="hdtl_conditi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4094" y="4495800"/>
            <a:ext cx="3387506" cy="3931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63000" y="44312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56388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“High order </a:t>
            </a:r>
            <a:r>
              <a:rPr lang="en-US" dirty="0" err="1" smtClean="0"/>
              <a:t>headtail</a:t>
            </a:r>
            <a:r>
              <a:rPr lang="en-US" dirty="0" smtClean="0"/>
              <a:t> modes in the CERN PS”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Cappi</a:t>
            </a:r>
            <a:endParaRPr lang="en-US" dirty="0"/>
          </a:p>
        </p:txBody>
      </p:sp>
      <p:pic>
        <p:nvPicPr>
          <p:cNvPr id="18" name="Picture 17" descr="chromatic_revolution_freq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4876800"/>
            <a:ext cx="1781301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order </a:t>
            </a:r>
            <a:r>
              <a:rPr lang="en-US" dirty="0" err="1" smtClean="0"/>
              <a:t>headtail</a:t>
            </a:r>
            <a:r>
              <a:rPr lang="en-US" dirty="0" smtClean="0"/>
              <a:t> modes</a:t>
            </a:r>
            <a:endParaRPr lang="en-US" dirty="0"/>
          </a:p>
        </p:txBody>
      </p:sp>
      <p:pic>
        <p:nvPicPr>
          <p:cNvPr id="6" name="Content Placeholder 5" descr="SpectrumQH_100e10_Q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9310" y="1828800"/>
            <a:ext cx="4191902" cy="2931099"/>
          </a:xfrm>
        </p:spPr>
      </p:pic>
      <p:pic>
        <p:nvPicPr>
          <p:cNvPr id="7" name="Content Placeholder 6" descr="spectrum_intensity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27550" y="1676400"/>
            <a:ext cx="4464050" cy="3124836"/>
          </a:xfrm>
        </p:spPr>
      </p:pic>
      <p:sp>
        <p:nvSpPr>
          <p:cNvPr id="5" name="TextBox 4"/>
          <p:cNvSpPr txBox="1"/>
          <p:nvPr/>
        </p:nvSpPr>
        <p:spPr>
          <a:xfrm>
            <a:off x="457200" y="4953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Planned MD with the impedance team to stabilize the beam with the linear coupling.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Rise time </a:t>
            </a:r>
            <a:r>
              <a:rPr lang="en-US" dirty="0" err="1" smtClean="0"/>
              <a:t>headtail</a:t>
            </a:r>
            <a:r>
              <a:rPr lang="en-US" dirty="0" smtClean="0"/>
              <a:t> instability (fit of the Re(</a:t>
            </a:r>
            <a:r>
              <a:rPr lang="en-US" dirty="0" err="1" smtClean="0"/>
              <a:t>ZtBB</a:t>
            </a:r>
            <a:r>
              <a:rPr lang="en-US" dirty="0" smtClean="0"/>
              <a:t> impedance)+Re(</a:t>
            </a:r>
            <a:r>
              <a:rPr lang="en-US" dirty="0" err="1" smtClean="0"/>
              <a:t>ZtResistive</a:t>
            </a:r>
            <a:r>
              <a:rPr lang="en-US" dirty="0" smtClean="0"/>
              <a:t> wall)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With </a:t>
            </a:r>
            <a:r>
              <a:rPr lang="en-US" dirty="0" err="1" smtClean="0"/>
              <a:t>headtail</a:t>
            </a:r>
            <a:r>
              <a:rPr lang="en-US" dirty="0" smtClean="0"/>
              <a:t> simulation , I am still missing 2 nodes (m=3) (some simulation were done in the past by Elias and Benoit in 2007 PAC07)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</a:t>
            </a:r>
            <a:r>
              <a:rPr lang="en-US" dirty="0" err="1" smtClean="0"/>
              <a:t>emittance</a:t>
            </a:r>
            <a:r>
              <a:rPr lang="en-US" dirty="0" smtClean="0"/>
              <a:t> blow up</a:t>
            </a:r>
            <a:endParaRPr lang="en-US" dirty="0"/>
          </a:p>
        </p:txBody>
      </p:sp>
      <p:pic>
        <p:nvPicPr>
          <p:cNvPr id="4" name="Content Placeholder 3" descr="250e10_H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37655" y="1547104"/>
            <a:ext cx="6349145" cy="5234696"/>
          </a:xfrm>
        </p:spPr>
      </p:pic>
      <p:sp>
        <p:nvSpPr>
          <p:cNvPr id="5" name="TextBox 4"/>
          <p:cNvSpPr txBox="1"/>
          <p:nvPr/>
        </p:nvSpPr>
        <p:spPr>
          <a:xfrm>
            <a:off x="304800" y="3276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25%</a:t>
            </a:r>
          </a:p>
          <a:p>
            <a:r>
              <a:rPr lang="en-US" dirty="0" smtClean="0"/>
              <a:t>Blow 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band impedance model</a:t>
            </a:r>
            <a:endParaRPr lang="en-US" dirty="0"/>
          </a:p>
        </p:txBody>
      </p:sp>
      <p:pic>
        <p:nvPicPr>
          <p:cNvPr id="7" name="Content Placeholder 6" descr="Impedanc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2330" y="1981200"/>
            <a:ext cx="8783070" cy="4215388"/>
          </a:xfrm>
        </p:spPr>
      </p:pic>
      <p:sp>
        <p:nvSpPr>
          <p:cNvPr id="8" name="TextBox 7"/>
          <p:cNvSpPr txBox="1"/>
          <p:nvPr/>
        </p:nvSpPr>
        <p:spPr>
          <a:xfrm>
            <a:off x="304800" y="6324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R. </a:t>
            </a:r>
            <a:r>
              <a:rPr lang="en-US" dirty="0" err="1" smtClean="0"/>
              <a:t>Cappi</a:t>
            </a:r>
            <a:r>
              <a:rPr lang="en-US" dirty="0" smtClean="0"/>
              <a:t>, “Impedance Measurements”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748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Im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Zt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886994" y="2438400"/>
            <a:ext cx="304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19767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Re(</a:t>
            </a:r>
            <a:r>
              <a:rPr lang="en-US" sz="2400" b="1" dirty="0" err="1" smtClean="0">
                <a:solidFill>
                  <a:srgbClr val="FF0000"/>
                </a:solidFill>
              </a:rPr>
              <a:t>Zt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019006" y="2590006"/>
            <a:ext cx="304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1828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Real Tune shift measurements</a:t>
            </a:r>
          </a:p>
          <a:p>
            <a:r>
              <a:rPr lang="en-US" sz="2000" dirty="0" smtClean="0"/>
              <a:t>Estimation of this part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22098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3200400" y="2590800"/>
            <a:ext cx="2286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19812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Instability rise time measurements</a:t>
            </a:r>
          </a:p>
          <a:p>
            <a:r>
              <a:rPr lang="en-US" sz="2000" dirty="0" smtClean="0"/>
              <a:t>Estimation of this part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3600" y="3810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wr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3" name="Picture 22" descr="BB_imped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562600"/>
            <a:ext cx="3562470" cy="10607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5920" y="1075794"/>
            <a:ext cx="4798080" cy="2917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9120" y="3807760"/>
            <a:ext cx="4688640" cy="2956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120" y="5685717"/>
            <a:ext cx="3065760" cy="1074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itle 6"/>
          <p:cNvSpPr>
            <a:spLocks noGrp="1"/>
          </p:cNvSpPr>
          <p:nvPr>
            <p:ph type="title"/>
          </p:nvPr>
        </p:nvSpPr>
        <p:spPr>
          <a:xfrm>
            <a:off x="612000" y="228985"/>
            <a:ext cx="8154720" cy="990824"/>
          </a:xfrm>
        </p:spPr>
        <p:txBody>
          <a:bodyPr lIns="82945" tIns="41473" rIns="82945" bIns="41473"/>
          <a:lstStyle/>
          <a:p>
            <a:pPr eaLnBrk="1" hangingPunct="1"/>
            <a:r>
              <a:rPr lang="en-US" smtClean="0"/>
              <a:t>Crossing Transition in the CERN PS</a:t>
            </a:r>
          </a:p>
        </p:txBody>
      </p:sp>
      <p:sp>
        <p:nvSpPr>
          <p:cNvPr id="17414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612001" y="1600009"/>
            <a:ext cx="3699360" cy="4496152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Asymmetrical gamma jump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In the past, avoid 'negative mass instability' and longitudinal space charge effect on bunch length.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Doublets and triplets (combined doublets) </a:t>
            </a:r>
            <a:r>
              <a:rPr lang="en-US" sz="1800" dirty="0" err="1" smtClean="0"/>
              <a:t>quadrupoles</a:t>
            </a:r>
            <a:r>
              <a:rPr lang="en-US" sz="1800" dirty="0" smtClean="0"/>
              <a:t> in non zero dispersion locations.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Designed for a </a:t>
            </a:r>
            <a:r>
              <a:rPr lang="en-US" sz="1800" dirty="0" err="1" smtClean="0"/>
              <a:t>Qx,y</a:t>
            </a:r>
            <a:r>
              <a:rPr lang="en-US" sz="1800" dirty="0" smtClean="0"/>
              <a:t>=6.25 with no tune shift.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err="1" smtClean="0"/>
              <a:t>Δγt</a:t>
            </a:r>
            <a:r>
              <a:rPr lang="en-US" sz="1800" dirty="0" smtClean="0"/>
              <a:t>=-1.24 in 500μs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RF stable phase jump at transition to keep the longitudinal focusing after transition energy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/>
          <p:cNvSpPr>
            <a:spLocks noGrp="1"/>
          </p:cNvSpPr>
          <p:nvPr>
            <p:ph type="title"/>
          </p:nvPr>
        </p:nvSpPr>
        <p:spPr>
          <a:xfrm>
            <a:off x="522721" y="228985"/>
            <a:ext cx="8153280" cy="990824"/>
          </a:xfrm>
        </p:spPr>
        <p:txBody>
          <a:bodyPr lIns="82945" tIns="41473" rIns="82945" bIns="41473"/>
          <a:lstStyle/>
          <a:p>
            <a:pPr eaLnBrk="1" hangingPunct="1"/>
            <a:r>
              <a:rPr lang="en-US" smtClean="0"/>
              <a:t>Crossing Transition in the CERN PS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612000" y="1600009"/>
            <a:ext cx="8154720" cy="4496152"/>
          </a:xfrm>
        </p:spPr>
        <p:txBody>
          <a:bodyPr lIns="82945" tIns="41473" rIns="82945" bIns="41473"/>
          <a:lstStyle/>
          <a:p>
            <a:pPr marL="390246" indent="-293764">
              <a:tabLst>
                <a:tab pos="391686" algn="l"/>
                <a:tab pos="493928" algn="l"/>
                <a:tab pos="908654" algn="l"/>
                <a:tab pos="1323380" algn="l"/>
                <a:tab pos="1738106" algn="l"/>
                <a:tab pos="2152832" algn="l"/>
                <a:tab pos="2567558" algn="l"/>
                <a:tab pos="2982284" algn="l"/>
                <a:tab pos="3397011" algn="l"/>
                <a:tab pos="3811737" algn="l"/>
                <a:tab pos="4226463" algn="l"/>
                <a:tab pos="4641189" algn="l"/>
                <a:tab pos="5055915" algn="l"/>
                <a:tab pos="5470641" algn="l"/>
                <a:tab pos="5885367" algn="l"/>
                <a:tab pos="6300093" algn="l"/>
                <a:tab pos="6714820" algn="l"/>
                <a:tab pos="7129546" algn="l"/>
                <a:tab pos="7544272" algn="l"/>
                <a:tab pos="7958998" algn="l"/>
                <a:tab pos="8373724" algn="l"/>
              </a:tabLst>
            </a:pPr>
            <a:r>
              <a:rPr lang="en-US" sz="1800" dirty="0" smtClean="0"/>
              <a:t>However …</a:t>
            </a:r>
          </a:p>
          <a:p>
            <a:pPr marL="390246" indent="-293764">
              <a:tabLst>
                <a:tab pos="391686" algn="l"/>
                <a:tab pos="493928" algn="l"/>
                <a:tab pos="908654" algn="l"/>
                <a:tab pos="1323380" algn="l"/>
                <a:tab pos="1738106" algn="l"/>
                <a:tab pos="2152832" algn="l"/>
                <a:tab pos="2567558" algn="l"/>
                <a:tab pos="2982284" algn="l"/>
                <a:tab pos="3397011" algn="l"/>
                <a:tab pos="3811737" algn="l"/>
                <a:tab pos="4226463" algn="l"/>
                <a:tab pos="4641189" algn="l"/>
                <a:tab pos="5055915" algn="l"/>
                <a:tab pos="5470641" algn="l"/>
                <a:tab pos="5885367" algn="l"/>
                <a:tab pos="6300093" algn="l"/>
                <a:tab pos="6714820" algn="l"/>
                <a:tab pos="7129546" algn="l"/>
                <a:tab pos="7544272" algn="l"/>
                <a:tab pos="7958998" algn="l"/>
                <a:tab pos="8373724" algn="l"/>
              </a:tabLst>
            </a:pPr>
            <a:endParaRPr lang="en-US" sz="1800" dirty="0" smtClean="0"/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1686" algn="l"/>
                <a:tab pos="493928" algn="l"/>
                <a:tab pos="908654" algn="l"/>
                <a:tab pos="1323380" algn="l"/>
                <a:tab pos="1738106" algn="l"/>
                <a:tab pos="2152832" algn="l"/>
                <a:tab pos="2567558" algn="l"/>
                <a:tab pos="2982284" algn="l"/>
                <a:tab pos="3397011" algn="l"/>
                <a:tab pos="3811737" algn="l"/>
                <a:tab pos="4226463" algn="l"/>
                <a:tab pos="4641189" algn="l"/>
                <a:tab pos="5055915" algn="l"/>
                <a:tab pos="5470641" algn="l"/>
                <a:tab pos="5885367" algn="l"/>
                <a:tab pos="6300093" algn="l"/>
                <a:tab pos="6714820" algn="l"/>
                <a:tab pos="7129546" algn="l"/>
                <a:tab pos="7544272" algn="l"/>
                <a:tab pos="7958998" algn="l"/>
                <a:tab pos="8373724" algn="l"/>
              </a:tabLst>
            </a:pPr>
            <a:r>
              <a:rPr lang="en-US" sz="1800" dirty="0" smtClean="0"/>
              <a:t>Increase the Hor. beam size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1686" algn="l"/>
                <a:tab pos="493928" algn="l"/>
                <a:tab pos="908654" algn="l"/>
                <a:tab pos="1323380" algn="l"/>
                <a:tab pos="1738106" algn="l"/>
                <a:tab pos="2152832" algn="l"/>
                <a:tab pos="2567558" algn="l"/>
                <a:tab pos="2982284" algn="l"/>
                <a:tab pos="3397011" algn="l"/>
                <a:tab pos="3811737" algn="l"/>
                <a:tab pos="4226463" algn="l"/>
                <a:tab pos="4641189" algn="l"/>
                <a:tab pos="5055915" algn="l"/>
                <a:tab pos="5470641" algn="l"/>
                <a:tab pos="5885367" algn="l"/>
                <a:tab pos="6300093" algn="l"/>
                <a:tab pos="6714820" algn="l"/>
                <a:tab pos="7129546" algn="l"/>
                <a:tab pos="7544272" algn="l"/>
                <a:tab pos="7958998" algn="l"/>
                <a:tab pos="8373724" algn="l"/>
              </a:tabLst>
            </a:pPr>
            <a:r>
              <a:rPr lang="en-US" sz="1800" dirty="0" smtClean="0"/>
              <a:t>Localized beam losses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1686" algn="l"/>
                <a:tab pos="493928" algn="l"/>
                <a:tab pos="908654" algn="l"/>
                <a:tab pos="1323380" algn="l"/>
                <a:tab pos="1738106" algn="l"/>
                <a:tab pos="2152832" algn="l"/>
                <a:tab pos="2567558" algn="l"/>
                <a:tab pos="2982284" algn="l"/>
                <a:tab pos="3397011" algn="l"/>
                <a:tab pos="3811737" algn="l"/>
                <a:tab pos="4226463" algn="l"/>
                <a:tab pos="4641189" algn="l"/>
                <a:tab pos="5055915" algn="l"/>
                <a:tab pos="5470641" algn="l"/>
                <a:tab pos="5885367" algn="l"/>
                <a:tab pos="6300093" algn="l"/>
                <a:tab pos="6714820" algn="l"/>
                <a:tab pos="7129546" algn="l"/>
                <a:tab pos="7544272" algn="l"/>
                <a:tab pos="7958998" algn="l"/>
                <a:tab pos="8373724" algn="l"/>
              </a:tabLst>
            </a:pPr>
            <a:r>
              <a:rPr lang="en-US" sz="1800" dirty="0" smtClean="0"/>
              <a:t>High intensity beams fill the aperture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1" y="3689667"/>
            <a:ext cx="4790880" cy="3076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320" y="1343662"/>
            <a:ext cx="4147200" cy="2720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760" y="4144756"/>
            <a:ext cx="4452480" cy="2658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5222880" y="1005226"/>
            <a:ext cx="3690720" cy="466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2902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Hor. beam envelop Hor. </a:t>
            </a:r>
            <a:r>
              <a:rPr lang="en-US" sz="1400" dirty="0" err="1">
                <a:solidFill>
                  <a:srgbClr val="000000"/>
                </a:solidFill>
              </a:rPr>
              <a:t>Emittance</a:t>
            </a:r>
            <a:r>
              <a:rPr lang="en-US" sz="1400" dirty="0">
                <a:solidFill>
                  <a:srgbClr val="000000"/>
                </a:solidFill>
              </a:rPr>
              <a:t> (1sigma) 5mm.mrad norm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12000" y="228985"/>
            <a:ext cx="8154720" cy="990824"/>
          </a:xfrm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Motivations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612000" y="1600009"/>
            <a:ext cx="3437280" cy="4496152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Understand the dynamics of the fast instability at transition (no synchrotron motion) </a:t>
            </a:r>
            <a:r>
              <a:rPr lang="en-US" sz="1800" b="1" u="sng" dirty="0" smtClean="0"/>
              <a:t>with/without gamma jump</a:t>
            </a:r>
            <a:br>
              <a:rPr lang="en-US" sz="1800" b="1" u="sng" dirty="0" smtClean="0"/>
            </a:br>
            <a:endParaRPr lang="en-US" sz="1800" b="1" u="sng" dirty="0" smtClean="0"/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Improve stability of high intensity beams with gamma jump without compromising the longitudinal density.</a:t>
            </a:r>
            <a:br>
              <a:rPr lang="en-US" sz="1800" dirty="0" smtClean="0"/>
            </a:br>
            <a:endParaRPr lang="en-US" sz="1800" dirty="0" smtClean="0"/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Predict also transverse stability of the ultimate LHC beam in the PS at transition crossing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281" y="1585607"/>
            <a:ext cx="4847040" cy="2822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439520" y="4460149"/>
            <a:ext cx="3546720" cy="138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&gt; 2.1 </a:t>
            </a:r>
            <a:r>
              <a:rPr lang="en-US" dirty="0" err="1">
                <a:solidFill>
                  <a:srgbClr val="000000"/>
                </a:solidFill>
              </a:rPr>
              <a:t>eVs</a:t>
            </a:r>
            <a:r>
              <a:rPr lang="en-US" dirty="0">
                <a:solidFill>
                  <a:srgbClr val="000000"/>
                </a:solidFill>
              </a:rPr>
              <a:t> are needed for 7e12 p/b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Single bunch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i="1" dirty="0">
                <a:solidFill>
                  <a:srgbClr val="000000"/>
                </a:solidFill>
              </a:rPr>
              <a:t>E. Metral, S. </a:t>
            </a:r>
            <a:r>
              <a:rPr lang="en-US" i="1" dirty="0" err="1">
                <a:solidFill>
                  <a:srgbClr val="000000"/>
                </a:solidFill>
              </a:rPr>
              <a:t>Hankock</a:t>
            </a:r>
            <a:endParaRPr lang="en-US" i="1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(PS/RF Note 2002-198)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3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i="1" dirty="0">
                <a:solidFill>
                  <a:srgbClr val="000000"/>
                </a:solidFill>
              </a:rPr>
              <a:t>Courtesy E. Metral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211681" y="868411"/>
            <a:ext cx="3641760" cy="4105871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 </a:t>
            </a:r>
            <a:r>
              <a:rPr lang="en-US" sz="1800" b="1" u="sng" dirty="0" smtClean="0"/>
              <a:t>For OUR analysis</a:t>
            </a:r>
            <a:r>
              <a:rPr lang="en-US" sz="1800" dirty="0" smtClean="0"/>
              <a:t>:</a:t>
            </a:r>
          </a:p>
          <a:p>
            <a:pPr marL="390246" indent="-293764">
              <a:buClrTx/>
              <a:buSzTx/>
              <a:buNone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     time growth = Max of the instability frequency in the FFT, while a filter is implementing in the analysis.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Vertical instability appears 2 ms after transition in the measurements, whereas depends of the absolute value of |η|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281" y="864091"/>
            <a:ext cx="5018400" cy="29667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5" descr="001MD3_2.4tr_312_1_1_2000_8_veryoptimise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2960" y="3886969"/>
            <a:ext cx="6170400" cy="248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What is the transverse impedance of the PS now ?</a:t>
            </a:r>
          </a:p>
          <a:p>
            <a:r>
              <a:rPr lang="en-US" dirty="0" smtClean="0"/>
              <a:t>High intensity and High brightness LHC beams remained unstable at injection due to head-tail (m=5,6,7).</a:t>
            </a:r>
          </a:p>
          <a:p>
            <a:r>
              <a:rPr lang="en-US" dirty="0" smtClean="0"/>
              <a:t>Important issue PS 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</a:p>
          <a:p>
            <a:r>
              <a:rPr lang="en-US" dirty="0" smtClean="0"/>
              <a:t>Fast instability measurements at transition crossing in the PS gave an estimation of Real(</a:t>
            </a:r>
            <a:r>
              <a:rPr lang="en-US" dirty="0" err="1" smtClean="0"/>
              <a:t>Zt</a:t>
            </a:r>
            <a:r>
              <a:rPr lang="en-US" dirty="0" smtClean="0"/>
              <a:t>) broadband</a:t>
            </a:r>
          </a:p>
          <a:p>
            <a:r>
              <a:rPr lang="en-US" dirty="0" smtClean="0"/>
              <a:t>Estimate the low frequency imaginary part of the broad-band impedance.</a:t>
            </a:r>
          </a:p>
          <a:p>
            <a:r>
              <a:rPr lang="en-US" dirty="0" smtClean="0"/>
              <a:t>Estimation of the tune shift due to the space charge.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12000" y="228985"/>
            <a:ext cx="8154720" cy="990824"/>
          </a:xfrm>
        </p:spPr>
        <p:txBody>
          <a:bodyPr lIns="82945" tIns="28737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300" dirty="0"/>
              <a:t>Instability measurements without gamma jump: beam setting-up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612001" y="1600009"/>
            <a:ext cx="3960000" cy="4496152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No gamma jump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Tuning the transition timing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Almost zero vertical chromaticity 'plateau' , create ideal condition for the fast vertical instability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PS magnets = combined function magnets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Working point controlled by Pole Face Winding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No vertical chromaticity measurements around transition energy over 15ms.</a:t>
            </a:r>
          </a:p>
        </p:txBody>
      </p:sp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640" y="1535201"/>
            <a:ext cx="4279680" cy="2351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800" y="3829362"/>
            <a:ext cx="3785760" cy="28630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284001" y="3292186"/>
          <a:ext cx="652320" cy="326915"/>
        </p:xfrm>
        <a:graphic>
          <a:graphicData uri="http://schemas.openxmlformats.org/presentationml/2006/ole">
            <p:oleObj spid="_x0000_s1026" r:id="rId6" imgW="72720" imgH="168840" progId="Equation.3">
              <p:embed/>
            </p:oleObj>
          </a:graphicData>
        </a:graphic>
      </p:graphicFrame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525600" y="5717401"/>
            <a:ext cx="349488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86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ΔQ/Q=ξ </a:t>
            </a:r>
            <a:r>
              <a:rPr lang="en-US" sz="2200" dirty="0" err="1">
                <a:solidFill>
                  <a:srgbClr val="000000"/>
                </a:solidFill>
              </a:rPr>
              <a:t>Δp</a:t>
            </a:r>
            <a:r>
              <a:rPr lang="en-US" sz="2200" dirty="0">
                <a:solidFill>
                  <a:srgbClr val="000000"/>
                </a:solidFill>
              </a:rPr>
              <a:t>/p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12000" y="228985"/>
            <a:ext cx="8154720" cy="990824"/>
          </a:xfrm>
        </p:spPr>
        <p:txBody>
          <a:bodyPr lIns="82945" tIns="28737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300" dirty="0"/>
              <a:t>Instability measurements without gamma jump: expected vertical chromaticity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361" y="2128544"/>
            <a:ext cx="6400800" cy="4174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456481" y="2514505"/>
            <a:ext cx="1828800" cy="11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de-CH" b="1">
                <a:solidFill>
                  <a:schemeClr val="tx1"/>
                </a:solidFill>
              </a:rPr>
              <a:t>Vertical chromaticit</a:t>
            </a:r>
            <a:r>
              <a:rPr lang="en-US" b="1">
                <a:solidFill>
                  <a:schemeClr val="tx1"/>
                </a:solidFill>
              </a:rPr>
              <a:t>y slightly positive at transition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28737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300" dirty="0"/>
              <a:t>Instability measurements without gamma jump: beam setting-up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1870757"/>
            <a:ext cx="4180320" cy="4105871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Instrumentation: wide band pickup, band width 2.5MHz-1GHz</a:t>
            </a:r>
            <a:br>
              <a:rPr lang="en-US" sz="1800" dirty="0" smtClean="0"/>
            </a:br>
            <a:r>
              <a:rPr lang="en-US" sz="1800" dirty="0" smtClean="0">
                <a:latin typeface="Times New Roman" pitchFamily="18" charset="0"/>
              </a:rPr>
              <a:t>(See the “A 1.5 GHz wide-band beam position and intensity monitor for the electron-positron accumulator (EPA)”)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No measurements of the vertical position of the bunch </a:t>
            </a:r>
            <a:r>
              <a:rPr lang="en-US" sz="1800" dirty="0" err="1" smtClean="0"/>
              <a:t>centroid</a:t>
            </a:r>
            <a:r>
              <a:rPr lang="en-US" sz="1800" dirty="0" smtClean="0"/>
              <a:t>, but of the transverse profile.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 smtClean="0"/>
              <a:t>The pickup is acted as filter, to compute the bunch </a:t>
            </a:r>
            <a:r>
              <a:rPr lang="en-US" sz="1800" dirty="0" err="1" smtClean="0"/>
              <a:t>centroid</a:t>
            </a:r>
            <a:r>
              <a:rPr lang="en-US" sz="1800" dirty="0" smtClean="0"/>
              <a:t> position: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&lt;y&gt; = Δ/Σ  where Δ is the difference signal (transverse) and Σ the sum signal (longitudinal)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881" y="1556804"/>
            <a:ext cx="4393440" cy="2845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3840" y="3980578"/>
            <a:ext cx="4134240" cy="28298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481" y="3849524"/>
            <a:ext cx="4345920" cy="2763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60" y="1114677"/>
            <a:ext cx="3808800" cy="2609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21" y="3889849"/>
            <a:ext cx="3808800" cy="2609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8960" y="1015307"/>
            <a:ext cx="3808800" cy="2609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8" name="Title 6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 hangingPunct="1"/>
            <a:r>
              <a:rPr lang="en-US" smtClean="0"/>
              <a:t>Time growth of the instability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35268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dirty="0"/>
              <a:t>Measurements without gamma jump: summary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22721" y="1468955"/>
            <a:ext cx="8360640" cy="5257992"/>
          </a:xfrm>
        </p:spPr>
        <p:txBody>
          <a:bodyPr lIns="82945" tIns="41473" rIns="82945" bIns="41473">
            <a:normAutofit/>
          </a:bodyPr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800" dirty="0" smtClean="0"/>
              <a:t>Vertical fast instability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800" dirty="0" smtClean="0"/>
              <a:t>Travelling wave with high frequency oscillation pattern ~700MHz: head of the bunch stays stable, while the instability starts in the middle of the bunch, the tail becomes unstable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800" dirty="0" smtClean="0"/>
              <a:t>Without gamma jump, the vertical instability start up to 2ms after transition energy.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800" dirty="0" smtClean="0"/>
              <a:t>Fast instability , take few turns to develop, much less than one synchrotron period.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800" dirty="0" smtClean="0"/>
              <a:t>TMCI characteristics.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Measurements without gamma jump: summary</a:t>
            </a:r>
            <a:endParaRPr lang="en-US" dirty="0"/>
          </a:p>
        </p:txBody>
      </p:sp>
      <p:pic>
        <p:nvPicPr>
          <p:cNvPr id="3" name="Picture 2" descr="TM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2036" y="1828800"/>
            <a:ext cx="6741964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752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did not check yet the tune shift</a:t>
            </a:r>
          </a:p>
        </p:txBody>
      </p:sp>
      <p:pic>
        <p:nvPicPr>
          <p:cNvPr id="5" name="Picture 4" descr="w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43200"/>
            <a:ext cx="3429000" cy="2266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2133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B. </a:t>
            </a:r>
            <a:r>
              <a:rPr lang="en-US" dirty="0" err="1" smtClean="0"/>
              <a:t>Zotter</a:t>
            </a:r>
            <a:r>
              <a:rPr lang="en-US" dirty="0" smtClean="0"/>
              <a:t>, CAS, 1984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Instability simulations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1" y="1795869"/>
            <a:ext cx="3641760" cy="4526395"/>
          </a:xfrm>
        </p:spPr>
        <p:txBody>
          <a:bodyPr lIns="82945" tIns="41473" rIns="82945" bIns="41473">
            <a:normAutofit fontScale="62500" lnSpcReduction="20000"/>
          </a:bodyPr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HEADTAIL code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u="sng" dirty="0"/>
              <a:t>Broad band impedance model:</a:t>
            </a:r>
            <a:br>
              <a:rPr lang="en-US" u="sng" dirty="0"/>
            </a:br>
            <a:r>
              <a:rPr lang="en-US" u="sng" dirty="0"/>
              <a:t/>
            </a:r>
            <a:br>
              <a:rPr lang="en-US" u="sng" dirty="0"/>
            </a:br>
            <a:r>
              <a:rPr lang="en-US" dirty="0"/>
              <a:t>in the past (1989)</a:t>
            </a:r>
            <a:br>
              <a:rPr lang="en-US" dirty="0"/>
            </a:br>
            <a:r>
              <a:rPr lang="en-US" b="1" dirty="0"/>
              <a:t>frequency resonator=1GHz</a:t>
            </a:r>
            <a:br>
              <a:rPr lang="en-US" b="1" dirty="0"/>
            </a:br>
            <a:r>
              <a:rPr lang="en-US" b="1" dirty="0"/>
              <a:t>quality factor Q=1</a:t>
            </a:r>
            <a:br>
              <a:rPr lang="en-US" b="1" dirty="0"/>
            </a:br>
            <a:r>
              <a:rPr lang="en-US" b="1" dirty="0"/>
              <a:t>Transverse shunt impedance Rs=3MΩ/m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Flat chamber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No longitudinal and transverse space charge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Acceleration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No higher orders in momentum compaction</a:t>
            </a:r>
            <a:r>
              <a:rPr lang="en-US" dirty="0" smtClean="0"/>
              <a:t>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 smtClean="0"/>
              <a:t>Chromaticity as in measurements</a:t>
            </a:r>
            <a:endParaRPr lang="en-US" dirty="0"/>
          </a:p>
        </p:txBody>
      </p:sp>
      <p:graphicFrame>
        <p:nvGraphicFramePr>
          <p:cNvPr id="16387" name="Group 3"/>
          <p:cNvGraphicFramePr>
            <a:graphicFrameLocks noGrp="1"/>
          </p:cNvGraphicFramePr>
          <p:nvPr/>
        </p:nvGraphicFramePr>
        <p:xfrm>
          <a:off x="394560" y="1647534"/>
          <a:ext cx="3664800" cy="510829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833120"/>
                <a:gridCol w="1831680"/>
              </a:tblGrid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PS - nToF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 [m]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ρ [m]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Bdot [T/s]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2.2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Vrf [kV]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harmonic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el [eVs]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1.50 - 2.3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Nb [e10 p/b]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50 - 150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Є [1σ norm] μm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1- 2.8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Betax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betay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[m]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Pipe [cmxcm]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7x3.5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Qt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Hor. &amp; Vert. ξ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0/0-varying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Gamma transition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6.08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5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Acceleration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/c/s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82944" marR="82944" marT="82593" marB="41476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0" y="66247"/>
            <a:ext cx="4612320" cy="35427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40" y="3744394"/>
            <a:ext cx="3780000" cy="3086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000" y="478130"/>
            <a:ext cx="3767040" cy="29379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8881" y="3646463"/>
            <a:ext cx="4016160" cy="3126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5872320" y="210263"/>
            <a:ext cx="25747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Measurements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4887361" y="3410278"/>
            <a:ext cx="4059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Simulated resonator frequency=900MHz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249120" y="3493807"/>
            <a:ext cx="4059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Simulated resonator frequency=1GHz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9389"/>
            <a:ext cx="8232480" cy="852570"/>
          </a:xfrm>
        </p:spPr>
        <p:txBody>
          <a:bodyPr lIns="0" tIns="24165" rIns="0" bIns="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000" dirty="0" smtClean="0"/>
              <a:t>Transverse shunt impedance Rs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10400" y="1604329"/>
            <a:ext cx="8265600" cy="1708019"/>
          </a:xfrm>
        </p:spPr>
        <p:txBody>
          <a:bodyPr lIns="0" tIns="25471" rIns="0" bIns="0">
            <a:normAutofit fontScale="77500" lnSpcReduction="20000"/>
          </a:bodyPr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Intensity 120e10 </a:t>
            </a:r>
            <a:r>
              <a:rPr lang="en-US" dirty="0" smtClean="0"/>
              <a:t>protons </a:t>
            </a:r>
            <a:r>
              <a:rPr lang="en-US" dirty="0"/>
              <a:t>single bunch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long</a:t>
            </a:r>
            <a:r>
              <a:rPr lang="en-US" dirty="0" smtClean="0"/>
              <a:t>. </a:t>
            </a:r>
            <a:r>
              <a:rPr lang="en-US" dirty="0" err="1" smtClean="0"/>
              <a:t>emittance</a:t>
            </a:r>
            <a:r>
              <a:rPr lang="en-US" dirty="0" smtClean="0"/>
              <a:t>(1 </a:t>
            </a:r>
            <a:r>
              <a:rPr lang="en-US" dirty="0"/>
              <a:t>sigma)=1.9eVs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Time growth in measurements=120 turns (one PS turn=2.2microsecond)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  <a:defRPr/>
            </a:pPr>
            <a:r>
              <a:rPr lang="en-US" dirty="0"/>
              <a:t>Resonator frequency=1GHz, Q=1.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380035"/>
            <a:ext cx="4505760" cy="298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20" y="3470764"/>
            <a:ext cx="4456800" cy="2766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3967200" y="6234415"/>
            <a:ext cx="504432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Offset of 25 turns in measurements with respect to HEADTAIL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9389"/>
            <a:ext cx="8232480" cy="852570"/>
          </a:xfrm>
        </p:spPr>
        <p:txBody>
          <a:bodyPr lIns="0" tIns="24165" rIns="0" bIns="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000" dirty="0" smtClean="0"/>
              <a:t>Transverse shunt impedance Rs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3967200" y="6234415"/>
            <a:ext cx="504432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Offset of 25 turns in measurements with respect to HEADTAIL simulations</a:t>
            </a:r>
          </a:p>
        </p:txBody>
      </p:sp>
      <p:pic>
        <p:nvPicPr>
          <p:cNvPr id="7" name="Picture 6" descr="Intensity_Scan_2.3eV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4427309" cy="3019425"/>
          </a:xfrm>
          <a:prstGeom prst="rect">
            <a:avLst/>
          </a:prstGeom>
        </p:spPr>
      </p:pic>
      <p:pic>
        <p:nvPicPr>
          <p:cNvPr id="8" name="Picture 7" descr="Intensity_Scan_1.5eV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500" y="3200400"/>
            <a:ext cx="47625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743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</a:t>
            </a:r>
            <a:r>
              <a:rPr lang="en-US" dirty="0" err="1" smtClean="0"/>
              <a:t>emittance</a:t>
            </a:r>
            <a:r>
              <a:rPr lang="en-US" dirty="0" smtClean="0"/>
              <a:t> 1.5eVs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1905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Rs=1.4 </a:t>
            </a:r>
            <a:r>
              <a:rPr lang="en-US" dirty="0" err="1" smtClean="0"/>
              <a:t>MOhm</a:t>
            </a:r>
            <a:r>
              <a:rPr lang="en-US" dirty="0" smtClean="0"/>
              <a:t>/m</a:t>
            </a:r>
            <a:endParaRPr lang="en-US" dirty="0"/>
          </a:p>
        </p:txBody>
      </p:sp>
      <p:sp>
        <p:nvSpPr>
          <p:cNvPr id="12" name="Text Placeholder 11"/>
          <p:cNvSpPr txBox="1">
            <a:spLocks noGrp="1"/>
          </p:cNvSpPr>
          <p:nvPr>
            <p:ph type="body" sz="half" idx="3"/>
          </p:nvPr>
        </p:nvSpPr>
        <p:spPr>
          <a:xfrm>
            <a:off x="5097600" y="2286000"/>
            <a:ext cx="4046400" cy="53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Rs=2 </a:t>
            </a:r>
            <a:r>
              <a:rPr lang="en-US" dirty="0" err="1" smtClean="0"/>
              <a:t>MOhm</a:t>
            </a:r>
            <a:r>
              <a:rPr lang="en-US" dirty="0" smtClean="0"/>
              <a:t>/m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_First_Bunch_169_390_1_400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29425"/>
            <a:ext cx="4394989" cy="3552175"/>
          </a:xfrm>
          <a:prstGeom prst="rect">
            <a:avLst/>
          </a:prstGeom>
        </p:spPr>
      </p:pic>
      <p:pic>
        <p:nvPicPr>
          <p:cNvPr id="7" name="Picture 6" descr="hdtl_instability_Hprofile_LH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1" y="3858762"/>
            <a:ext cx="4572009" cy="277063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- Examples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4102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AD beam in the PS at injection</a:t>
            </a:r>
            <a:r>
              <a:rPr lang="en-US" sz="2200" b="1" dirty="0"/>
              <a:t> </a:t>
            </a:r>
            <a:r>
              <a:rPr lang="en-US" sz="2200" b="1" dirty="0" smtClean="0"/>
              <a:t>(2010)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29718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HI-LHC beam at injection</a:t>
            </a:r>
          </a:p>
          <a:p>
            <a:r>
              <a:rPr lang="en-US" sz="2200" b="1" dirty="0" smtClean="0"/>
              <a:t>(2010)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TMCI threshold</a:t>
            </a:r>
            <a:endParaRPr lang="en-US" dirty="0"/>
          </a:p>
        </p:txBody>
      </p:sp>
      <p:pic>
        <p:nvPicPr>
          <p:cNvPr id="8" name="Content Placeholder 19" descr="TUPD049f8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8896" y="2266589"/>
            <a:ext cx="5081158" cy="3163021"/>
          </a:xfrm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1562100" y="4991100"/>
            <a:ext cx="16764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54102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1.5eVs does not fit for Rs=1.4MOhm/m</a:t>
            </a:r>
          </a:p>
          <a:p>
            <a:r>
              <a:rPr lang="en-US" dirty="0" smtClean="0"/>
              <a:t>Rs =2MOhm/m is a better fit probably because the longitudinal </a:t>
            </a:r>
            <a:r>
              <a:rPr lang="en-US" dirty="0" err="1" smtClean="0"/>
              <a:t>emittance</a:t>
            </a:r>
            <a:r>
              <a:rPr lang="en-US" dirty="0" smtClean="0"/>
              <a:t> is </a:t>
            </a:r>
            <a:r>
              <a:rPr lang="en-US" dirty="0" err="1" smtClean="0"/>
              <a:t>slighlty</a:t>
            </a:r>
            <a:r>
              <a:rPr lang="en-US" dirty="0" smtClean="0"/>
              <a:t> varying by 20% with the intensity.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121" y="162738"/>
            <a:ext cx="8153280" cy="990824"/>
          </a:xfrm>
        </p:spPr>
        <p:txBody>
          <a:bodyPr lIns="82945" tIns="41473" rIns="82945" bIns="41473">
            <a:normAutofit fontScale="90000"/>
          </a:bodyPr>
          <a:lstStyle/>
          <a:p>
            <a:pPr>
              <a:defRPr/>
            </a:pPr>
            <a:r>
              <a:rPr lang="en-US" dirty="0" smtClean="0"/>
              <a:t>Instability measurements with gamma jump</a:t>
            </a:r>
            <a:endParaRPr lang="en-US" dirty="0"/>
          </a:p>
        </p:txBody>
      </p:sp>
      <p:pic>
        <p:nvPicPr>
          <p:cNvPr id="30723" name="Picture 3" descr="MD3_I658_eL19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4000" y="2056536"/>
            <a:ext cx="6013440" cy="391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319714"/>
            <a:ext cx="8232480" cy="1058512"/>
          </a:xfrm>
        </p:spPr>
        <p:txBody>
          <a:bodyPr lIns="0" tIns="24165" rIns="0" bIns="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 smtClean="0"/>
              <a:t>Measurements with gamma jump: </a:t>
            </a:r>
            <a:br>
              <a:rPr lang="en-US" sz="2800" dirty="0" smtClean="0"/>
            </a:br>
            <a:r>
              <a:rPr lang="en-US" sz="2800" dirty="0" smtClean="0"/>
              <a:t>setting up still on going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880" y="1841954"/>
            <a:ext cx="6130080" cy="38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46400" y="2128544"/>
            <a:ext cx="2928960" cy="2628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Trying to keep the vertical chromaticity plateau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22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Transition time changed by several milliseconds ~6ms with gamma jump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22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Issues to set the beam since losses occur due to the optics distortion.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Gammajump</a:t>
            </a:r>
            <a:r>
              <a:rPr lang="en-US" dirty="0" smtClean="0"/>
              <a:t> in </a:t>
            </a:r>
            <a:r>
              <a:rPr lang="en-US" dirty="0" err="1" smtClean="0"/>
              <a:t>Headtail</a:t>
            </a:r>
            <a:endParaRPr lang="en-US" dirty="0"/>
          </a:p>
        </p:txBody>
      </p:sp>
      <p:pic>
        <p:nvPicPr>
          <p:cNvPr id="6" name="Content Placeholder 5" descr="EtaADvsHDT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4151904" cy="2599093"/>
          </a:xfrm>
        </p:spPr>
      </p:pic>
      <p:pic>
        <p:nvPicPr>
          <p:cNvPr id="7" name="Content Placeholder 6" descr="gammajump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43400" y="2286000"/>
            <a:ext cx="4616450" cy="370616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14368" rIns="82945" bIns="41473"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dirty="0"/>
              <a:t>Benchmark with HEADTAIL: Summary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77441" y="1535201"/>
            <a:ext cx="8485920" cy="50290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Broadband impedance model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   </a:t>
            </a:r>
            <a:r>
              <a:rPr lang="en-US" sz="2200" b="1" dirty="0" smtClean="0">
                <a:solidFill>
                  <a:srgbClr val="000000"/>
                </a:solidFill>
              </a:rPr>
              <a:t>Rs~1.4 </a:t>
            </a:r>
            <a:r>
              <a:rPr lang="en-US" sz="2200" b="1" dirty="0" err="1" smtClean="0">
                <a:solidFill>
                  <a:srgbClr val="000000"/>
                </a:solidFill>
              </a:rPr>
              <a:t>Mohm</a:t>
            </a:r>
            <a:r>
              <a:rPr lang="en-US" sz="2200" b="1" dirty="0" smtClean="0">
                <a:solidFill>
                  <a:srgbClr val="000000"/>
                </a:solidFill>
              </a:rPr>
              <a:t>/m, </a:t>
            </a:r>
            <a:r>
              <a:rPr lang="en-US" sz="2200" b="1" dirty="0" err="1">
                <a:solidFill>
                  <a:srgbClr val="000000"/>
                </a:solidFill>
              </a:rPr>
              <a:t>fr</a:t>
            </a:r>
            <a:r>
              <a:rPr lang="en-US" sz="2200" b="1" dirty="0">
                <a:solidFill>
                  <a:srgbClr val="000000"/>
                </a:solidFill>
              </a:rPr>
              <a:t>=1GHz, Q=1 → Rough model</a:t>
            </a:r>
            <a:br>
              <a:rPr lang="en-US" sz="2200" b="1" dirty="0">
                <a:solidFill>
                  <a:srgbClr val="000000"/>
                </a:solidFill>
              </a:rPr>
            </a:br>
            <a:endParaRPr lang="en-US" sz="9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Coherent tune shift measurements at injection done in 1989 Rs=3MOhm/m: global impedance measurements (Dipolar and </a:t>
            </a:r>
            <a:r>
              <a:rPr lang="en-US" sz="2200" b="1" dirty="0" err="1">
                <a:solidFill>
                  <a:srgbClr val="000000"/>
                </a:solidFill>
              </a:rPr>
              <a:t>quadrupolar</a:t>
            </a:r>
            <a:r>
              <a:rPr lang="en-US" sz="2200" b="1" dirty="0">
                <a:solidFill>
                  <a:srgbClr val="000000"/>
                </a:solidFill>
              </a:rPr>
              <a:t> part of the impedance) </a:t>
            </a:r>
          </a:p>
          <a:p>
            <a:pP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dirty="0"/>
              <a:t>A. </a:t>
            </a:r>
            <a:r>
              <a:rPr lang="en-US" dirty="0" err="1"/>
              <a:t>Burov</a:t>
            </a:r>
            <a:r>
              <a:rPr lang="en-US" dirty="0"/>
              <a:t>, V. </a:t>
            </a:r>
            <a:r>
              <a:rPr lang="en-US" dirty="0" err="1"/>
              <a:t>Danilov</a:t>
            </a:r>
            <a:r>
              <a:rPr lang="en-US" dirty="0"/>
              <a:t>, </a:t>
            </a:r>
            <a:r>
              <a:rPr lang="en-US" dirty="0" err="1"/>
              <a:t>Phys.Rev</a:t>
            </a:r>
            <a:r>
              <a:rPr lang="en-US" dirty="0"/>
              <a:t>. </a:t>
            </a:r>
            <a:r>
              <a:rPr lang="en-US" dirty="0" err="1"/>
              <a:t>Lett</a:t>
            </a:r>
            <a:r>
              <a:rPr lang="en-US" dirty="0"/>
              <a:t>., Vol.82, Nb.11</a:t>
            </a:r>
            <a:endParaRPr lang="en-US" b="1" dirty="0"/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9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In HEADTAIL, rise time calculation, mostly  dipolar part fitting.</a:t>
            </a:r>
            <a:br>
              <a:rPr lang="en-US" sz="2200" b="1" dirty="0">
                <a:solidFill>
                  <a:srgbClr val="000000"/>
                </a:solidFill>
              </a:rPr>
            </a:br>
            <a:endParaRPr lang="en-US" sz="22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Strong need of a better PS impedance model like in the SPS</a:t>
            </a:r>
            <a:br>
              <a:rPr lang="en-US" sz="2200" b="1" dirty="0">
                <a:solidFill>
                  <a:srgbClr val="000000"/>
                </a:solidFill>
              </a:rPr>
            </a:br>
            <a:endParaRPr lang="en-US" sz="2200" b="1" dirty="0">
              <a:solidFill>
                <a:srgbClr val="000000"/>
              </a:solidFill>
            </a:endParaRPr>
          </a:p>
          <a:p>
            <a:pPr>
              <a:buSzPct val="45000"/>
              <a:buFont typeface="Wingdings" pitchFamily="2" charset="2"/>
              <a:buChar char="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>
                <a:solidFill>
                  <a:srgbClr val="000000"/>
                </a:solidFill>
              </a:rPr>
              <a:t> Most of the high intensity beams are unstable (injection, transition </a:t>
            </a:r>
            <a:r>
              <a:rPr lang="en-US" sz="2200" b="1" dirty="0" smtClean="0">
                <a:solidFill>
                  <a:srgbClr val="000000"/>
                </a:solidFill>
              </a:rPr>
              <a:t>…)</a:t>
            </a:r>
            <a:r>
              <a:rPr lang="en-US" sz="2200" b="1" dirty="0">
                <a:solidFill>
                  <a:srgbClr val="000000"/>
                </a:solidFill>
              </a:rPr>
              <a:t/>
            </a:r>
            <a:br>
              <a:rPr lang="en-US" sz="2200" b="1" dirty="0">
                <a:solidFill>
                  <a:srgbClr val="000000"/>
                </a:solidFill>
              </a:rPr>
            </a:br>
            <a:r>
              <a:rPr lang="en-US" sz="2200" b="1" dirty="0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/>
              <a:t>Conclusions - Outlooks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35201"/>
            <a:ext cx="8883360" cy="5322799"/>
          </a:xfrm>
        </p:spPr>
        <p:txBody>
          <a:bodyPr lIns="82945" tIns="41473" rIns="82945" bIns="41473"/>
          <a:lstStyle/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Fast vertical instability believed to be a Transverse Mode Coupling 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Estimation of the vertical dipolar part of the broadband impedance.</a:t>
            </a:r>
          </a:p>
          <a:p>
            <a:pPr marL="390246" indent="-293764">
              <a:buSzPct val="45000"/>
              <a:buFont typeface="Wingdings" pitchFamily="2" charset="2"/>
              <a:buChar char="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Strong need of a better impedance model for the PS</a:t>
            </a:r>
          </a:p>
          <a:p>
            <a:pPr marL="390246" indent="-293764">
              <a:buClrTx/>
              <a:buSzTx/>
              <a:buNone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- Questions about transverse space charge? (G. </a:t>
            </a:r>
            <a:r>
              <a:rPr lang="en-US" sz="2200" dirty="0" err="1" smtClean="0"/>
              <a:t>Rumolo</a:t>
            </a:r>
            <a:r>
              <a:rPr lang="en-US" sz="2200" dirty="0" smtClean="0"/>
              <a:t>, MOA2IS02, ICAP06)</a:t>
            </a:r>
          </a:p>
          <a:p>
            <a:pPr marL="390246" indent="-293764">
              <a:buClrTx/>
              <a:buSzTx/>
              <a:buNone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- Implement gamma jump in HEADTAIL</a:t>
            </a:r>
          </a:p>
          <a:p>
            <a:pPr marL="390246" indent="-293764">
              <a:buClrTx/>
              <a:buSzTx/>
              <a:buNone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2200" dirty="0" smtClean="0"/>
              <a:t>- Find an alternative cure for the transverse instability instead of compromising the longitudinal </a:t>
            </a:r>
            <a:r>
              <a:rPr lang="en-US" sz="2200" dirty="0" err="1" smtClean="0"/>
              <a:t>emittance</a:t>
            </a:r>
            <a:r>
              <a:rPr lang="en-US" sz="2200" dirty="0" smtClean="0"/>
              <a:t> (via chromaticity, new gamma jump scheme etc..)</a:t>
            </a: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519841" y="1935563"/>
            <a:ext cx="830160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188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362200" y="1066800"/>
            <a:ext cx="6477000" cy="1828800"/>
          </a:xfrm>
        </p:spPr>
        <p:txBody>
          <a:bodyPr/>
          <a:lstStyle/>
          <a:p>
            <a:r>
              <a:rPr lang="en-US" dirty="0" smtClean="0"/>
              <a:t>Thank you for your attention 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37338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Thanks to B. </a:t>
            </a:r>
            <a:r>
              <a:rPr lang="en-US" sz="3200" dirty="0" err="1" smtClean="0"/>
              <a:t>Salvant</a:t>
            </a:r>
            <a:r>
              <a:rPr lang="en-US" sz="3200" dirty="0" smtClean="0"/>
              <a:t>, E. </a:t>
            </a:r>
            <a:r>
              <a:rPr lang="en-US" sz="3200" dirty="0" err="1" smtClean="0"/>
              <a:t>Benedetto</a:t>
            </a:r>
            <a:r>
              <a:rPr lang="en-US" sz="3200" dirty="0" smtClean="0"/>
              <a:t>, E. </a:t>
            </a:r>
            <a:r>
              <a:rPr lang="en-US" sz="3200" dirty="0" err="1" smtClean="0"/>
              <a:t>Metral</a:t>
            </a:r>
            <a:r>
              <a:rPr lang="en-US" sz="3200" dirty="0" smtClean="0"/>
              <a:t>, G. </a:t>
            </a:r>
            <a:r>
              <a:rPr lang="en-US" sz="3200" dirty="0" err="1" smtClean="0"/>
              <a:t>Rumolo</a:t>
            </a:r>
            <a:r>
              <a:rPr lang="en-US" sz="3200" dirty="0" smtClean="0"/>
              <a:t>, R. </a:t>
            </a:r>
            <a:r>
              <a:rPr lang="en-US" sz="3200" dirty="0" err="1" smtClean="0"/>
              <a:t>Steerenberg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important 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 err="1" smtClean="0"/>
              <a:t>ToF</a:t>
            </a:r>
            <a:endParaRPr lang="en-US" b="1" dirty="0" smtClean="0"/>
          </a:p>
          <a:p>
            <a:r>
              <a:rPr lang="en-US" b="1" dirty="0" smtClean="0"/>
              <a:t>Single bunch</a:t>
            </a:r>
          </a:p>
          <a:p>
            <a:r>
              <a:rPr lang="en-US" dirty="0" smtClean="0"/>
              <a:t>Since 2010, accelerated intensity </a:t>
            </a:r>
            <a:r>
              <a:rPr lang="en-US" b="1" dirty="0" smtClean="0"/>
              <a:t>850e10 protons !</a:t>
            </a:r>
          </a:p>
          <a:p>
            <a:endParaRPr lang="en-US" dirty="0"/>
          </a:p>
        </p:txBody>
      </p:sp>
      <p:pic>
        <p:nvPicPr>
          <p:cNvPr id="4" name="Content Placeholder 3" descr="nTOF_20planned_20201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019799"/>
            <a:ext cx="6400800" cy="3885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band impedance model</a:t>
            </a:r>
            <a:endParaRPr lang="en-US" dirty="0"/>
          </a:p>
        </p:txBody>
      </p:sp>
      <p:pic>
        <p:nvPicPr>
          <p:cNvPr id="7" name="Content Placeholder 6" descr="Impedanc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2330" y="1981200"/>
            <a:ext cx="8783070" cy="4215388"/>
          </a:xfrm>
        </p:spPr>
      </p:pic>
      <p:sp>
        <p:nvSpPr>
          <p:cNvPr id="8" name="TextBox 7"/>
          <p:cNvSpPr txBox="1"/>
          <p:nvPr/>
        </p:nvSpPr>
        <p:spPr>
          <a:xfrm>
            <a:off x="304800" y="6324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R. </a:t>
            </a:r>
            <a:r>
              <a:rPr lang="en-US" dirty="0" err="1" smtClean="0"/>
              <a:t>Cappi</a:t>
            </a:r>
            <a:r>
              <a:rPr lang="en-US" dirty="0" smtClean="0"/>
              <a:t>, “Impedance Measurements”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748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Im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Zt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886994" y="2438400"/>
            <a:ext cx="304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19767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Re(</a:t>
            </a:r>
            <a:r>
              <a:rPr lang="en-US" sz="2400" b="1" dirty="0" err="1" smtClean="0">
                <a:solidFill>
                  <a:srgbClr val="FF0000"/>
                </a:solidFill>
              </a:rPr>
              <a:t>Zt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019006" y="2590006"/>
            <a:ext cx="304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1828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Real Tune shift measurements</a:t>
            </a:r>
          </a:p>
          <a:p>
            <a:r>
              <a:rPr lang="en-US" sz="2000" dirty="0" smtClean="0"/>
              <a:t>Estimation of this part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86000" y="22098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3200400" y="2590800"/>
            <a:ext cx="2286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19812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Instability rise time measurements</a:t>
            </a:r>
          </a:p>
          <a:p>
            <a:r>
              <a:rPr lang="en-US" sz="2000" dirty="0" smtClean="0"/>
              <a:t>Estimation of this part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3600" y="3810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wr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3" name="Picture 22" descr="BB_imped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562600"/>
            <a:ext cx="3562470" cy="10607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band impedance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Broad band (BB) impedance model assumed at a resonator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/>
              <a:t>Rs (shunt impedance), </a:t>
            </a:r>
            <a:r>
              <a:rPr lang="en-US" sz="2800" i="1" dirty="0" err="1" smtClean="0"/>
              <a:t>fr</a:t>
            </a:r>
            <a:r>
              <a:rPr lang="en-US" sz="2800" i="1" dirty="0" smtClean="0"/>
              <a:t> (resonator freq. ) pipe </a:t>
            </a:r>
            <a:r>
              <a:rPr lang="en-US" sz="2800" i="1" dirty="0" err="1" smtClean="0"/>
              <a:t>cutt</a:t>
            </a:r>
            <a:r>
              <a:rPr lang="en-US" sz="2800" i="1" dirty="0" smtClean="0"/>
              <a:t>-off freq. and the quality factor Q.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For Elias (</a:t>
            </a:r>
            <a:r>
              <a:rPr lang="en-US" sz="2800" b="1" dirty="0" smtClean="0"/>
              <a:t>2001</a:t>
            </a:r>
            <a:r>
              <a:rPr lang="en-US" sz="2800" dirty="0" smtClean="0"/>
              <a:t>), R. </a:t>
            </a:r>
            <a:r>
              <a:rPr lang="en-US" sz="2800" dirty="0" err="1" smtClean="0"/>
              <a:t>Cappi</a:t>
            </a:r>
            <a:r>
              <a:rPr lang="en-US" sz="2800" dirty="0" smtClean="0"/>
              <a:t>, M. Martini et al (</a:t>
            </a:r>
            <a:r>
              <a:rPr lang="en-US" sz="2800" b="1" dirty="0" smtClean="0"/>
              <a:t>1989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Rs= 3 </a:t>
            </a:r>
            <a:r>
              <a:rPr lang="en-US" sz="2800" dirty="0" err="1" smtClean="0"/>
              <a:t>Mohm</a:t>
            </a:r>
            <a:r>
              <a:rPr lang="en-US" sz="2800" dirty="0" smtClean="0"/>
              <a:t>/m, </a:t>
            </a:r>
            <a:r>
              <a:rPr lang="en-US" sz="2800" dirty="0" err="1" smtClean="0"/>
              <a:t>fr</a:t>
            </a:r>
            <a:r>
              <a:rPr lang="en-US" sz="2800" dirty="0" smtClean="0"/>
              <a:t>=1GHz, Q~1.</a:t>
            </a:r>
          </a:p>
          <a:p>
            <a:r>
              <a:rPr lang="en-US" sz="2800" dirty="0" smtClean="0"/>
              <a:t>Last measurements in 2001, since then new MTE kickers, removal RF cavities …</a:t>
            </a:r>
          </a:p>
          <a:p>
            <a:r>
              <a:rPr lang="en-US" b="1" dirty="0" smtClean="0"/>
              <a:t>Real Tune shift measurements -&gt; Estimation of the Imaginary part of the BB impedance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beam parameters</a:t>
            </a:r>
            <a:endParaRPr lang="en-US" dirty="0"/>
          </a:p>
        </p:txBody>
      </p:sp>
      <p:pic>
        <p:nvPicPr>
          <p:cNvPr id="5" name="Content Placeholder 4" descr="beamparametersInjection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071" y="2667000"/>
            <a:ext cx="4486273" cy="2362199"/>
          </a:xfrm>
        </p:spPr>
      </p:pic>
      <p:pic>
        <p:nvPicPr>
          <p:cNvPr id="8" name="Content Placeholder 7" descr="InjBfield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2667000"/>
            <a:ext cx="4510281" cy="2895600"/>
          </a:xfrm>
        </p:spPr>
      </p:pic>
      <p:sp>
        <p:nvSpPr>
          <p:cNvPr id="6" name="TextBox 5"/>
          <p:cNvSpPr txBox="1"/>
          <p:nvPr/>
        </p:nvSpPr>
        <p:spPr>
          <a:xfrm>
            <a:off x="609600" y="1828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Tune shift measurements done with the BBQ.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tune shift at injection</a:t>
            </a:r>
            <a:endParaRPr lang="en-US" dirty="0"/>
          </a:p>
        </p:txBody>
      </p:sp>
      <p:pic>
        <p:nvPicPr>
          <p:cNvPr id="5" name="Content Placeholder 4" descr="ResultInjectionQH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7097"/>
            <a:ext cx="4495800" cy="2814372"/>
          </a:xfrm>
        </p:spPr>
      </p:pic>
      <p:pic>
        <p:nvPicPr>
          <p:cNvPr id="6" name="Content Placeholder 5" descr="ResultInjectionQ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51350" y="2201572"/>
            <a:ext cx="4616450" cy="2889898"/>
          </a:xfrm>
        </p:spPr>
      </p:pic>
      <p:sp>
        <p:nvSpPr>
          <p:cNvPr id="8" name="TextBox 7"/>
          <p:cNvSpPr txBox="1"/>
          <p:nvPr/>
        </p:nvSpPr>
        <p:spPr>
          <a:xfrm>
            <a:off x="457200" y="1676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Fractional part of the tune as a function of the </a:t>
            </a:r>
            <a:r>
              <a:rPr lang="en-US" sz="2400" dirty="0" err="1" smtClean="0"/>
              <a:t>Nb</a:t>
            </a:r>
            <a:r>
              <a:rPr lang="en-US" sz="2400" dirty="0" smtClean="0"/>
              <a:t> particles</a:t>
            </a:r>
            <a:endParaRPr lang="en-US" sz="2400" dirty="0"/>
          </a:p>
        </p:txBody>
      </p:sp>
      <p:pic>
        <p:nvPicPr>
          <p:cNvPr id="9" name="Picture 8" descr="ResultsInj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5334000"/>
            <a:ext cx="6688571" cy="86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1462</TotalTime>
  <Words>1510</Words>
  <Application>Microsoft Office PowerPoint</Application>
  <PresentationFormat>On-screen Show (4:3)</PresentationFormat>
  <Paragraphs>307</Paragraphs>
  <Slides>46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Median</vt:lpstr>
      <vt:lpstr>Microsoft Equation 3.0</vt:lpstr>
      <vt:lpstr>Beam stability - impedance in the ps </vt:lpstr>
      <vt:lpstr>Contents</vt:lpstr>
      <vt:lpstr>Motivations</vt:lpstr>
      <vt:lpstr>Motivations - Examples</vt:lpstr>
      <vt:lpstr>Why is important ?</vt:lpstr>
      <vt:lpstr>Broad band impedance model</vt:lpstr>
      <vt:lpstr>Broad band impedance model</vt:lpstr>
      <vt:lpstr>Injection beam parameters</vt:lpstr>
      <vt:lpstr>Coherent tune shift at injection</vt:lpstr>
      <vt:lpstr>Effective impedance at PS injection</vt:lpstr>
      <vt:lpstr>Effective impedance at PS injection</vt:lpstr>
      <vt:lpstr>Beam parameters at LHC extraction energy</vt:lpstr>
      <vt:lpstr>Coherent tune shift at extraction</vt:lpstr>
      <vt:lpstr>Effective impedance at extraction </vt:lpstr>
      <vt:lpstr>Comments</vt:lpstr>
      <vt:lpstr>Effective impedance</vt:lpstr>
      <vt:lpstr>Comments</vt:lpstr>
      <vt:lpstr>Comments</vt:lpstr>
      <vt:lpstr>Estimation of the coherent tune shift due to the space charge at injection and extraction</vt:lpstr>
      <vt:lpstr>Estimation of the coherent tune shift due to the space charge at injection in the vertical plane</vt:lpstr>
      <vt:lpstr>Conclusions - Remarks</vt:lpstr>
      <vt:lpstr>High order headtail modes</vt:lpstr>
      <vt:lpstr>High order headtail modes</vt:lpstr>
      <vt:lpstr>Horizontal emittance blow up</vt:lpstr>
      <vt:lpstr>Broad band impedance model</vt:lpstr>
      <vt:lpstr>Crossing Transition in the CERN PS</vt:lpstr>
      <vt:lpstr>Crossing Transition in the CERN PS</vt:lpstr>
      <vt:lpstr>Motivations</vt:lpstr>
      <vt:lpstr>Slide 29</vt:lpstr>
      <vt:lpstr>Instability measurements without gamma jump: beam setting-up</vt:lpstr>
      <vt:lpstr>Instability measurements without gamma jump: expected vertical chromaticity</vt:lpstr>
      <vt:lpstr>Instability measurements without gamma jump: beam setting-up</vt:lpstr>
      <vt:lpstr>Time growth of the instability</vt:lpstr>
      <vt:lpstr>Measurements without gamma jump: summary</vt:lpstr>
      <vt:lpstr>Measurements without gamma jump: summary</vt:lpstr>
      <vt:lpstr>Instability simulations</vt:lpstr>
      <vt:lpstr>Slide 37</vt:lpstr>
      <vt:lpstr>Transverse shunt impedance Rs</vt:lpstr>
      <vt:lpstr>Transverse shunt impedance Rs</vt:lpstr>
      <vt:lpstr>TMCI threshold</vt:lpstr>
      <vt:lpstr>Instability measurements with gamma jump</vt:lpstr>
      <vt:lpstr>Measurements with gamma jump:  setting up still on going</vt:lpstr>
      <vt:lpstr>Gammajump in Headtail</vt:lpstr>
      <vt:lpstr>Benchmark with HEADTAIL: Summary</vt:lpstr>
      <vt:lpstr>Conclusions - Outlooks</vt:lpstr>
      <vt:lpstr>Thank you for your attention !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Coherent tune shift measurements at ps injection </dc:title>
  <dc:creator>NICE</dc:creator>
  <cp:lastModifiedBy>NICE</cp:lastModifiedBy>
  <cp:revision>204</cp:revision>
  <dcterms:created xsi:type="dcterms:W3CDTF">2011-02-21T09:53:55Z</dcterms:created>
  <dcterms:modified xsi:type="dcterms:W3CDTF">2011-03-31T11:48:19Z</dcterms:modified>
</cp:coreProperties>
</file>