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9" r:id="rId3"/>
    <p:sldId id="262" r:id="rId4"/>
    <p:sldId id="263" r:id="rId5"/>
    <p:sldId id="260" r:id="rId6"/>
    <p:sldId id="261" r:id="rId7"/>
    <p:sldId id="267" r:id="rId8"/>
    <p:sldId id="269" r:id="rId9"/>
    <p:sldId id="265" r:id="rId10"/>
    <p:sldId id="266" r:id="rId11"/>
    <p:sldId id="264" r:id="rId12"/>
    <p:sldId id="270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2FE5C"/>
    <a:srgbClr val="76008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729" autoAdjust="0"/>
    <p:restoredTop sz="94660"/>
  </p:normalViewPr>
  <p:slideViewPr>
    <p:cSldViewPr snapToGrid="0" snapToObjects="1">
      <p:cViewPr>
        <p:scale>
          <a:sx n="94" d="100"/>
          <a:sy n="94" d="100"/>
        </p:scale>
        <p:origin x="-1048" y="-2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4" Type="http://schemas.openxmlformats.org/officeDocument/2006/relationships/slide" Target="slides/slide13.xml"/><Relationship Id="rId20" Type="http://schemas.openxmlformats.org/officeDocument/2006/relationships/theme" Target="theme/theme1.xml"/><Relationship Id="rId4" Type="http://schemas.openxmlformats.org/officeDocument/2006/relationships/slide" Target="slides/slide3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1" Type="http://schemas.openxmlformats.org/officeDocument/2006/relationships/slide" Target="slides/slide1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6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0" Type="http://schemas.openxmlformats.org/officeDocument/2006/relationships/slide" Target="slides/slide9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2" Type="http://schemas.openxmlformats.org/officeDocument/2006/relationships/slide" Target="slides/slide11.xml"/><Relationship Id="rId17" Type="http://schemas.openxmlformats.org/officeDocument/2006/relationships/printerSettings" Target="printerSettings/printerSettings1.bin"/><Relationship Id="rId19" Type="http://schemas.openxmlformats.org/officeDocument/2006/relationships/viewProps" Target="viewProps.xml"/><Relationship Id="rId2" Type="http://schemas.openxmlformats.org/officeDocument/2006/relationships/slide" Target="slides/slide1.xml"/><Relationship Id="rId9" Type="http://schemas.openxmlformats.org/officeDocument/2006/relationships/slide" Target="slides/slide8.xml"/><Relationship Id="rId3" Type="http://schemas.openxmlformats.org/officeDocument/2006/relationships/slide" Target="slides/slide2.xml"/><Relationship Id="rId18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EBF794-6F25-6A40-AB36-E559EFBCCA85}" type="datetime1">
              <a:rPr lang="fr-FR" smtClean="0"/>
              <a:t>16/04/12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452F09-4B9C-1046-9192-7046E98125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390805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9DC728-C211-2B46-B392-97C5D98E45C5}" type="datetime1">
              <a:rPr lang="fr-FR" smtClean="0"/>
              <a:t>16/04/12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916657-9CF8-964E-8BCF-53C84BE665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4303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916657-9CF8-964E-8BCF-53C84BE665A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52864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916657-9CF8-964E-8BCF-53C84BE665A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1483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916657-9CF8-964E-8BCF-53C84BE665AB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9846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fr-FR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fr-FR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91F05A-5679-9C4B-A870-324DD737FD30}" type="datetime1">
              <a:rPr lang="fr-FR" smtClean="0"/>
              <a:t>16/04/12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PS Space Charge Studies</a:t>
            </a:r>
            <a:endParaRPr kumimoji="0"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Click to edit Master text styles</a:t>
            </a:r>
          </a:p>
          <a:p>
            <a:pPr lvl="1" eaLnBrk="1" latinLnBrk="0" hangingPunct="1"/>
            <a:r>
              <a:rPr lang="fr-FR" smtClean="0"/>
              <a:t>Second level</a:t>
            </a:r>
          </a:p>
          <a:p>
            <a:pPr lvl="2" eaLnBrk="1" latinLnBrk="0" hangingPunct="1"/>
            <a:r>
              <a:rPr lang="fr-FR" smtClean="0"/>
              <a:t>Third level</a:t>
            </a:r>
          </a:p>
          <a:p>
            <a:pPr lvl="3" eaLnBrk="1" latinLnBrk="0" hangingPunct="1"/>
            <a:r>
              <a:rPr lang="fr-FR" smtClean="0"/>
              <a:t>Fourth level</a:t>
            </a:r>
          </a:p>
          <a:p>
            <a:pPr lvl="4" eaLnBrk="1" latinLnBrk="0" hangingPunct="1"/>
            <a:r>
              <a:rPr lang="fr-FR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A5B777-1429-2E43-8B86-2307A378D238}" type="datetime1">
              <a:rPr lang="fr-FR" smtClean="0"/>
              <a:t>16/04/12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PS Space Charge Studies</a:t>
            </a:r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fr-FR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Click to edit Master text styles</a:t>
            </a:r>
          </a:p>
          <a:p>
            <a:pPr lvl="1" eaLnBrk="1" latinLnBrk="0" hangingPunct="1"/>
            <a:r>
              <a:rPr lang="fr-FR" smtClean="0"/>
              <a:t>Second level</a:t>
            </a:r>
          </a:p>
          <a:p>
            <a:pPr lvl="2" eaLnBrk="1" latinLnBrk="0" hangingPunct="1"/>
            <a:r>
              <a:rPr lang="fr-FR" smtClean="0"/>
              <a:t>Third level</a:t>
            </a:r>
          </a:p>
          <a:p>
            <a:pPr lvl="3" eaLnBrk="1" latinLnBrk="0" hangingPunct="1"/>
            <a:r>
              <a:rPr lang="fr-FR" smtClean="0"/>
              <a:t>Fourth level</a:t>
            </a:r>
          </a:p>
          <a:p>
            <a:pPr lvl="4" eaLnBrk="1" latinLnBrk="0" hangingPunct="1"/>
            <a:r>
              <a:rPr lang="fr-FR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9E7362-202A-BF43-8829-5991B5CDA35C}" type="datetime1">
              <a:rPr lang="fr-FR" smtClean="0"/>
              <a:t>16/04/12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PS Space Charge Studies</a:t>
            </a:r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Click to edit Master text styles</a:t>
            </a:r>
          </a:p>
          <a:p>
            <a:pPr lvl="1" eaLnBrk="1" latinLnBrk="0" hangingPunct="1"/>
            <a:r>
              <a:rPr lang="fr-FR" smtClean="0"/>
              <a:t>Second level</a:t>
            </a:r>
          </a:p>
          <a:p>
            <a:pPr lvl="2" eaLnBrk="1" latinLnBrk="0" hangingPunct="1"/>
            <a:r>
              <a:rPr lang="fr-FR" smtClean="0"/>
              <a:t>Third level</a:t>
            </a:r>
          </a:p>
          <a:p>
            <a:pPr lvl="3" eaLnBrk="1" latinLnBrk="0" hangingPunct="1"/>
            <a:r>
              <a:rPr lang="fr-FR" smtClean="0"/>
              <a:t>Fourth level</a:t>
            </a:r>
          </a:p>
          <a:p>
            <a:pPr lvl="4" eaLnBrk="1" latinLnBrk="0" hangingPunct="1"/>
            <a:r>
              <a:rPr lang="fr-FR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99F21A-13A0-8646-A615-B57DCBEA46AC}" type="datetime1">
              <a:rPr lang="fr-FR" smtClean="0"/>
              <a:t>16/04/12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PS Space Charge Studies</a:t>
            </a:r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fr-FR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fr-F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92AB96-8046-6D4F-AA9F-3A1BA6CDD640}" type="datetime1">
              <a:rPr lang="fr-FR" smtClean="0"/>
              <a:t>16/04/12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PS Space Charge Studies</a:t>
            </a:r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fr-FR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Click to edit Master text styles</a:t>
            </a:r>
          </a:p>
          <a:p>
            <a:pPr lvl="1" eaLnBrk="1" latinLnBrk="0" hangingPunct="1"/>
            <a:r>
              <a:rPr lang="fr-FR" smtClean="0"/>
              <a:t>Second level</a:t>
            </a:r>
          </a:p>
          <a:p>
            <a:pPr lvl="2" eaLnBrk="1" latinLnBrk="0" hangingPunct="1"/>
            <a:r>
              <a:rPr lang="fr-FR" smtClean="0"/>
              <a:t>Third level</a:t>
            </a:r>
          </a:p>
          <a:p>
            <a:pPr lvl="3" eaLnBrk="1" latinLnBrk="0" hangingPunct="1"/>
            <a:r>
              <a:rPr lang="fr-FR" smtClean="0"/>
              <a:t>Fourth level</a:t>
            </a:r>
          </a:p>
          <a:p>
            <a:pPr lvl="4" eaLnBrk="1" latinLnBrk="0" hangingPunct="1"/>
            <a:r>
              <a:rPr lang="fr-FR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Click to edit Master text styles</a:t>
            </a:r>
          </a:p>
          <a:p>
            <a:pPr lvl="1" eaLnBrk="1" latinLnBrk="0" hangingPunct="1"/>
            <a:r>
              <a:rPr lang="fr-FR" smtClean="0"/>
              <a:t>Second level</a:t>
            </a:r>
          </a:p>
          <a:p>
            <a:pPr lvl="2" eaLnBrk="1" latinLnBrk="0" hangingPunct="1"/>
            <a:r>
              <a:rPr lang="fr-FR" smtClean="0"/>
              <a:t>Third level</a:t>
            </a:r>
          </a:p>
          <a:p>
            <a:pPr lvl="3" eaLnBrk="1" latinLnBrk="0" hangingPunct="1"/>
            <a:r>
              <a:rPr lang="fr-FR" smtClean="0"/>
              <a:t>Fourth level</a:t>
            </a:r>
          </a:p>
          <a:p>
            <a:pPr lvl="4" eaLnBrk="1" latinLnBrk="0" hangingPunct="1"/>
            <a:r>
              <a:rPr lang="fr-FR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0CD0E4-3E72-344E-980E-9F234C65B31C}" type="datetime1">
              <a:rPr lang="fr-FR" smtClean="0"/>
              <a:t>16/04/12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PS Space Charge Studies</a:t>
            </a:r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fr-FR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Click to edit Master text styles</a:t>
            </a:r>
          </a:p>
          <a:p>
            <a:pPr lvl="1" eaLnBrk="1" latinLnBrk="0" hangingPunct="1"/>
            <a:r>
              <a:rPr lang="fr-FR" smtClean="0"/>
              <a:t>Second level</a:t>
            </a:r>
          </a:p>
          <a:p>
            <a:pPr lvl="2" eaLnBrk="1" latinLnBrk="0" hangingPunct="1"/>
            <a:r>
              <a:rPr lang="fr-FR" smtClean="0"/>
              <a:t>Third level</a:t>
            </a:r>
          </a:p>
          <a:p>
            <a:pPr lvl="3" eaLnBrk="1" latinLnBrk="0" hangingPunct="1"/>
            <a:r>
              <a:rPr lang="fr-FR" smtClean="0"/>
              <a:t>Fourth level</a:t>
            </a:r>
          </a:p>
          <a:p>
            <a:pPr lvl="4" eaLnBrk="1" latinLnBrk="0" hangingPunct="1"/>
            <a:r>
              <a:rPr lang="fr-FR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Click to edit Master text styles</a:t>
            </a:r>
          </a:p>
          <a:p>
            <a:pPr lvl="1" eaLnBrk="1" latinLnBrk="0" hangingPunct="1"/>
            <a:r>
              <a:rPr lang="fr-FR" smtClean="0"/>
              <a:t>Second level</a:t>
            </a:r>
          </a:p>
          <a:p>
            <a:pPr lvl="2" eaLnBrk="1" latinLnBrk="0" hangingPunct="1"/>
            <a:r>
              <a:rPr lang="fr-FR" smtClean="0"/>
              <a:t>Third level</a:t>
            </a:r>
          </a:p>
          <a:p>
            <a:pPr lvl="3" eaLnBrk="1" latinLnBrk="0" hangingPunct="1"/>
            <a:r>
              <a:rPr lang="fr-FR" smtClean="0"/>
              <a:t>Fourth level</a:t>
            </a:r>
          </a:p>
          <a:p>
            <a:pPr lvl="4" eaLnBrk="1" latinLnBrk="0" hangingPunct="1"/>
            <a:r>
              <a:rPr lang="fr-FR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560BEF-49CB-5F45-AA7B-2B80E2FD1617}" type="datetime1">
              <a:rPr lang="fr-FR" smtClean="0"/>
              <a:t>16/04/12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PS Space Charge Studies</a:t>
            </a:r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fr-FR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0DFCC8-0FB8-004A-8BFD-3B43EE914398}" type="datetime1">
              <a:rPr lang="fr-FR" smtClean="0"/>
              <a:t>16/04/12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PS Space Charge Studies</a:t>
            </a:r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C7D060-F4EE-9B4A-81EF-689EBC11672B}" type="datetime1">
              <a:rPr lang="fr-FR" smtClean="0"/>
              <a:t>16/04/12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PS Space Charge Studies</a:t>
            </a:r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fr-FR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fr-FR" smtClean="0"/>
              <a:t>Click to edit Master text styles</a:t>
            </a:r>
          </a:p>
          <a:p>
            <a:pPr lvl="1" eaLnBrk="1" latinLnBrk="0" hangingPunct="1"/>
            <a:r>
              <a:rPr lang="fr-FR" smtClean="0"/>
              <a:t>Second level</a:t>
            </a:r>
          </a:p>
          <a:p>
            <a:pPr lvl="2" eaLnBrk="1" latinLnBrk="0" hangingPunct="1"/>
            <a:r>
              <a:rPr lang="fr-FR" smtClean="0"/>
              <a:t>Third level</a:t>
            </a:r>
          </a:p>
          <a:p>
            <a:pPr lvl="3" eaLnBrk="1" latinLnBrk="0" hangingPunct="1"/>
            <a:r>
              <a:rPr lang="fr-FR" smtClean="0"/>
              <a:t>Fourth level</a:t>
            </a:r>
          </a:p>
          <a:p>
            <a:pPr lvl="4" eaLnBrk="1" latinLnBrk="0" hangingPunct="1"/>
            <a:r>
              <a:rPr lang="fr-FR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E84A74-6105-E343-BBE1-4AAFA391835C}" type="datetime1">
              <a:rPr lang="fr-FR" smtClean="0"/>
              <a:t>16/04/12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PS Space Charge Studies</a:t>
            </a:r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fr-FR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BAE7A6-1D0E-4A44-B4F5-79DEBD87F724}" type="datetime1">
              <a:rPr lang="fr-FR" smtClean="0"/>
              <a:t>16/04/12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PS Space Charge Studies</a:t>
            </a:r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fr-FR" smtClean="0"/>
              <a:t>Drag picture to placeholder or click icon to add</a:t>
            </a:r>
            <a:endParaRPr kumimoji="0" lang="en-US" dirty="0"/>
          </a:p>
        </p:txBody>
      </p:sp>
      <p:sp>
        <p:nvSpPr>
          <p:cNvPr id="9" name="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fr-FR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fr-FR" smtClean="0"/>
              <a:t>Click to edit Master text styles</a:t>
            </a:r>
          </a:p>
          <a:p>
            <a:pPr lvl="1" eaLnBrk="1" latinLnBrk="0" hangingPunct="1"/>
            <a:r>
              <a:rPr kumimoji="0" lang="fr-FR" smtClean="0"/>
              <a:t>Second level</a:t>
            </a:r>
          </a:p>
          <a:p>
            <a:pPr lvl="2" eaLnBrk="1" latinLnBrk="0" hangingPunct="1"/>
            <a:r>
              <a:rPr kumimoji="0" lang="fr-FR" smtClean="0"/>
              <a:t>Third level</a:t>
            </a:r>
          </a:p>
          <a:p>
            <a:pPr lvl="3" eaLnBrk="1" latinLnBrk="0" hangingPunct="1"/>
            <a:r>
              <a:rPr kumimoji="0" lang="fr-FR" smtClean="0"/>
              <a:t>Fourth level</a:t>
            </a:r>
          </a:p>
          <a:p>
            <a:pPr lvl="4" eaLnBrk="1" latinLnBrk="0" hangingPunct="1"/>
            <a:r>
              <a:rPr kumimoji="0" lang="fr-FR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 algn="r" eaLnBrk="1" latinLnBrk="0" hangingPunct="1"/>
            <a:fld id="{D6490907-F174-0940-AF95-990C2A54AFCE}" type="datetime1">
              <a:rPr lang="fr-FR" smtClean="0"/>
              <a:t>16/04/12</a:t>
            </a:fld>
            <a:endParaRPr lang="en-US" sz="1200">
              <a:solidFill>
                <a:schemeClr val="bg2">
                  <a:shade val="50000"/>
                </a:schemeClr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z="1200" smtClean="0">
                <a:solidFill>
                  <a:schemeClr val="bg2">
                    <a:shade val="50000"/>
                  </a:schemeClr>
                </a:solidFill>
                <a:effectLst/>
              </a:rPr>
              <a:t>PS Space Charge Studies</a:t>
            </a:r>
            <a:endParaRPr kumimoji="0" lang="en-US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 algn="ctr" eaLnBrk="1" latinLnBrk="0" hangingPunct="1"/>
            <a:fld id="{6294C92D-0306-4E69-9CD3-20855E849650}" type="slidenum">
              <a:rPr kumimoji="0" lang="en-US" smtClean="0"/>
              <a:t>‹#›</a:t>
            </a:fld>
            <a:endParaRPr kumimoji="0" lang="en-US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4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3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3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07008" y="179366"/>
            <a:ext cx="7406640" cy="755526"/>
          </a:xfrm>
        </p:spPr>
        <p:txBody>
          <a:bodyPr/>
          <a:lstStyle/>
          <a:p>
            <a:pPr algn="ctr"/>
            <a:r>
              <a:rPr lang="en-US" dirty="0" smtClean="0"/>
              <a:t>PS Space-Charge Studies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143168" y="5633660"/>
            <a:ext cx="76123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Acknowledgements :  	Simone </a:t>
            </a:r>
            <a:r>
              <a:rPr lang="en-US" dirty="0" err="1" smtClean="0"/>
              <a:t>Gilardoni</a:t>
            </a:r>
            <a:r>
              <a:rPr lang="en-US" dirty="0" smtClean="0"/>
              <a:t>,  Alexander </a:t>
            </a:r>
            <a:r>
              <a:rPr lang="en-US" dirty="0" err="1" smtClean="0"/>
              <a:t>Molodozhentsev</a:t>
            </a:r>
            <a:r>
              <a:rPr lang="en-US" dirty="0" smtClean="0"/>
              <a:t>, 			</a:t>
            </a:r>
            <a:r>
              <a:rPr lang="en-US" dirty="0" err="1" smtClean="0"/>
              <a:t>Heiko</a:t>
            </a:r>
            <a:r>
              <a:rPr lang="en-US" dirty="0" smtClean="0"/>
              <a:t> </a:t>
            </a:r>
            <a:r>
              <a:rPr lang="en-US" dirty="0" err="1" smtClean="0"/>
              <a:t>Damerau</a:t>
            </a:r>
            <a:r>
              <a:rPr lang="en-US" dirty="0" smtClean="0"/>
              <a:t>, Cedric </a:t>
            </a:r>
            <a:r>
              <a:rPr lang="en-US" dirty="0" err="1" smtClean="0"/>
              <a:t>Hernalsteens</a:t>
            </a:r>
            <a:endParaRPr lang="en-US" dirty="0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85185-B471-6A4D-BE70-EAC1B2F21E21}" type="datetime1">
              <a:rPr lang="fr-FR" smtClean="0"/>
              <a:t>16/04/12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1</a:t>
            </a:fld>
            <a:endParaRPr kumimoji="0"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PS Space Charge Studies</a:t>
            </a:r>
            <a:endParaRPr kumimoji="0" lang="en-US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3645239" y="955928"/>
            <a:ext cx="2285831" cy="397772"/>
          </a:xfrm>
          <a:prstGeom prst="rect">
            <a:avLst/>
          </a:prstGeom>
        </p:spPr>
        <p:txBody>
          <a:bodyPr anchor="b">
            <a:normAutofit lnSpcReduction="1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en-US" sz="2200" dirty="0" smtClean="0"/>
              <a:t>Raymond WASEF</a:t>
            </a:r>
            <a:endParaRPr lang="en-US" sz="2200" dirty="0"/>
          </a:p>
        </p:txBody>
      </p:sp>
      <p:pic>
        <p:nvPicPr>
          <p:cNvPr id="3" name="Picture 2" descr="SC-Forc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5317" y="1575798"/>
            <a:ext cx="6857143" cy="344127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232807" y="4963028"/>
            <a:ext cx="53861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Space-Charge Force (</a:t>
            </a:r>
            <a:r>
              <a:rPr lang="en-US" dirty="0" err="1" smtClean="0"/>
              <a:t>E.Métral</a:t>
            </a:r>
            <a:r>
              <a:rPr lang="en-US" dirty="0" smtClean="0"/>
              <a:t>,</a:t>
            </a:r>
            <a:r>
              <a:rPr lang="nl-NL" dirty="0"/>
              <a:t> LIS meeting, 02/04/</a:t>
            </a:r>
            <a:r>
              <a:rPr lang="nl-NL" dirty="0" smtClean="0"/>
              <a:t>2007)</a:t>
            </a:r>
            <a:r>
              <a:rPr lang="en-US" dirty="0" smtClean="0"/>
              <a:t>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45283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435608" y="-271912"/>
            <a:ext cx="7498080" cy="1143000"/>
          </a:xfrm>
        </p:spPr>
        <p:txBody>
          <a:bodyPr/>
          <a:lstStyle/>
          <a:p>
            <a:pPr algn="ctr"/>
            <a:r>
              <a:rPr lang="en-US" dirty="0" smtClean="0"/>
              <a:t>Tune footprint</a:t>
            </a:r>
            <a:endParaRPr lang="en-US" dirty="0"/>
          </a:p>
        </p:txBody>
      </p:sp>
      <p:pic>
        <p:nvPicPr>
          <p:cNvPr id="5" name="Picture 4" descr="Tune-foo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17" y="694264"/>
            <a:ext cx="8108653" cy="5446390"/>
          </a:xfrm>
          <a:prstGeom prst="rect">
            <a:avLst/>
          </a:prstGeom>
        </p:spPr>
      </p:pic>
      <p:cxnSp>
        <p:nvCxnSpPr>
          <p:cNvPr id="7" name="Straight Connector 6"/>
          <p:cNvCxnSpPr/>
          <p:nvPr/>
        </p:nvCxnSpPr>
        <p:spPr>
          <a:xfrm flipV="1">
            <a:off x="3906799" y="819825"/>
            <a:ext cx="0" cy="4983255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1435608" y="3809777"/>
            <a:ext cx="7498080" cy="1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2962957" y="6088347"/>
            <a:ext cx="44676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ym typeface="Wingdings"/>
              </a:rPr>
              <a:t> Which could explain the </a:t>
            </a:r>
            <a:r>
              <a:rPr lang="en-US" dirty="0" err="1" smtClean="0">
                <a:sym typeface="Wingdings"/>
              </a:rPr>
              <a:t>emittance</a:t>
            </a:r>
            <a:r>
              <a:rPr lang="en-US" dirty="0" smtClean="0">
                <a:sym typeface="Wingdings"/>
              </a:rPr>
              <a:t> growth 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1476903" y="793444"/>
            <a:ext cx="479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Qy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8333773" y="5385128"/>
            <a:ext cx="4924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Qx</a:t>
            </a:r>
            <a:endParaRPr lang="en-US" dirty="0" smtClean="0"/>
          </a:p>
        </p:txBody>
      </p:sp>
      <p:sp>
        <p:nvSpPr>
          <p:cNvPr id="18" name="TextBox 17"/>
          <p:cNvSpPr txBox="1"/>
          <p:nvPr/>
        </p:nvSpPr>
        <p:spPr>
          <a:xfrm>
            <a:off x="6646168" y="4233183"/>
            <a:ext cx="2104700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2"/>
                </a:solidFill>
              </a:rPr>
              <a:t>Integer Resonance!!!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DCF9B-9DFB-914B-92E2-B7770791ECC0}" type="datetime1">
              <a:rPr lang="fr-FR" smtClean="0"/>
              <a:t>16/04/12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PS Space Charge Studies</a:t>
            </a:r>
            <a:endParaRPr kumimoji="0" lang="en-US"/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10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6568929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-232562"/>
            <a:ext cx="7498080" cy="1143000"/>
          </a:xfrm>
        </p:spPr>
        <p:txBody>
          <a:bodyPr/>
          <a:lstStyle/>
          <a:p>
            <a:pPr algn="ctr"/>
            <a:r>
              <a:rPr lang="en-US" dirty="0" smtClean="0"/>
              <a:t>Parabolic Beam</a:t>
            </a:r>
            <a:endParaRPr lang="en-US" dirty="0"/>
          </a:p>
        </p:txBody>
      </p:sp>
      <p:pic>
        <p:nvPicPr>
          <p:cNvPr id="4" name="Picture 3" descr="Gaussian-Parabolic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5801" y="741456"/>
            <a:ext cx="7540283" cy="537215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632940" y="6016485"/>
            <a:ext cx="34571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Both beams have a Length ~ 180ns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684975" y="5409437"/>
            <a:ext cx="9364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Φ</a:t>
            </a:r>
            <a:r>
              <a:rPr lang="en-US" dirty="0" smtClean="0"/>
              <a:t> (rad)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784591" y="819825"/>
            <a:ext cx="10337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∆E (</a:t>
            </a:r>
            <a:r>
              <a:rPr lang="en-US" dirty="0" err="1" smtClean="0"/>
              <a:t>Gev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3A2B3-D557-4F4A-BA81-072DF136C339}" type="datetime1">
              <a:rPr lang="fr-FR" smtClean="0"/>
              <a:t>16/04/12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PS Space Charge Studies</a:t>
            </a:r>
            <a:endParaRPr kumimoji="0"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11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6049367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27515" y="-9071"/>
            <a:ext cx="7498080" cy="1143000"/>
          </a:xfrm>
        </p:spPr>
        <p:txBody>
          <a:bodyPr/>
          <a:lstStyle/>
          <a:p>
            <a:pPr algn="ctr"/>
            <a:r>
              <a:rPr lang="en-US" dirty="0" smtClean="0"/>
              <a:t>TO DO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27515" y="1133929"/>
            <a:ext cx="7498080" cy="4800600"/>
          </a:xfrm>
        </p:spPr>
        <p:txBody>
          <a:bodyPr/>
          <a:lstStyle/>
          <a:p>
            <a:r>
              <a:rPr lang="en-US" dirty="0" smtClean="0"/>
              <a:t>Check 150k1024bin and the longitudinal parameters</a:t>
            </a:r>
          </a:p>
          <a:p>
            <a:r>
              <a:rPr lang="en-US" dirty="0" smtClean="0"/>
              <a:t>Change working point to see the influence of the integer resonance and compare to measurements</a:t>
            </a:r>
          </a:p>
          <a:p>
            <a:r>
              <a:rPr lang="en-US" dirty="0" smtClean="0"/>
              <a:t>Introduce Aperture and Injection bump</a:t>
            </a:r>
          </a:p>
          <a:p>
            <a:r>
              <a:rPr lang="en-US" dirty="0" smtClean="0"/>
              <a:t>Make a tune scan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9F21A-13A0-8646-A615-B57DCBEA46AC}" type="datetime1">
              <a:rPr lang="fr-FR" smtClean="0"/>
              <a:t>16/04/12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PS Space Charge Studies</a:t>
            </a:r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12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7355478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27515" y="2449745"/>
            <a:ext cx="7498080" cy="1143000"/>
          </a:xfrm>
        </p:spPr>
        <p:txBody>
          <a:bodyPr/>
          <a:lstStyle/>
          <a:p>
            <a:pPr algn="ctr"/>
            <a:r>
              <a:rPr lang="en-US" dirty="0" smtClean="0"/>
              <a:t>Thank you for your attention!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C528B-4BCC-2049-870D-74D23CBADB98}" type="datetime1">
              <a:rPr lang="fr-FR" smtClean="0"/>
              <a:t>16/04/12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PS Space Charge Studies</a:t>
            </a:r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13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8582671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101748"/>
            <a:ext cx="7498080" cy="1143000"/>
          </a:xfrm>
        </p:spPr>
        <p:txBody>
          <a:bodyPr/>
          <a:lstStyle/>
          <a:p>
            <a:pPr algn="ctr"/>
            <a:r>
              <a:rPr lang="en-US" dirty="0" smtClean="0"/>
              <a:t>PTC-ORBIT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2488068"/>
            <a:ext cx="7498080" cy="3024001"/>
          </a:xfrm>
        </p:spPr>
        <p:txBody>
          <a:bodyPr/>
          <a:lstStyle/>
          <a:p>
            <a:r>
              <a:rPr lang="en-US" dirty="0" smtClean="0"/>
              <a:t>Optimizing Space Charge </a:t>
            </a:r>
            <a:r>
              <a:rPr lang="en-US" dirty="0" smtClean="0"/>
              <a:t>Parameters</a:t>
            </a:r>
            <a:endParaRPr lang="en-US" dirty="0" smtClean="0"/>
          </a:p>
          <a:p>
            <a:r>
              <a:rPr lang="en-US" dirty="0" smtClean="0"/>
              <a:t>Checking </a:t>
            </a:r>
            <a:r>
              <a:rPr lang="en-US" dirty="0" smtClean="0"/>
              <a:t>the relative CPU time</a:t>
            </a:r>
          </a:p>
          <a:p>
            <a:r>
              <a:rPr lang="en-US" dirty="0" smtClean="0"/>
              <a:t>Optimizing the simulated beam</a:t>
            </a:r>
          </a:p>
          <a:p>
            <a:endParaRPr lang="en-US" dirty="0"/>
          </a:p>
          <a:p>
            <a:pPr marL="82296" indent="0">
              <a:buNone/>
            </a:pP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DEBD5-086C-3F4F-9E9D-8DCECDA39CAD}" type="datetime1">
              <a:rPr lang="fr-FR" smtClean="0"/>
              <a:t>16/04/12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PS Space Charge Studies</a:t>
            </a:r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2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4887412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23069" y="-276525"/>
            <a:ext cx="7498080" cy="1143000"/>
          </a:xfrm>
        </p:spPr>
        <p:txBody>
          <a:bodyPr/>
          <a:lstStyle/>
          <a:p>
            <a:pPr algn="ctr"/>
            <a:r>
              <a:rPr lang="en-US" dirty="0" smtClean="0"/>
              <a:t>Measured beam</a:t>
            </a:r>
            <a:endParaRPr lang="en-US" dirty="0"/>
          </a:p>
        </p:txBody>
      </p:sp>
      <p:pic>
        <p:nvPicPr>
          <p:cNvPr id="4" name="Picture 3" descr="Screensho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6717" y="690845"/>
            <a:ext cx="5304444" cy="580274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088375" y="2769416"/>
            <a:ext cx="1769599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Length = 180ns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FEC52-B7DD-F042-9ABD-EB2E5C1E3977}" type="datetime1">
              <a:rPr lang="fr-FR" smtClean="0"/>
              <a:t>16/04/12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PS Space Charge Studies</a:t>
            </a:r>
            <a:endParaRPr kumimoji="0"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3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667447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323069" y="-337575"/>
            <a:ext cx="7498080" cy="1143000"/>
          </a:xfrm>
        </p:spPr>
        <p:txBody>
          <a:bodyPr/>
          <a:lstStyle/>
          <a:p>
            <a:pPr algn="ctr"/>
            <a:r>
              <a:rPr lang="en-US" dirty="0" smtClean="0"/>
              <a:t>Gaussian Beams</a:t>
            </a:r>
            <a:endParaRPr lang="en-US" dirty="0"/>
          </a:p>
        </p:txBody>
      </p:sp>
      <p:pic>
        <p:nvPicPr>
          <p:cNvPr id="5" name="Picture 4" descr="small-Gaussian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008" y="540542"/>
            <a:ext cx="4301045" cy="3052576"/>
          </a:xfrm>
          <a:prstGeom prst="rect">
            <a:avLst/>
          </a:prstGeom>
        </p:spPr>
      </p:pic>
      <p:pic>
        <p:nvPicPr>
          <p:cNvPr id="6" name="Picture 5" descr="Beam-long-Ced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9206" y="580377"/>
            <a:ext cx="4754793" cy="2964516"/>
          </a:xfrm>
          <a:prstGeom prst="rect">
            <a:avLst/>
          </a:prstGeom>
        </p:spPr>
      </p:pic>
      <p:pic>
        <p:nvPicPr>
          <p:cNvPr id="7" name="Picture 6" descr="2Gaussians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0207" y="3374867"/>
            <a:ext cx="5001678" cy="3081258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064632" y="547841"/>
            <a:ext cx="1639622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Length ~ 90ns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261862" y="441761"/>
            <a:ext cx="1769599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Length ~ 180ns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922556" y="6396335"/>
            <a:ext cx="63344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For convergence studies, I used the short beam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041128" y="5872386"/>
            <a:ext cx="9364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Φ</a:t>
            </a:r>
            <a:r>
              <a:rPr lang="en-US" dirty="0" smtClean="0"/>
              <a:t> (rad)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488037" y="3544893"/>
            <a:ext cx="10337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∆E (</a:t>
            </a:r>
            <a:r>
              <a:rPr lang="en-US" dirty="0" err="1" smtClean="0"/>
              <a:t>Gev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8160135" y="2948252"/>
            <a:ext cx="9364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Φ</a:t>
            </a:r>
            <a:r>
              <a:rPr lang="en-US" dirty="0" smtClean="0"/>
              <a:t> (rad)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4735660" y="620759"/>
            <a:ext cx="10337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∆E (</a:t>
            </a:r>
            <a:r>
              <a:rPr lang="en-US" dirty="0" err="1" smtClean="0"/>
              <a:t>Gev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3723673" y="3045868"/>
            <a:ext cx="9364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Φ</a:t>
            </a:r>
            <a:r>
              <a:rPr lang="en-US" dirty="0" smtClean="0"/>
              <a:t> (rad)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581131" y="634889"/>
            <a:ext cx="10337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∆E (</a:t>
            </a:r>
            <a:r>
              <a:rPr lang="en-US" dirty="0" err="1" smtClean="0"/>
              <a:t>Gev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4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6166788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9146" y="-287987"/>
            <a:ext cx="7498080" cy="11430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Transverse </a:t>
            </a:r>
            <a:r>
              <a:rPr lang="en-US" dirty="0"/>
              <a:t>mesh </a:t>
            </a:r>
            <a:r>
              <a:rPr lang="en-US" dirty="0" smtClean="0"/>
              <a:t>points</a:t>
            </a:r>
            <a:endParaRPr lang="en-US" dirty="0"/>
          </a:p>
        </p:txBody>
      </p:sp>
      <p:pic>
        <p:nvPicPr>
          <p:cNvPr id="4" name="Picture 3" descr="RMS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771" y="1015763"/>
            <a:ext cx="8967229" cy="4899406"/>
          </a:xfrm>
          <a:prstGeom prst="rect">
            <a:avLst/>
          </a:prstGeom>
        </p:spPr>
      </p:pic>
      <p:cxnSp>
        <p:nvCxnSpPr>
          <p:cNvPr id="6" name="Straight Arrow Connector 5"/>
          <p:cNvCxnSpPr/>
          <p:nvPr/>
        </p:nvCxnSpPr>
        <p:spPr>
          <a:xfrm>
            <a:off x="1639891" y="2732751"/>
            <a:ext cx="932487" cy="45010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3102931" y="2298726"/>
            <a:ext cx="643094" cy="3215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663897" y="2411251"/>
            <a:ext cx="1350498" cy="321500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500k 128bin</a:t>
            </a:r>
          </a:p>
        </p:txBody>
      </p:sp>
      <p:sp>
        <p:nvSpPr>
          <p:cNvPr id="15" name="Rectangle 14"/>
          <p:cNvSpPr/>
          <p:nvPr/>
        </p:nvSpPr>
        <p:spPr>
          <a:xfrm>
            <a:off x="2014395" y="1977226"/>
            <a:ext cx="1350498" cy="321500"/>
          </a:xfrm>
          <a:prstGeom prst="rect">
            <a:avLst/>
          </a:prstGeom>
          <a:solidFill>
            <a:srgbClr val="FFFFFF"/>
          </a:solidFill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250k 128bin</a:t>
            </a:r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6695882" y="2314801"/>
            <a:ext cx="932487" cy="45010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5719888" y="1993301"/>
            <a:ext cx="1350498" cy="321500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256bin</a:t>
            </a:r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5314304" y="2836927"/>
            <a:ext cx="932487" cy="45010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4338310" y="2515427"/>
            <a:ext cx="1350498" cy="321500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512bin</a:t>
            </a:r>
          </a:p>
        </p:txBody>
      </p:sp>
      <p:cxnSp>
        <p:nvCxnSpPr>
          <p:cNvPr id="21" name="Straight Arrow Connector 20"/>
          <p:cNvCxnSpPr/>
          <p:nvPr/>
        </p:nvCxnSpPr>
        <p:spPr>
          <a:xfrm flipV="1">
            <a:off x="8006527" y="3287028"/>
            <a:ext cx="619714" cy="82754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>
            <a:off x="6695882" y="4114577"/>
            <a:ext cx="1930359" cy="321500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1024bin &amp; 2048bin</a:t>
            </a:r>
          </a:p>
        </p:txBody>
      </p:sp>
      <p:cxnSp>
        <p:nvCxnSpPr>
          <p:cNvPr id="27" name="Straight Arrow Connector 26"/>
          <p:cNvCxnSpPr/>
          <p:nvPr/>
        </p:nvCxnSpPr>
        <p:spPr>
          <a:xfrm>
            <a:off x="3914503" y="4564677"/>
            <a:ext cx="924784" cy="482875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Rectangle 27"/>
          <p:cNvSpPr/>
          <p:nvPr/>
        </p:nvSpPr>
        <p:spPr>
          <a:xfrm>
            <a:off x="2462383" y="4275327"/>
            <a:ext cx="2537677" cy="321500"/>
          </a:xfrm>
          <a:prstGeom prst="rect">
            <a:avLst/>
          </a:prstGeom>
          <a:solidFill>
            <a:srgbClr val="FFFFFF"/>
          </a:solidFill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250k No Space Charge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3364893" y="662407"/>
            <a:ext cx="34244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Working Point:  </a:t>
            </a:r>
            <a:r>
              <a:rPr lang="en-US" dirty="0" err="1" smtClean="0"/>
              <a:t>Qx</a:t>
            </a:r>
            <a:r>
              <a:rPr lang="en-US" dirty="0" smtClean="0"/>
              <a:t>=6.21 </a:t>
            </a:r>
            <a:r>
              <a:rPr lang="en-US" dirty="0" err="1" smtClean="0"/>
              <a:t>Qy</a:t>
            </a:r>
            <a:r>
              <a:rPr lang="en-US" dirty="0" smtClean="0"/>
              <a:t>=6.23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390586" y="1208271"/>
            <a:ext cx="21817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ε</a:t>
            </a:r>
            <a:r>
              <a:rPr lang="en-US" sz="1000" dirty="0" err="1" smtClean="0"/>
              <a:t>RMS</a:t>
            </a:r>
            <a:r>
              <a:rPr lang="en-US" dirty="0" smtClean="0"/>
              <a:t> (π.</a:t>
            </a:r>
            <a:r>
              <a:rPr lang="en-US" dirty="0" err="1" smtClean="0"/>
              <a:t>mm.mrad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8370206" y="5414100"/>
            <a:ext cx="6725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turns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1791489" y="6134394"/>
            <a:ext cx="64171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ym typeface="Wingdings"/>
              </a:rPr>
              <a:t> There is no difference between 250k and 500k macro-particles</a:t>
            </a:r>
            <a:endParaRPr lang="en-US" dirty="0"/>
          </a:p>
        </p:txBody>
      </p:sp>
      <p:sp>
        <p:nvSpPr>
          <p:cNvPr id="36" name="Date Placeholder 3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65E58-C36C-0C45-AAC3-CF56CDFB7D5D}" type="datetime1">
              <a:rPr lang="fr-FR" smtClean="0"/>
              <a:t>16/04/12</a:t>
            </a:fld>
            <a:endParaRPr lang="en-US"/>
          </a:p>
        </p:txBody>
      </p:sp>
      <p:sp>
        <p:nvSpPr>
          <p:cNvPr id="37" name="Footer Placeholder 3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PS Space Charge Studies</a:t>
            </a:r>
            <a:endParaRPr kumimoji="0" lang="en-US"/>
          </a:p>
        </p:txBody>
      </p:sp>
      <p:sp>
        <p:nvSpPr>
          <p:cNvPr id="38" name="Slide Number Placeholder 3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5</a:t>
            </a:fld>
            <a:endParaRPr kumimoji="0" lang="en-US"/>
          </a:p>
        </p:txBody>
      </p:sp>
      <p:sp>
        <p:nvSpPr>
          <p:cNvPr id="5" name="TextBox 4"/>
          <p:cNvSpPr txBox="1"/>
          <p:nvPr/>
        </p:nvSpPr>
        <p:spPr>
          <a:xfrm>
            <a:off x="505408" y="1477061"/>
            <a:ext cx="11344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horizontal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4866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339146" y="-287987"/>
            <a:ext cx="7498080" cy="11430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Transverse </a:t>
            </a:r>
            <a:r>
              <a:rPr lang="en-US" dirty="0"/>
              <a:t>mesh </a:t>
            </a:r>
            <a:r>
              <a:rPr lang="en-US" dirty="0" smtClean="0"/>
              <a:t>points</a:t>
            </a:r>
            <a:endParaRPr lang="en-US" dirty="0"/>
          </a:p>
        </p:txBody>
      </p:sp>
      <p:pic>
        <p:nvPicPr>
          <p:cNvPr id="5" name="Picture 4" descr="Picture 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84" y="932352"/>
            <a:ext cx="8886762" cy="4895276"/>
          </a:xfrm>
          <a:prstGeom prst="rect">
            <a:avLst/>
          </a:prstGeom>
        </p:spPr>
      </p:pic>
      <p:cxnSp>
        <p:nvCxnSpPr>
          <p:cNvPr id="6" name="Straight Arrow Connector 5"/>
          <p:cNvCxnSpPr/>
          <p:nvPr/>
        </p:nvCxnSpPr>
        <p:spPr>
          <a:xfrm>
            <a:off x="3123739" y="2395177"/>
            <a:ext cx="932487" cy="45010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2147745" y="2073677"/>
            <a:ext cx="1350498" cy="3215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500k 512bin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5771780" y="1671801"/>
            <a:ext cx="643094" cy="3215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4683244" y="1350301"/>
            <a:ext cx="1350498" cy="321500"/>
          </a:xfrm>
          <a:prstGeom prst="rect">
            <a:avLst/>
          </a:prstGeom>
          <a:solidFill>
            <a:srgbClr val="FFFFFF"/>
          </a:solidFill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250k 512bin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 flipV="1">
            <a:off x="6607802" y="2250504"/>
            <a:ext cx="491771" cy="8841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</p:cxnSp>
      <p:sp>
        <p:nvSpPr>
          <p:cNvPr id="11" name="Rectangle 10"/>
          <p:cNvSpPr/>
          <p:nvPr/>
        </p:nvSpPr>
        <p:spPr>
          <a:xfrm>
            <a:off x="6178437" y="3134628"/>
            <a:ext cx="1876327" cy="321500"/>
          </a:xfrm>
          <a:prstGeom prst="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500k 1024bin</a:t>
            </a:r>
          </a:p>
        </p:txBody>
      </p:sp>
      <p:cxnSp>
        <p:nvCxnSpPr>
          <p:cNvPr id="15" name="Straight Arrow Connector 14"/>
          <p:cNvCxnSpPr/>
          <p:nvPr/>
        </p:nvCxnSpPr>
        <p:spPr>
          <a:xfrm flipV="1">
            <a:off x="2202606" y="3463854"/>
            <a:ext cx="491771" cy="884124"/>
          </a:xfrm>
          <a:prstGeom prst="straightConnector1">
            <a:avLst/>
          </a:prstGeom>
          <a:ln>
            <a:solidFill>
              <a:srgbClr val="76008D"/>
            </a:solidFill>
            <a:tailEnd type="arrow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</p:cxnSp>
      <p:sp>
        <p:nvSpPr>
          <p:cNvPr id="16" name="Rectangle 15"/>
          <p:cNvSpPr/>
          <p:nvPr/>
        </p:nvSpPr>
        <p:spPr>
          <a:xfrm>
            <a:off x="1773241" y="4347978"/>
            <a:ext cx="1876327" cy="321500"/>
          </a:xfrm>
          <a:prstGeom prst="rect">
            <a:avLst/>
          </a:prstGeom>
          <a:ln>
            <a:solidFill>
              <a:srgbClr val="76008D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250k 2048bin</a:t>
            </a:r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8774230" y="1462826"/>
            <a:ext cx="0" cy="466175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8344155" y="2041529"/>
            <a:ext cx="799846" cy="305423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~1%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123739" y="6060671"/>
            <a:ext cx="37122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ym typeface="Wingdings"/>
              </a:rPr>
              <a:t> Optimum guess: 1024 mesh points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374509" y="1063596"/>
            <a:ext cx="21817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ε</a:t>
            </a:r>
            <a:r>
              <a:rPr lang="en-US" sz="1000" dirty="0" err="1" smtClean="0"/>
              <a:t>RMS</a:t>
            </a:r>
            <a:r>
              <a:rPr lang="en-US" dirty="0" smtClean="0"/>
              <a:t> (π.</a:t>
            </a:r>
            <a:r>
              <a:rPr lang="en-US" dirty="0" err="1" smtClean="0"/>
              <a:t>mm.mrad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8019941" y="5253198"/>
            <a:ext cx="6725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turns</a:t>
            </a:r>
            <a:endParaRPr lang="en-US" dirty="0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F27C5-73B1-3A43-A04A-CDF2D4A3966F}" type="datetime1">
              <a:rPr lang="fr-FR" smtClean="0"/>
              <a:t>16/04/12</a:t>
            </a:fld>
            <a:endParaRPr lang="en-US"/>
          </a:p>
        </p:txBody>
      </p:sp>
      <p:sp>
        <p:nvSpPr>
          <p:cNvPr id="25" name="Footer Placeholder 2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PS Space Charge Studies</a:t>
            </a:r>
            <a:endParaRPr kumimoji="0" lang="en-US"/>
          </a:p>
        </p:txBody>
      </p:sp>
      <p:sp>
        <p:nvSpPr>
          <p:cNvPr id="26" name="Slide Number Placeholder 2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6</a:t>
            </a:fld>
            <a:endParaRPr kumimoji="0" lang="en-US"/>
          </a:p>
        </p:txBody>
      </p:sp>
      <p:sp>
        <p:nvSpPr>
          <p:cNvPr id="27" name="TextBox 26"/>
          <p:cNvSpPr txBox="1"/>
          <p:nvPr/>
        </p:nvSpPr>
        <p:spPr>
          <a:xfrm>
            <a:off x="505408" y="1368981"/>
            <a:ext cx="11344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horizontal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97757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4449" y="84775"/>
            <a:ext cx="7498080" cy="1143000"/>
          </a:xfrm>
        </p:spPr>
        <p:txBody>
          <a:bodyPr/>
          <a:lstStyle/>
          <a:p>
            <a:pPr algn="ctr"/>
            <a:r>
              <a:rPr lang="en-US" dirty="0" smtClean="0"/>
              <a:t>CPU time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9488804"/>
              </p:ext>
            </p:extLst>
          </p:nvPr>
        </p:nvGraphicFramePr>
        <p:xfrm>
          <a:off x="1925933" y="2356629"/>
          <a:ext cx="60960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Number of mesh</a:t>
                      </a:r>
                      <a:r>
                        <a:rPr lang="en-US" baseline="0" dirty="0" smtClean="0"/>
                        <a:t> points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CPU-Time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128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55.91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256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56.37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512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63.1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1024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74.87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2048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133.85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122058" y="1502018"/>
            <a:ext cx="799430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For 250k macro-particles on 1 machine of LXBST with 8 processors</a:t>
            </a:r>
            <a:endParaRPr lang="en-US" sz="2200" dirty="0"/>
          </a:p>
        </p:txBody>
      </p:sp>
      <p:sp>
        <p:nvSpPr>
          <p:cNvPr id="6" name="TextBox 5"/>
          <p:cNvSpPr txBox="1"/>
          <p:nvPr/>
        </p:nvSpPr>
        <p:spPr>
          <a:xfrm>
            <a:off x="2649414" y="4871122"/>
            <a:ext cx="46493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ym typeface="Wingdings"/>
              </a:rPr>
              <a:t> Confirmation of optimum: 1024 mesh points</a:t>
            </a:r>
            <a:endParaRPr lang="en-US" dirty="0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7877907" y="2909576"/>
            <a:ext cx="0" cy="337575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7958298" y="2877426"/>
            <a:ext cx="7566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~0.8%</a:t>
            </a:r>
            <a:endParaRPr lang="en-US" dirty="0"/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7885614" y="3303101"/>
            <a:ext cx="0" cy="337575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7966005" y="3270951"/>
            <a:ext cx="7060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~11%</a:t>
            </a:r>
            <a:endParaRPr lang="en-US" dirty="0"/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7885614" y="3704976"/>
            <a:ext cx="0" cy="337575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7966005" y="3672826"/>
            <a:ext cx="7060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~19%</a:t>
            </a:r>
            <a:endParaRPr lang="en-US" dirty="0"/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7893321" y="4098501"/>
            <a:ext cx="0" cy="337575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7973712" y="4066351"/>
            <a:ext cx="7060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~80%</a:t>
            </a:r>
            <a:endParaRPr lang="en-US" dirty="0"/>
          </a:p>
        </p:txBody>
      </p:sp>
      <p:sp>
        <p:nvSpPr>
          <p:cNvPr id="19" name="Oval 18"/>
          <p:cNvSpPr/>
          <p:nvPr/>
        </p:nvSpPr>
        <p:spPr>
          <a:xfrm>
            <a:off x="7958298" y="3672826"/>
            <a:ext cx="756675" cy="369332"/>
          </a:xfrm>
          <a:prstGeom prst="ellipse">
            <a:avLst/>
          </a:prstGeom>
          <a:noFill/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01291-826C-2F45-A9C4-740D0636E5F7}" type="datetime1">
              <a:rPr lang="fr-FR" smtClean="0"/>
              <a:t>16/04/12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PS Space Charge Studies</a:t>
            </a:r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7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9384018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0" descr="50-250-500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24" y="551386"/>
            <a:ext cx="9144000" cy="5544134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9F21A-13A0-8646-A615-B57DCBEA46AC}" type="datetime1">
              <a:rPr lang="fr-FR" smtClean="0"/>
              <a:t>16/04/12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PS Space Charge Studies</a:t>
            </a:r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8</a:t>
            </a:fld>
            <a:endParaRPr kumimoji="0"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339146" y="-287987"/>
            <a:ext cx="7498080" cy="11430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Transverse </a:t>
            </a:r>
            <a:r>
              <a:rPr lang="en-US" dirty="0"/>
              <a:t>mesh </a:t>
            </a:r>
            <a:r>
              <a:rPr lang="en-US" dirty="0" smtClean="0"/>
              <a:t>points</a:t>
            </a:r>
            <a:endParaRPr lang="en-US" dirty="0"/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5771780" y="1374581"/>
            <a:ext cx="643094" cy="3215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4683244" y="1053081"/>
            <a:ext cx="1350498" cy="321500"/>
          </a:xfrm>
          <a:prstGeom prst="rect">
            <a:avLst/>
          </a:prstGeom>
          <a:solidFill>
            <a:srgbClr val="FFFFFF"/>
          </a:solidFill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50k 1024bin</a:t>
            </a:r>
          </a:p>
        </p:txBody>
      </p:sp>
      <p:cxnSp>
        <p:nvCxnSpPr>
          <p:cNvPr id="13" name="Straight Arrow Connector 12"/>
          <p:cNvCxnSpPr/>
          <p:nvPr/>
        </p:nvCxnSpPr>
        <p:spPr>
          <a:xfrm flipV="1">
            <a:off x="6607802" y="2588254"/>
            <a:ext cx="491771" cy="8841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</p:cxnSp>
      <p:sp>
        <p:nvSpPr>
          <p:cNvPr id="14" name="Rectangle 13"/>
          <p:cNvSpPr/>
          <p:nvPr/>
        </p:nvSpPr>
        <p:spPr>
          <a:xfrm>
            <a:off x="6178437" y="3472378"/>
            <a:ext cx="1876327" cy="321500"/>
          </a:xfrm>
          <a:prstGeom prst="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500k 1024bin</a:t>
            </a:r>
          </a:p>
        </p:txBody>
      </p:sp>
      <p:cxnSp>
        <p:nvCxnSpPr>
          <p:cNvPr id="15" name="Straight Arrow Connector 14"/>
          <p:cNvCxnSpPr/>
          <p:nvPr/>
        </p:nvCxnSpPr>
        <p:spPr>
          <a:xfrm flipV="1">
            <a:off x="2229630" y="3761074"/>
            <a:ext cx="491771" cy="884124"/>
          </a:xfrm>
          <a:prstGeom prst="straightConnector1">
            <a:avLst/>
          </a:prstGeom>
          <a:ln>
            <a:solidFill>
              <a:srgbClr val="42FE5C"/>
            </a:solidFill>
            <a:tailEnd type="arrow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</p:cxnSp>
      <p:sp>
        <p:nvSpPr>
          <p:cNvPr id="16" name="Rectangle 15"/>
          <p:cNvSpPr/>
          <p:nvPr/>
        </p:nvSpPr>
        <p:spPr>
          <a:xfrm>
            <a:off x="1800265" y="4645198"/>
            <a:ext cx="1876327" cy="321500"/>
          </a:xfrm>
          <a:prstGeom prst="rect">
            <a:avLst/>
          </a:prstGeom>
          <a:ln>
            <a:solidFill>
              <a:srgbClr val="42FE5C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250k 1024bin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90701" y="683749"/>
            <a:ext cx="21817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ε</a:t>
            </a:r>
            <a:r>
              <a:rPr lang="en-US" sz="1000" dirty="0" err="1" smtClean="0"/>
              <a:t>RMS</a:t>
            </a:r>
            <a:r>
              <a:rPr lang="en-US" dirty="0" smtClean="0"/>
              <a:t> (π.</a:t>
            </a:r>
            <a:r>
              <a:rPr lang="en-US" dirty="0" err="1" smtClean="0"/>
              <a:t>mm.mrad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8236133" y="5374788"/>
            <a:ext cx="6725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turns</a:t>
            </a:r>
            <a:endParaRPr lang="en-US" dirty="0"/>
          </a:p>
        </p:txBody>
      </p:sp>
      <p:pic>
        <p:nvPicPr>
          <p:cNvPr id="28" name="Picture 27" descr="250k1024-500k1024-250k2048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3244" y="4169657"/>
            <a:ext cx="2195719" cy="1594082"/>
          </a:xfrm>
          <a:prstGeom prst="rect">
            <a:avLst/>
          </a:prstGeom>
        </p:spPr>
      </p:pic>
      <p:sp>
        <p:nvSpPr>
          <p:cNvPr id="29" name="TextBox 28"/>
          <p:cNvSpPr txBox="1"/>
          <p:nvPr/>
        </p:nvSpPr>
        <p:spPr>
          <a:xfrm>
            <a:off x="5867936" y="4966698"/>
            <a:ext cx="98461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250k1024bin</a:t>
            </a:r>
            <a:br>
              <a:rPr lang="en-US" sz="1200" dirty="0" smtClean="0"/>
            </a:br>
            <a:r>
              <a:rPr lang="en-US" sz="1200" dirty="0" smtClean="0"/>
              <a:t>500k1024bin</a:t>
            </a:r>
            <a:br>
              <a:rPr lang="en-US" sz="1200" dirty="0" smtClean="0"/>
            </a:br>
            <a:r>
              <a:rPr lang="en-US" sz="1200" dirty="0" smtClean="0"/>
              <a:t>250k2048bin</a:t>
            </a:r>
            <a:endParaRPr lang="en-US" sz="1200" dirty="0"/>
          </a:p>
        </p:txBody>
      </p:sp>
      <p:sp>
        <p:nvSpPr>
          <p:cNvPr id="30" name="TextBox 29"/>
          <p:cNvSpPr txBox="1"/>
          <p:nvPr/>
        </p:nvSpPr>
        <p:spPr>
          <a:xfrm>
            <a:off x="681064" y="977191"/>
            <a:ext cx="11344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horizontal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936154" y="6083084"/>
            <a:ext cx="582723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ym typeface="Wingdings"/>
              </a:rPr>
              <a:t>For the moment 250k macro-particles seems to be the best.</a:t>
            </a:r>
            <a:br>
              <a:rPr lang="en-US" dirty="0" smtClean="0">
                <a:sym typeface="Wingdings"/>
              </a:rPr>
            </a:br>
            <a:r>
              <a:rPr lang="en-US" dirty="0" smtClean="0">
                <a:sym typeface="Wingdings"/>
              </a:rPr>
              <a:t>Less particles to be tested (150k </a:t>
            </a:r>
            <a:r>
              <a:rPr lang="en-US" dirty="0" smtClean="0">
                <a:sym typeface="Wingdings"/>
              </a:rPr>
              <a:t>&amp; 10</a:t>
            </a:r>
            <a:r>
              <a:rPr lang="en-US" dirty="0" smtClean="0">
                <a:sym typeface="Wingdings"/>
              </a:rPr>
              <a:t>0k</a:t>
            </a:r>
            <a:r>
              <a:rPr lang="en-US" dirty="0" smtClean="0">
                <a:sym typeface="Wingdings"/>
              </a:rPr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18359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-271912"/>
            <a:ext cx="7498080" cy="1143000"/>
          </a:xfrm>
        </p:spPr>
        <p:txBody>
          <a:bodyPr/>
          <a:lstStyle/>
          <a:p>
            <a:pPr algn="ctr"/>
            <a:r>
              <a:rPr lang="en-US" dirty="0" smtClean="0"/>
              <a:t>Tune footprint</a:t>
            </a:r>
            <a:endParaRPr lang="en-US" dirty="0"/>
          </a:p>
        </p:txBody>
      </p:sp>
      <p:pic>
        <p:nvPicPr>
          <p:cNvPr id="5" name="Picture 4" descr="Tune-foo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17" y="964974"/>
            <a:ext cx="8108653" cy="5446390"/>
          </a:xfrm>
          <a:prstGeom prst="rect">
            <a:avLst/>
          </a:prstGeom>
        </p:spPr>
      </p:pic>
      <p:cxnSp>
        <p:nvCxnSpPr>
          <p:cNvPr id="9" name="Straight Arrow Connector 8"/>
          <p:cNvCxnSpPr/>
          <p:nvPr/>
        </p:nvCxnSpPr>
        <p:spPr>
          <a:xfrm>
            <a:off x="7831225" y="1685311"/>
            <a:ext cx="0" cy="2266576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4695229" y="5110531"/>
            <a:ext cx="1921535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7803103" y="2603789"/>
            <a:ext cx="10473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∆Q~0.23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5198518" y="5147618"/>
            <a:ext cx="10473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∆Q~0.17</a:t>
            </a:r>
            <a:endParaRPr lang="en-US" dirty="0"/>
          </a:p>
        </p:txBody>
      </p:sp>
      <p:cxnSp>
        <p:nvCxnSpPr>
          <p:cNvPr id="24" name="Straight Arrow Connector 23"/>
          <p:cNvCxnSpPr/>
          <p:nvPr/>
        </p:nvCxnSpPr>
        <p:spPr>
          <a:xfrm>
            <a:off x="3943324" y="1409570"/>
            <a:ext cx="1503810" cy="551481"/>
          </a:xfrm>
          <a:prstGeom prst="straightConnector1">
            <a:avLst/>
          </a:prstGeom>
          <a:ln>
            <a:solidFill>
              <a:srgbClr val="42FE5C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2828313" y="1224904"/>
            <a:ext cx="1098302" cy="369332"/>
          </a:xfrm>
          <a:prstGeom prst="rect">
            <a:avLst/>
          </a:prstGeom>
          <a:noFill/>
          <a:ln>
            <a:solidFill>
              <a:srgbClr val="42FE5C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Lb~180ns</a:t>
            </a:r>
            <a:endParaRPr lang="en-US" dirty="0"/>
          </a:p>
        </p:txBody>
      </p:sp>
      <p:cxnSp>
        <p:nvCxnSpPr>
          <p:cNvPr id="28" name="Straight Arrow Connector 27"/>
          <p:cNvCxnSpPr/>
          <p:nvPr/>
        </p:nvCxnSpPr>
        <p:spPr>
          <a:xfrm>
            <a:off x="2591914" y="2298117"/>
            <a:ext cx="1503810" cy="551481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1476903" y="2113451"/>
            <a:ext cx="1098302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Lb~180ns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3486300" y="694822"/>
            <a:ext cx="34244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Working Point:  </a:t>
            </a:r>
            <a:r>
              <a:rPr lang="en-US" dirty="0" err="1" smtClean="0"/>
              <a:t>Qx</a:t>
            </a:r>
            <a:r>
              <a:rPr lang="en-US" dirty="0" smtClean="0"/>
              <a:t>=6.21 </a:t>
            </a:r>
            <a:r>
              <a:rPr lang="en-US" dirty="0" err="1" smtClean="0"/>
              <a:t>Qy</a:t>
            </a:r>
            <a:r>
              <a:rPr lang="en-US" dirty="0" smtClean="0"/>
              <a:t>=6.23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1476903" y="1064154"/>
            <a:ext cx="479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Qy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8333773" y="5655838"/>
            <a:ext cx="4924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Qx</a:t>
            </a:r>
            <a:endParaRPr lang="en-US" dirty="0" smtClean="0"/>
          </a:p>
        </p:txBody>
      </p:sp>
      <p:sp>
        <p:nvSpPr>
          <p:cNvPr id="36" name="Date Placeholder 3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13887-864A-504B-8BA0-313DB021D17D}" type="datetime1">
              <a:rPr lang="fr-FR" smtClean="0"/>
              <a:t>16/04/12</a:t>
            </a:fld>
            <a:endParaRPr lang="en-US"/>
          </a:p>
        </p:txBody>
      </p:sp>
      <p:sp>
        <p:nvSpPr>
          <p:cNvPr id="37" name="Footer Placeholder 3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PS Space Charge Studies</a:t>
            </a:r>
            <a:endParaRPr kumimoji="0" lang="en-US"/>
          </a:p>
        </p:txBody>
      </p:sp>
      <p:sp>
        <p:nvSpPr>
          <p:cNvPr id="38" name="Slide Number Placeholder 3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9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9513455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Solstice.thmx</Template>
  <TotalTime>3277</TotalTime>
  <Words>430</Words>
  <Application>Microsoft Macintosh PowerPoint</Application>
  <PresentationFormat>On-screen Show (4:3)</PresentationFormat>
  <Paragraphs>133</Paragraphs>
  <Slides>13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Solstice</vt:lpstr>
      <vt:lpstr>PS Space-Charge Studies</vt:lpstr>
      <vt:lpstr>PTC-ORBIT</vt:lpstr>
      <vt:lpstr>Measured beam</vt:lpstr>
      <vt:lpstr>Gaussian Beams</vt:lpstr>
      <vt:lpstr>Transverse mesh points</vt:lpstr>
      <vt:lpstr>Transverse mesh points</vt:lpstr>
      <vt:lpstr>CPU time</vt:lpstr>
      <vt:lpstr>Transverse mesh points</vt:lpstr>
      <vt:lpstr>Tune footprint</vt:lpstr>
      <vt:lpstr>Tune footprint</vt:lpstr>
      <vt:lpstr>Parabolic Beam</vt:lpstr>
      <vt:lpstr>TO DO</vt:lpstr>
      <vt:lpstr>Thank you for your attention!</vt:lpstr>
    </vt:vector>
  </TitlesOfParts>
  <Company>CERN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 Space Charge Studies</dc:title>
  <dc:creator>Raymond WASEF</dc:creator>
  <cp:lastModifiedBy>Raymond WASEF</cp:lastModifiedBy>
  <cp:revision>46</cp:revision>
  <dcterms:created xsi:type="dcterms:W3CDTF">2012-04-13T13:27:28Z</dcterms:created>
  <dcterms:modified xsi:type="dcterms:W3CDTF">2012-04-16T11:41:20Z</dcterms:modified>
</cp:coreProperties>
</file>