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8" r:id="rId3"/>
    <p:sldId id="277" r:id="rId4"/>
    <p:sldId id="280" r:id="rId5"/>
    <p:sldId id="279" r:id="rId6"/>
    <p:sldId id="281" r:id="rId7"/>
    <p:sldId id="282" r:id="rId8"/>
    <p:sldId id="273" r:id="rId9"/>
    <p:sldId id="257" r:id="rId10"/>
    <p:sldId id="266" r:id="rId11"/>
    <p:sldId id="275" r:id="rId12"/>
    <p:sldId id="272" r:id="rId13"/>
    <p:sldId id="258" r:id="rId14"/>
    <p:sldId id="267" r:id="rId15"/>
    <p:sldId id="270" r:id="rId16"/>
    <p:sldId id="276" r:id="rId17"/>
    <p:sldId id="262" r:id="rId18"/>
    <p:sldId id="283" r:id="rId19"/>
    <p:sldId id="263" r:id="rId20"/>
    <p:sldId id="274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FF"/>
    <a:srgbClr val="33CCFF"/>
    <a:srgbClr val="EBB5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ABE5-7DFA-470A-975F-64E85C0ED2ED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5235-A770-4BB8-AD90-A623D89E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DA679-4F4A-484C-B088-1BD51049032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D62A-D770-4813-8E3B-88781D48E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short dipoles on PSB performance (status)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E. Benedetto</a:t>
            </a:r>
          </a:p>
          <a:p>
            <a:r>
              <a:rPr lang="en-US" dirty="0" smtClean="0"/>
              <a:t>LIS meeting, 07/5/12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496" y="5712824"/>
            <a:ext cx="566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Acknowledgements: </a:t>
            </a:r>
            <a:r>
              <a:rPr lang="en-US" sz="2400" dirty="0" smtClean="0"/>
              <a:t>C. Carli, V. Forte, A. Molodozhentsev, LIU-PSB team,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BetaBeating</a:t>
            </a:r>
            <a:r>
              <a:rPr lang="en-US" dirty="0" smtClean="0"/>
              <a:t> for the different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41098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 (m)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02452"/>
            <a:ext cx="7086600" cy="521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819400"/>
            <a:ext cx="615553" cy="8056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Db/b</a:t>
            </a:r>
            <a:endParaRPr lang="en-US" sz="2800" b="1" dirty="0">
              <a:latin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804" y="5105400"/>
            <a:ext cx="2612821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67600" y="3200400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best is</a:t>
            </a:r>
          </a:p>
          <a:p>
            <a:r>
              <a:rPr lang="en-US" sz="2000" b="1" dirty="0" smtClean="0"/>
              <a:t>case 2: 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L=0.25m</a:t>
            </a:r>
          </a:p>
          <a:p>
            <a:pPr>
              <a:buFontTx/>
              <a:buChar char="-"/>
            </a:pPr>
            <a:r>
              <a:rPr lang="en-US" sz="2000" dirty="0" smtClean="0"/>
              <a:t> center is displaced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only BHZ11 is shorter?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7223"/>
            <a:ext cx="7010400" cy="49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1600200"/>
            <a:ext cx="16722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BHZ11+BHZ16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only BHZ11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41098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 (m)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819400"/>
            <a:ext cx="615553" cy="8056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Db/b</a:t>
            </a:r>
            <a:endParaRPr lang="en-US" sz="2800" b="1" dirty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5720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case 2: 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L=0.25m</a:t>
            </a:r>
          </a:p>
          <a:p>
            <a:pPr>
              <a:buFontTx/>
              <a:buChar char="-"/>
            </a:pPr>
            <a:r>
              <a:rPr lang="en-US" sz="2000" dirty="0" smtClean="0"/>
              <a:t> center is displaced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2819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both: </a:t>
            </a:r>
          </a:p>
          <a:p>
            <a:pPr>
              <a:buFontTx/>
              <a:buChar char="-"/>
            </a:pPr>
            <a:r>
              <a:rPr lang="en-US" sz="2000" dirty="0" smtClean="0"/>
              <a:t> partial cancellation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</a:t>
            </a:r>
            <a:r>
              <a:rPr lang="en-US" dirty="0" err="1" smtClean="0"/>
              <a:t>Qv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8158"/>
            <a:ext cx="7086600" cy="52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1295400"/>
            <a:ext cx="106952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Qv</a:t>
            </a:r>
            <a:r>
              <a:rPr lang="en-US" sz="2000" dirty="0" smtClean="0">
                <a:solidFill>
                  <a:srgbClr val="FF0000"/>
                </a:solidFill>
              </a:rPr>
              <a:t>=4.55</a:t>
            </a:r>
          </a:p>
          <a:p>
            <a:r>
              <a:rPr lang="en-US" sz="2000" dirty="0" err="1" smtClean="0">
                <a:solidFill>
                  <a:srgbClr val="009900"/>
                </a:solidFill>
              </a:rPr>
              <a:t>Qv</a:t>
            </a:r>
            <a:r>
              <a:rPr lang="en-US" sz="2000" dirty="0" smtClean="0">
                <a:solidFill>
                  <a:srgbClr val="009900"/>
                </a:solidFill>
              </a:rPr>
              <a:t>=4.43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Qv</a:t>
            </a:r>
            <a:r>
              <a:rPr lang="en-US" sz="2000" dirty="0" smtClean="0">
                <a:solidFill>
                  <a:srgbClr val="0000FF"/>
                </a:solidFill>
              </a:rPr>
              <a:t>=4.55</a:t>
            </a:r>
          </a:p>
          <a:p>
            <a:r>
              <a:rPr lang="en-US" sz="2000" dirty="0" err="1" smtClean="0">
                <a:solidFill>
                  <a:srgbClr val="FF00FF"/>
                </a:solidFill>
              </a:rPr>
              <a:t>Qv</a:t>
            </a:r>
            <a:r>
              <a:rPr lang="en-US" sz="2000" dirty="0" smtClean="0">
                <a:solidFill>
                  <a:srgbClr val="FF00FF"/>
                </a:solidFill>
              </a:rPr>
              <a:t>=4.47</a:t>
            </a:r>
          </a:p>
          <a:p>
            <a:r>
              <a:rPr lang="en-US" sz="2000" dirty="0" err="1" smtClean="0">
                <a:solidFill>
                  <a:srgbClr val="33CCFF"/>
                </a:solidFill>
              </a:rPr>
              <a:t>Qv</a:t>
            </a:r>
            <a:r>
              <a:rPr lang="en-US" sz="2000" dirty="0" smtClean="0">
                <a:solidFill>
                  <a:srgbClr val="33CCFF"/>
                </a:solidFill>
              </a:rPr>
              <a:t>=4.49</a:t>
            </a:r>
            <a:endParaRPr lang="en-US" sz="2000" dirty="0">
              <a:solidFill>
                <a:srgbClr val="33C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641098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 (m)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819400"/>
            <a:ext cx="615553" cy="8056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Db/b</a:t>
            </a:r>
            <a:endParaRPr lang="en-US" sz="2800" b="1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with chicane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Tried to compensate </a:t>
            </a:r>
            <a:r>
              <a:rPr lang="en-US" sz="2800" dirty="0" smtClean="0">
                <a:solidFill>
                  <a:srgbClr val="FF0000"/>
                </a:solidFill>
              </a:rPr>
              <a:t>2Qv=9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excitation</a:t>
            </a:r>
            <a:r>
              <a:rPr lang="en-US" sz="2800" dirty="0" smtClean="0"/>
              <a:t> w. QDE3 &amp; QDE14</a:t>
            </a:r>
          </a:p>
          <a:p>
            <a:r>
              <a:rPr lang="en-US" sz="2800" dirty="0" smtClean="0"/>
              <a:t>Used same MADX matching script as Christian’s for the chicane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6093" y="3048000"/>
            <a:ext cx="227440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CHICANE:</a:t>
            </a:r>
          </a:p>
          <a:p>
            <a:r>
              <a:rPr lang="en-US" sz="2000" dirty="0" err="1" smtClean="0"/>
              <a:t>kf</a:t>
            </a:r>
            <a:r>
              <a:rPr lang="en-US" sz="2000" dirty="0" smtClean="0"/>
              <a:t> =       0.7563 ;</a:t>
            </a:r>
          </a:p>
          <a:p>
            <a:r>
              <a:rPr lang="en-US" sz="2000" dirty="0" err="1" smtClean="0"/>
              <a:t>kd</a:t>
            </a:r>
            <a:r>
              <a:rPr lang="en-US" sz="2000" dirty="0" smtClean="0"/>
              <a:t> =      -0.7718 ;</a:t>
            </a:r>
          </a:p>
          <a:p>
            <a:r>
              <a:rPr lang="en-US" sz="2000" dirty="0" smtClean="0"/>
              <a:t>dkd3 =      -0.00691 ;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2293" y="3048000"/>
            <a:ext cx="215937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SHORTER DIPOLES:</a:t>
            </a:r>
          </a:p>
          <a:p>
            <a:r>
              <a:rPr lang="en-US" sz="2000" dirty="0" err="1" smtClean="0"/>
              <a:t>kf</a:t>
            </a:r>
            <a:r>
              <a:rPr lang="en-US" sz="2000" dirty="0" smtClean="0"/>
              <a:t> =       0.7566 ;</a:t>
            </a:r>
          </a:p>
          <a:p>
            <a:r>
              <a:rPr lang="en-US" sz="2000" dirty="0" err="1" smtClean="0"/>
              <a:t>kd</a:t>
            </a:r>
            <a:r>
              <a:rPr lang="en-US" sz="2000" dirty="0" smtClean="0"/>
              <a:t> =      -0.7732 ;</a:t>
            </a:r>
          </a:p>
          <a:p>
            <a:r>
              <a:rPr lang="en-US" sz="2000" dirty="0" smtClean="0"/>
              <a:t>dkd3 =    -0.0006;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209800" y="3962400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3886200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00400" y="4419600"/>
            <a:ext cx="304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14800" y="4343400"/>
            <a:ext cx="2209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520047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r>
              <a:rPr lang="en-US" sz="2800" dirty="0" smtClean="0">
                <a:solidFill>
                  <a:srgbClr val="FF0000"/>
                </a:solidFill>
              </a:rPr>
              <a:t>: Factor 10 lower than chicane perturbation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276600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existing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5736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Compare </a:t>
            </a:r>
            <a:r>
              <a:rPr lang="en-US" dirty="0" smtClean="0">
                <a:solidFill>
                  <a:srgbClr val="FF0000"/>
                </a:solidFill>
              </a:rPr>
              <a:t>beta-beating</a:t>
            </a:r>
            <a:r>
              <a:rPr lang="en-US" dirty="0" smtClean="0"/>
              <a:t> with what we have now in the machine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i.e. that we correct with </a:t>
            </a:r>
            <a:r>
              <a:rPr lang="en-US" sz="2800" b="1" dirty="0" smtClean="0">
                <a:solidFill>
                  <a:srgbClr val="0000FF"/>
                </a:solidFill>
              </a:rPr>
              <a:t>QNO correctors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 QNO412L3 = -0.94 A;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 QNO816L3 = -1.77 A;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/>
              <a:t>(klqno412L3 = 1.0/</a:t>
            </a:r>
            <a:r>
              <a:rPr lang="en-US" sz="2000" dirty="0" err="1" smtClean="0"/>
              <a:t>Brho</a:t>
            </a:r>
            <a:r>
              <a:rPr lang="en-US" sz="2000" dirty="0" smtClean="0"/>
              <a:t>(@</a:t>
            </a:r>
            <a:r>
              <a:rPr lang="en-US" sz="2000" b="1" dirty="0" smtClean="0">
                <a:solidFill>
                  <a:srgbClr val="C00000"/>
                </a:solidFill>
              </a:rPr>
              <a:t>50MeV</a:t>
            </a:r>
            <a:r>
              <a:rPr lang="en-US" sz="2000" dirty="0" smtClean="0"/>
              <a:t>)*0.05/85.0*Iqno412L3)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klqno412l3 =   -0.00029  = </a:t>
            </a:r>
            <a:r>
              <a:rPr lang="en-US" b="1" dirty="0" smtClean="0">
                <a:solidFill>
                  <a:srgbClr val="0000FF"/>
                </a:solidFill>
              </a:rPr>
              <a:t>klqno4= -klqn12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klqno816l3 =     -0.00055  =  </a:t>
            </a:r>
            <a:r>
              <a:rPr lang="en-US" b="1" dirty="0" smtClean="0">
                <a:solidFill>
                  <a:srgbClr val="0000FF"/>
                </a:solidFill>
              </a:rPr>
              <a:t>klqno8= -klqn16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sz="19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Conclusions: </a:t>
            </a:r>
            <a:r>
              <a:rPr lang="en-US" dirty="0" smtClean="0">
                <a:solidFill>
                  <a:srgbClr val="FF0000"/>
                </a:solidFill>
              </a:rPr>
              <a:t>same ~order of existing errors</a:t>
            </a:r>
            <a:r>
              <a:rPr lang="en-US" dirty="0" smtClean="0"/>
              <a:t> in the machine (see next slide)</a:t>
            </a:r>
          </a:p>
        </p:txBody>
      </p:sp>
      <p:pic>
        <p:nvPicPr>
          <p:cNvPr id="4" name="Picture 2" descr="http://psb-machine.web.cern.ch/psb-machine/layout.gif"/>
          <p:cNvPicPr>
            <a:picLocks noChangeAspect="1" noChangeArrowheads="1"/>
          </p:cNvPicPr>
          <p:nvPr/>
        </p:nvPicPr>
        <p:blipFill>
          <a:blip r:embed="rId2" cstate="print"/>
          <a:srcRect l="8400" r="12000"/>
          <a:stretch>
            <a:fillRect/>
          </a:stretch>
        </p:blipFill>
        <p:spPr bwMode="auto">
          <a:xfrm>
            <a:off x="6557558" y="2156244"/>
            <a:ext cx="2433209" cy="229259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1264"/>
          <a:stretch>
            <a:fillRect/>
          </a:stretch>
        </p:blipFill>
        <p:spPr bwMode="auto">
          <a:xfrm>
            <a:off x="77898" y="1371600"/>
            <a:ext cx="66191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Existing errors: cured w. QNOs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670952" y="1371600"/>
            <a:ext cx="22632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 polarity (wrong)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Opposite polarity,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1.2 times the currents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156" y="2362200"/>
            <a:ext cx="2225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2 pairs are orthogonal, so they add-up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The different polarity assure that the correction is not canceled-out</a:t>
            </a:r>
            <a:r>
              <a:rPr lang="en-US" sz="2000" dirty="0" smtClean="0"/>
              <a:t>, as phase advance between the two is almost 2.25 pi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5" y="5867400"/>
            <a:ext cx="1743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7467600" y="5867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458200" y="617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" y="3657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3352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4038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geometry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914400" y="2133600"/>
            <a:ext cx="2743200" cy="403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914401" y="2133600"/>
            <a:ext cx="2286000" cy="33528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054748" y="1498600"/>
            <a:ext cx="1" cy="398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286000" y="1600200"/>
            <a:ext cx="2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1000" y="1511300"/>
            <a:ext cx="2209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044700" y="1562100"/>
            <a:ext cx="2616200" cy="90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752600" y="1638300"/>
            <a:ext cx="2755900" cy="93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</p:cNvCxnSpPr>
          <p:nvPr/>
        </p:nvCxnSpPr>
        <p:spPr>
          <a:xfrm>
            <a:off x="3657600" y="2133600"/>
            <a:ext cx="393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556000" y="1511300"/>
            <a:ext cx="330200" cy="90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9300" y="1701800"/>
            <a:ext cx="355600" cy="93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60700" y="1612900"/>
            <a:ext cx="330200" cy="901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05908" y="172831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2" name="Arc 41"/>
          <p:cNvSpPr/>
          <p:nvPr/>
        </p:nvSpPr>
        <p:spPr>
          <a:xfrm>
            <a:off x="1607749" y="4582048"/>
            <a:ext cx="914400" cy="914400"/>
          </a:xfrm>
          <a:prstGeom prst="arc">
            <a:avLst>
              <a:gd name="adj1" fmla="val 16121327"/>
              <a:gd name="adj2" fmla="val 183064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1850581" y="5277040"/>
            <a:ext cx="914400" cy="914400"/>
          </a:xfrm>
          <a:prstGeom prst="arc">
            <a:avLst>
              <a:gd name="adj1" fmla="val 13821250"/>
              <a:gd name="adj2" fmla="val 18265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39922" y="490231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y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697311" y="414868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d=y/2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235569" y="2170443"/>
            <a:ext cx="34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868602" y="2401552"/>
            <a:ext cx="120580" cy="381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021001" y="1828800"/>
            <a:ext cx="139016" cy="4237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08327" y="2652766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L sin(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) = 24.5mm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5" name="Straight Connector 54"/>
          <p:cNvCxnSpPr>
            <a:stCxn id="46" idx="0"/>
            <a:endCxn id="46" idx="0"/>
          </p:cNvCxnSpPr>
          <p:nvPr/>
        </p:nvCxnSpPr>
        <p:spPr>
          <a:xfrm>
            <a:off x="3409500" y="21704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2594164" y="1649605"/>
            <a:ext cx="914400" cy="914400"/>
          </a:xfrm>
          <a:prstGeom prst="arc">
            <a:avLst>
              <a:gd name="adj1" fmla="val 155300"/>
              <a:gd name="adj2" fmla="val 12267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11217" y="3275764"/>
            <a:ext cx="42806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Trajectory @ exit of short BHZ16 will be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dirty="0" smtClean="0"/>
              <a:t>= -24.5mm offset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Add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dirty="0" smtClean="0"/>
              <a:t>= -10mm offset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Linac2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tot</a:t>
            </a:r>
            <a:r>
              <a:rPr lang="en-US" sz="2000" dirty="0" smtClean="0"/>
              <a:t> = -34.5mm</a:t>
            </a:r>
          </a:p>
          <a:p>
            <a:endParaRPr lang="en-US" sz="2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180112" y="4340895"/>
            <a:ext cx="42906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798275" y="4961101"/>
            <a:ext cx="501412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OTHERS: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Change of </a:t>
            </a:r>
            <a:r>
              <a:rPr lang="en-US" sz="2000" dirty="0" smtClean="0">
                <a:solidFill>
                  <a:srgbClr val="FF0000"/>
                </a:solidFill>
              </a:rPr>
              <a:t>Twiss </a:t>
            </a:r>
            <a:r>
              <a:rPr lang="en-US" sz="2000" dirty="0" err="1" smtClean="0">
                <a:solidFill>
                  <a:srgbClr val="FF0000"/>
                </a:solidFill>
              </a:rPr>
              <a:t>param</a:t>
            </a:r>
            <a:r>
              <a:rPr lang="en-US" sz="2000" dirty="0" smtClean="0">
                <a:solidFill>
                  <a:srgbClr val="FF0000"/>
                </a:solidFill>
              </a:rPr>
              <a:t> &amp; Disp. in inj. region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-  should be taken into account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Change in </a:t>
            </a:r>
            <a:r>
              <a:rPr lang="en-US" sz="2000" dirty="0" smtClean="0">
                <a:solidFill>
                  <a:srgbClr val="FF0000"/>
                </a:solidFill>
              </a:rPr>
              <a:t>circumference length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  to be estimated for completeness</a:t>
            </a:r>
          </a:p>
          <a:p>
            <a:pPr lvl="1">
              <a:buFontTx/>
              <a:buChar char="-"/>
            </a:pPr>
            <a:r>
              <a:rPr lang="en-US" dirty="0" smtClean="0"/>
              <a:t>  should be ~negligible </a:t>
            </a:r>
            <a:r>
              <a:rPr lang="en-US" dirty="0" err="1" smtClean="0"/>
              <a:t>w.r.t</a:t>
            </a:r>
            <a:r>
              <a:rPr lang="en-US" dirty="0" smtClean="0"/>
              <a:t>. extraction bump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764112" y="364794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  <a:latin typeface="Symbol" pitchFamily="18" charset="2"/>
              </a:rPr>
              <a:t>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94480" y="2885943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3" y="1600200"/>
            <a:ext cx="8691823" cy="5257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5000"/>
              </a:lnSpc>
              <a:spcBef>
                <a:spcPts val="0"/>
              </a:spcBef>
            </a:pPr>
            <a:r>
              <a:rPr lang="en-US" sz="2800" dirty="0" smtClean="0"/>
              <a:t>Shorter dipoles option looks </a:t>
            </a:r>
            <a:r>
              <a:rPr lang="en-US" sz="2800" dirty="0" smtClean="0">
                <a:solidFill>
                  <a:srgbClr val="FF0000"/>
                </a:solidFill>
              </a:rPr>
              <a:t>feasible for single particle dynamics: 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Perturbation (vert.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dirty="0" err="1" smtClean="0"/>
              <a:t>beating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~same order</a:t>
            </a:r>
            <a:r>
              <a:rPr lang="en-US" sz="2400" dirty="0" smtClean="0"/>
              <a:t> as existing errors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(partial cancellation of additional focusing)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</a:pPr>
            <a:r>
              <a:rPr lang="en-US" sz="2800" dirty="0" smtClean="0"/>
              <a:t>Preferred option: 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L=25 cm shorter + displaced </a:t>
            </a:r>
            <a:r>
              <a:rPr lang="en-US" sz="2400" dirty="0" smtClean="0"/>
              <a:t>(case 2), both </a:t>
            </a:r>
            <a:r>
              <a:rPr lang="en-US" sz="2400" dirty="0" smtClean="0"/>
              <a:t>BHZ11 </a:t>
            </a:r>
            <a:r>
              <a:rPr lang="en-US" sz="2400" dirty="0" smtClean="0"/>
              <a:t>&amp; BHZ162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</a:pPr>
            <a:r>
              <a:rPr lang="en-US" sz="2800" dirty="0" smtClean="0"/>
              <a:t>Change in geometry: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=~25 (+10) mm offset inward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Linac2 injection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Geometry of injection line &amp; region to be revised</a:t>
            </a:r>
          </a:p>
          <a:p>
            <a:pPr marL="514350" indent="-514350">
              <a:spcBef>
                <a:spcPts val="0"/>
              </a:spcBef>
              <a:buNone/>
            </a:pPr>
            <a:endParaRPr lang="en-US" sz="1600" dirty="0" smtClean="0"/>
          </a:p>
          <a:p>
            <a:pPr marL="514350" indent="-514350">
              <a:lnSpc>
                <a:spcPct val="9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Space charge </a:t>
            </a:r>
            <a:r>
              <a:rPr lang="en-US" sz="2800" dirty="0" smtClean="0"/>
              <a:t>&amp; break of 16-fold periodicity: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All resonances become systematic 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May reduce space-charge limit (but perturbation is “small”…)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Thorough simulations not feasible on short time scale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5187" y="1128150"/>
            <a:ext cx="413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(presented @LIU-PSB meeting 29/3/2012)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Space-Charge simulation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591490"/>
            <a:ext cx="8386355" cy="526650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Break of 16-fold periodicity:</a:t>
            </a:r>
          </a:p>
          <a:p>
            <a:pPr lvl="1"/>
            <a:r>
              <a:rPr lang="en-US" sz="2400" dirty="0" smtClean="0"/>
              <a:t>All resonances become systematic</a:t>
            </a:r>
          </a:p>
          <a:p>
            <a:pPr lvl="1"/>
            <a:r>
              <a:rPr lang="en-US" sz="2400" dirty="0" smtClean="0"/>
              <a:t>May reduce space-charge limit (but perturbation is “small”…)</a:t>
            </a:r>
          </a:p>
          <a:p>
            <a:r>
              <a:rPr lang="en-US" dirty="0" smtClean="0"/>
              <a:t>Plan: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1" indent="-457200">
              <a:buNone/>
            </a:pPr>
            <a:r>
              <a:rPr lang="en-US" sz="2400" dirty="0" smtClean="0"/>
              <a:t>0.   Have simulations running  </a:t>
            </a:r>
            <a:r>
              <a:rPr lang="en-US" sz="2400" b="1" dirty="0" smtClean="0">
                <a:solidFill>
                  <a:srgbClr val="009900"/>
                </a:solidFill>
              </a:rPr>
              <a:t>DONE, thanks VF for help!</a:t>
            </a: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Without Space-Charge</a:t>
            </a: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“best case from </a:t>
            </a:r>
            <a:r>
              <a:rPr lang="en-US" sz="1700" dirty="0" err="1" smtClean="0"/>
              <a:t>Vincenzo’s</a:t>
            </a:r>
            <a:r>
              <a:rPr lang="en-US" sz="1700" dirty="0" smtClean="0"/>
              <a:t> studies</a:t>
            </a: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Same parameters as his, to compare optics (</a:t>
            </a:r>
            <a:r>
              <a:rPr lang="en-US" sz="1700" dirty="0" err="1" smtClean="0"/>
              <a:t>Qx</a:t>
            </a:r>
            <a:r>
              <a:rPr lang="en-US" sz="1700" dirty="0" smtClean="0"/>
              <a:t>=4.27, </a:t>
            </a:r>
            <a:r>
              <a:rPr lang="en-US" sz="1700" dirty="0" err="1" smtClean="0"/>
              <a:t>Qy</a:t>
            </a:r>
            <a:r>
              <a:rPr lang="en-US" sz="1700" dirty="0" smtClean="0"/>
              <a:t>=4.41)</a:t>
            </a:r>
          </a:p>
          <a:p>
            <a:pPr marL="1314450" lvl="2" indent="-457200">
              <a:buFontTx/>
              <a:buChar char="-"/>
            </a:pPr>
            <a:r>
              <a:rPr lang="en-US" sz="1700" dirty="0" err="1" smtClean="0"/>
              <a:t>Nb</a:t>
            </a:r>
            <a:r>
              <a:rPr lang="en-US" sz="1700" dirty="0" smtClean="0"/>
              <a:t>= 2.475e12, no acceleration, Ex=4.9e-6, </a:t>
            </a:r>
            <a:r>
              <a:rPr lang="en-US" sz="1700" dirty="0" err="1" smtClean="0"/>
              <a:t>Ey</a:t>
            </a:r>
            <a:r>
              <a:rPr lang="en-US" sz="1700" dirty="0" smtClean="0"/>
              <a:t>=3.30e-6 (geometric)</a:t>
            </a:r>
          </a:p>
          <a:p>
            <a:pPr marL="914400" lvl="1" indent="-457200">
              <a:buNone/>
            </a:pPr>
            <a:r>
              <a:rPr lang="en-US" sz="2400" dirty="0" smtClean="0"/>
              <a:t>Emittance growth / Losses w. shorter dipoles   </a:t>
            </a:r>
            <a:r>
              <a:rPr lang="en-US" sz="2400" b="1" dirty="0" smtClean="0">
                <a:solidFill>
                  <a:srgbClr val="0000FF"/>
                </a:solidFill>
              </a:rPr>
              <a:t>STARTED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Preliminary: </a:t>
            </a:r>
            <a:r>
              <a:rPr lang="en-US" sz="1700" dirty="0" smtClean="0">
                <a:solidFill>
                  <a:srgbClr val="FF0000"/>
                </a:solidFill>
              </a:rPr>
              <a:t>very small </a:t>
            </a:r>
            <a:r>
              <a:rPr lang="en-US" sz="1700" dirty="0" smtClean="0"/>
              <a:t>increase of vertical emittance (</a:t>
            </a:r>
            <a:r>
              <a:rPr lang="en-US" sz="1700" dirty="0" err="1" smtClean="0"/>
              <a:t>Ey</a:t>
            </a:r>
            <a:r>
              <a:rPr lang="en-US" sz="1700" dirty="0" smtClean="0"/>
              <a:t>=3.315e-6 </a:t>
            </a:r>
            <a:r>
              <a:rPr lang="en-US" sz="1700" dirty="0" smtClean="0"/>
              <a:t>after 365 turns)</a:t>
            </a: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Emittance growth / Losses w. correction implemented </a:t>
            </a:r>
            <a:r>
              <a:rPr lang="en-US" sz="2400" b="1" dirty="0" smtClean="0">
                <a:solidFill>
                  <a:srgbClr val="FF0000"/>
                </a:solidFill>
              </a:rPr>
              <a:t>TODO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Increase complexity simulations (for both </a:t>
            </a:r>
            <a:r>
              <a:rPr lang="en-US" sz="2400" dirty="0" err="1" smtClean="0"/>
              <a:t>config</a:t>
            </a:r>
            <a:r>
              <a:rPr lang="en-US" sz="2400" dirty="0" smtClean="0"/>
              <a:t>!)  </a:t>
            </a:r>
            <a:r>
              <a:rPr lang="en-US" sz="2400" b="1" dirty="0" smtClean="0">
                <a:solidFill>
                  <a:srgbClr val="FF0000"/>
                </a:solidFill>
              </a:rPr>
              <a:t>TODO</a:t>
            </a: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Acceleration</a:t>
            </a:r>
            <a:endParaRPr lang="en-US" sz="1700" b="1" dirty="0" smtClean="0"/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Working point above half integer</a:t>
            </a:r>
          </a:p>
          <a:p>
            <a:pPr marL="1314450" lvl="2" indent="-457200">
              <a:buFontTx/>
              <a:buChar char="-"/>
            </a:pPr>
            <a:r>
              <a:rPr lang="en-US" sz="1700" dirty="0" smtClean="0"/>
              <a:t>Errors , … </a:t>
            </a:r>
          </a:p>
          <a:p>
            <a:pPr marL="514350" indent="-457200"/>
            <a:r>
              <a:rPr lang="en-US" sz="2500" b="1" dirty="0" smtClean="0"/>
              <a:t>Another issue: influence of chicane magnet on main dipoles!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6932" y="1171694"/>
            <a:ext cx="4001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(as discussed w. AM, CC, VF, NM, GA)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Motivation: </a:t>
            </a:r>
            <a:r>
              <a:rPr lang="en-US" dirty="0" smtClean="0"/>
              <a:t>Shorter main dipoles in injection region </a:t>
            </a:r>
            <a:r>
              <a:rPr lang="en-US" dirty="0" smtClean="0">
                <a:solidFill>
                  <a:srgbClr val="0000FF"/>
                </a:solidFill>
              </a:rPr>
              <a:t>(BHZ11 and BHZ162) </a:t>
            </a:r>
            <a:r>
              <a:rPr lang="en-US" dirty="0" smtClean="0"/>
              <a:t>to accommodate the H- injection hardware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4047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07960" y="2064603"/>
            <a:ext cx="764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Betx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0000FF"/>
                </a:solidFill>
              </a:rPr>
              <a:t>Bety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psb-machine.web.cern.ch/psb-machine/layo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59" y="322217"/>
            <a:ext cx="7620000" cy="571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4876800" y="3648891"/>
            <a:ext cx="740229" cy="487681"/>
          </a:xfrm>
          <a:prstGeom prst="ellipse">
            <a:avLst/>
          </a:prstGeom>
          <a:solidFill>
            <a:srgbClr val="0000FF">
              <a:alpha val="58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702" y="6194252"/>
            <a:ext cx="648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http://psb-machine.web.cern.ch/psb-machine/layout.htm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25" y="239697"/>
            <a:ext cx="8375402" cy="6465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9281" y="6382368"/>
            <a:ext cx="14717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B.Goddard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65" y="252548"/>
            <a:ext cx="8355892" cy="6450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9281" y="6382368"/>
            <a:ext cx="14717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B.Goddard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559" b="7559"/>
          <a:stretch>
            <a:fillRect/>
          </a:stretch>
        </p:blipFill>
        <p:spPr bwMode="auto">
          <a:xfrm>
            <a:off x="592182" y="77766"/>
            <a:ext cx="7393605" cy="12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t="6915" b="5762"/>
          <a:stretch>
            <a:fillRect/>
          </a:stretch>
        </p:blipFill>
        <p:spPr bwMode="auto">
          <a:xfrm>
            <a:off x="931817" y="1431607"/>
            <a:ext cx="7960742" cy="5366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4882019">
            <a:off x="7816346" y="199727"/>
            <a:ext cx="161483" cy="497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06788" y="-8786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 beam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6111" y="6488668"/>
            <a:ext cx="16424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W. Weterings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043" y="121926"/>
            <a:ext cx="188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H- injection baseline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 rot="4882019" flipV="1">
            <a:off x="948201" y="3263180"/>
            <a:ext cx="152988" cy="499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566083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 beam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Motivation: </a:t>
            </a:r>
            <a:r>
              <a:rPr lang="en-US" dirty="0" smtClean="0"/>
              <a:t>Shorter main dipoles in injection region </a:t>
            </a:r>
            <a:r>
              <a:rPr lang="en-US" dirty="0" smtClean="0">
                <a:solidFill>
                  <a:srgbClr val="0000FF"/>
                </a:solidFill>
              </a:rPr>
              <a:t>(BHZ11 and BHZ162) </a:t>
            </a:r>
            <a:r>
              <a:rPr lang="en-US" dirty="0" smtClean="0"/>
              <a:t>to accommodate the H- injection hardware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Single particle dynamics: 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Vertical </a:t>
            </a:r>
            <a:r>
              <a:rPr lang="en-US" sz="2400" dirty="0" smtClean="0">
                <a:latin typeface="Symbol" pitchFamily="18" charset="2"/>
              </a:rPr>
              <a:t>b-</a:t>
            </a:r>
            <a:r>
              <a:rPr lang="en-US" sz="2400" dirty="0" smtClean="0"/>
              <a:t>beating (</a:t>
            </a:r>
            <a:r>
              <a:rPr lang="en-US" sz="2400" dirty="0" err="1" smtClean="0"/>
              <a:t>w.r.t</a:t>
            </a:r>
            <a:r>
              <a:rPr lang="en-US" sz="2400" dirty="0" smtClean="0"/>
              <a:t>. existing perturbations)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3 options studied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/>
              <a:t>Changes in geometry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Multi-particle (space-charge): </a:t>
            </a:r>
          </a:p>
          <a:p>
            <a:pPr marL="914400" lvl="1" indent="-514350">
              <a:lnSpc>
                <a:spcPct val="95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To do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32411" y="5425438"/>
            <a:ext cx="836023" cy="400594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41120" y="5442855"/>
            <a:ext cx="827314" cy="313509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8194" y="5709610"/>
            <a:ext cx="501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Just started </a:t>
            </a:r>
            <a:r>
              <a:rPr lang="en-US" sz="2000" dirty="0" smtClean="0">
                <a:solidFill>
                  <a:srgbClr val="FF00FF"/>
                </a:solidFill>
              </a:rPr>
              <a:t>(Thanks Vincenzo for precious help in PTC-Orbit run set-up!)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</a:t>
            </a:r>
            <a:r>
              <a:rPr lang="en-US" dirty="0" smtClean="0">
                <a:latin typeface="Symbol" pitchFamily="18" charset="2"/>
              </a:rPr>
              <a:t>b-</a:t>
            </a:r>
            <a:r>
              <a:rPr lang="en-US" dirty="0" smtClean="0"/>
              <a:t>beating if Shorter Dipoles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Qv</a:t>
            </a:r>
            <a:r>
              <a:rPr lang="en-US" dirty="0" smtClean="0"/>
              <a:t> close to</a:t>
            </a:r>
            <a:r>
              <a:rPr lang="en-US" dirty="0" smtClean="0">
                <a:solidFill>
                  <a:srgbClr val="FF0000"/>
                </a:solidFill>
              </a:rPr>
              <a:t> half-integer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quadrupolar</a:t>
            </a:r>
            <a:r>
              <a:rPr lang="en-US" dirty="0" smtClean="0"/>
              <a:t> perturbation in the vertical…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Different edge focusing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kl</a:t>
            </a:r>
            <a:r>
              <a:rPr lang="en-US" dirty="0" smtClean="0"/>
              <a:t> = tan(</a:t>
            </a:r>
            <a:r>
              <a:rPr lang="en-US" dirty="0" smtClean="0">
                <a:latin typeface="Symbol" pitchFamily="18" charset="2"/>
              </a:rPr>
              <a:t>y/2</a:t>
            </a:r>
            <a:r>
              <a:rPr lang="en-US" dirty="0" smtClean="0"/>
              <a:t>)/</a:t>
            </a:r>
            <a:r>
              <a:rPr lang="en-US" dirty="0" smtClean="0">
                <a:latin typeface="Symbol" pitchFamily="18" charset="2"/>
              </a:rPr>
              <a:t>r		</a:t>
            </a:r>
            <a:r>
              <a:rPr lang="en-US" dirty="0" smtClean="0"/>
              <a:t>vertical focusing @ BHZ edges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r </a:t>
            </a:r>
            <a:r>
              <a:rPr lang="en-US" dirty="0" smtClean="0"/>
              <a:t>= (L-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L) /</a:t>
            </a:r>
            <a:r>
              <a:rPr lang="en-US" dirty="0" smtClean="0">
                <a:latin typeface="Symbol" pitchFamily="18" charset="2"/>
              </a:rPr>
              <a:t>y   		</a:t>
            </a:r>
            <a:r>
              <a:rPr lang="en-US" dirty="0" smtClean="0"/>
              <a:t>bending radius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y </a:t>
            </a:r>
            <a:r>
              <a:rPr lang="en-US" dirty="0" smtClean="0"/>
              <a:t>= 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/32		bending angle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Displacement of the edges </a:t>
            </a:r>
          </a:p>
          <a:p>
            <a:pPr lvl="1"/>
            <a:r>
              <a:rPr lang="en-US" dirty="0" smtClean="0"/>
              <a:t>focusing occurs at a different phase</a:t>
            </a:r>
          </a:p>
          <a:p>
            <a:pPr lvl="1"/>
            <a:r>
              <a:rPr lang="en-US" dirty="0" smtClean="0"/>
              <a:t>may be cancellation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layouts considered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  BHZ162</a:t>
            </a:r>
          </a:p>
          <a:p>
            <a:pPr algn="ctr"/>
            <a:r>
              <a:rPr lang="en-US" dirty="0" smtClean="0"/>
              <a:t>(1.677m)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14478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  BHZ11</a:t>
            </a:r>
          </a:p>
          <a:p>
            <a:pPr algn="ctr"/>
            <a:r>
              <a:rPr lang="en-US" dirty="0" smtClean="0"/>
              <a:t>(1.677m)</a:t>
            </a: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3352800" y="19050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86200" y="1295400"/>
            <a:ext cx="1752600" cy="1295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Injection hardware</a:t>
            </a:r>
            <a:endParaRPr lang="en-US" dirty="0"/>
          </a:p>
        </p:txBody>
      </p:sp>
      <p:cxnSp>
        <p:nvCxnSpPr>
          <p:cNvPr id="21" name="Straight Connector 20"/>
          <p:cNvCxnSpPr>
            <a:stCxn id="4" idx="3"/>
          </p:cNvCxnSpPr>
          <p:nvPr/>
        </p:nvCxnSpPr>
        <p:spPr>
          <a:xfrm>
            <a:off x="3352800" y="1905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72200" y="1828800"/>
            <a:ext cx="2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" idx="1"/>
          </p:cNvCxnSpPr>
          <p:nvPr/>
        </p:nvCxnSpPr>
        <p:spPr>
          <a:xfrm>
            <a:off x="228600" y="190500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0" y="190500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304800" y="2590800"/>
            <a:ext cx="8839200" cy="1447800"/>
            <a:chOff x="304800" y="2590800"/>
            <a:chExt cx="8839200" cy="1447800"/>
          </a:xfrm>
        </p:grpSpPr>
        <p:sp>
          <p:nvSpPr>
            <p:cNvPr id="10" name="Rectangle 9"/>
            <p:cNvSpPr/>
            <p:nvPr/>
          </p:nvSpPr>
          <p:spPr>
            <a:xfrm>
              <a:off x="838200" y="2971800"/>
              <a:ext cx="1905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BHZ162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10" idx="3"/>
              <a:endCxn id="14" idx="1"/>
            </p:cNvCxnSpPr>
            <p:nvPr/>
          </p:nvCxnSpPr>
          <p:spPr>
            <a:xfrm>
              <a:off x="2743200" y="3429000"/>
              <a:ext cx="403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781800" y="2971800"/>
              <a:ext cx="1905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 </a:t>
              </a:r>
              <a:r>
                <a:rPr lang="en-US" dirty="0" smtClean="0"/>
                <a:t>BHZ11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819400"/>
              <a:ext cx="2362200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Case 0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743200" y="27432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43200" y="3124200"/>
              <a:ext cx="609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700287" y="2667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 cm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781800" y="25908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172201" y="3048000"/>
              <a:ext cx="60959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flipH="1">
              <a:off x="6135177" y="2667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 cm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534400" y="34290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800" y="34290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04800" y="5410200"/>
            <a:ext cx="8839200" cy="1371600"/>
            <a:chOff x="304800" y="4038600"/>
            <a:chExt cx="88392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838200" y="4343400"/>
              <a:ext cx="2209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BHZ162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42" idx="3"/>
              <a:endCxn id="44" idx="1"/>
            </p:cNvCxnSpPr>
            <p:nvPr/>
          </p:nvCxnSpPr>
          <p:spPr>
            <a:xfrm>
              <a:off x="3048000" y="4800600"/>
              <a:ext cx="3505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553200" y="4343400"/>
              <a:ext cx="2133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 </a:t>
              </a:r>
              <a:r>
                <a:rPr lang="en-US" dirty="0" smtClean="0"/>
                <a:t>BHZ11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81400" y="4191000"/>
              <a:ext cx="2362200" cy="1219200"/>
            </a:xfrm>
            <a:prstGeom prst="rect">
              <a:avLst/>
            </a:prstGeom>
            <a:gradFill>
              <a:gsLst>
                <a:gs pos="0">
                  <a:srgbClr val="EBB5E3"/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Case 2</a:t>
              </a:r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048000" y="449580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700287" y="40386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6172202" y="4419600"/>
              <a:ext cx="3809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flipH="1">
              <a:off x="6135177" y="40386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8534400" y="4800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4800" y="4800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4" idx="1"/>
          </p:cNvCxnSpPr>
          <p:nvPr/>
        </p:nvCxnSpPr>
        <p:spPr>
          <a:xfrm>
            <a:off x="838200" y="19050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686800" y="2209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04800" y="4038600"/>
            <a:ext cx="8839200" cy="1371600"/>
            <a:chOff x="304800" y="5410200"/>
            <a:chExt cx="8839200" cy="1371600"/>
          </a:xfrm>
        </p:grpSpPr>
        <p:sp>
          <p:nvSpPr>
            <p:cNvPr id="69" name="Rectangle 68"/>
            <p:cNvSpPr/>
            <p:nvPr/>
          </p:nvSpPr>
          <p:spPr>
            <a:xfrm>
              <a:off x="1143000" y="5715000"/>
              <a:ext cx="1905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BHZ162</a:t>
              </a:r>
              <a:endParaRPr lang="en-US" dirty="0"/>
            </a:p>
          </p:txBody>
        </p:sp>
        <p:cxnSp>
          <p:nvCxnSpPr>
            <p:cNvPr id="70" name="Straight Connector 69"/>
            <p:cNvCxnSpPr>
              <a:stCxn id="69" idx="3"/>
              <a:endCxn id="71" idx="1"/>
            </p:cNvCxnSpPr>
            <p:nvPr/>
          </p:nvCxnSpPr>
          <p:spPr>
            <a:xfrm>
              <a:off x="3048000" y="6172200"/>
              <a:ext cx="3505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553200" y="5715000"/>
              <a:ext cx="1828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Short  </a:t>
              </a:r>
              <a:r>
                <a:rPr lang="en-US" dirty="0" smtClean="0"/>
                <a:t>BHZ11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81400" y="5562600"/>
              <a:ext cx="23622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Case 1</a:t>
              </a:r>
              <a:endParaRPr lang="en-US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048000" y="586740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624087" y="54102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6172202" y="5791200"/>
              <a:ext cx="3809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flipH="1">
              <a:off x="6058977" y="54102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  <p:cxnSp>
          <p:nvCxnSpPr>
            <p:cNvPr id="77" name="Straight Connector 76"/>
            <p:cNvCxnSpPr>
              <a:endCxn id="69" idx="1"/>
            </p:cNvCxnSpPr>
            <p:nvPr/>
          </p:nvCxnSpPr>
          <p:spPr>
            <a:xfrm>
              <a:off x="304800" y="61722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229600" y="61722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838200" y="586740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70268" y="54864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>
              <a:off x="8382000" y="5867400"/>
              <a:ext cx="3809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flipH="1">
              <a:off x="8314068" y="54102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cm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815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Impact of short dipoles on PSB performance (status)</vt:lpstr>
      <vt:lpstr>Outline</vt:lpstr>
      <vt:lpstr>Slide 3</vt:lpstr>
      <vt:lpstr>Slide 4</vt:lpstr>
      <vt:lpstr>Slide 5</vt:lpstr>
      <vt:lpstr>Slide 6</vt:lpstr>
      <vt:lpstr>Outline</vt:lpstr>
      <vt:lpstr>Vertical b-beating if Shorter Dipoles</vt:lpstr>
      <vt:lpstr>New layouts considered</vt:lpstr>
      <vt:lpstr>BetaBeating for the different options</vt:lpstr>
      <vt:lpstr>What if only BHZ11 is shorter?</vt:lpstr>
      <vt:lpstr>Change of Qv</vt:lpstr>
      <vt:lpstr>Compare with chicane perturbation</vt:lpstr>
      <vt:lpstr>Compare with existing errors</vt:lpstr>
      <vt:lpstr>Existing errors: cured w. QNOs</vt:lpstr>
      <vt:lpstr>Change in geometry</vt:lpstr>
      <vt:lpstr>Summary &amp; Outlook</vt:lpstr>
      <vt:lpstr>Space-Charge simulation plan</vt:lpstr>
      <vt:lpstr>Back-up slides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Shorter dipoles, beam dynamics</dc:title>
  <dc:creator>ebenedet</dc:creator>
  <cp:lastModifiedBy>ebenedet</cp:lastModifiedBy>
  <cp:revision>116</cp:revision>
  <dcterms:created xsi:type="dcterms:W3CDTF">2012-02-29T18:51:00Z</dcterms:created>
  <dcterms:modified xsi:type="dcterms:W3CDTF">2012-05-08T13:32:46Z</dcterms:modified>
</cp:coreProperties>
</file>