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72" r:id="rId5"/>
    <p:sldId id="273" r:id="rId6"/>
    <p:sldId id="270" r:id="rId7"/>
    <p:sldId id="267" r:id="rId8"/>
    <p:sldId id="265" r:id="rId9"/>
    <p:sldId id="266" r:id="rId10"/>
    <p:sldId id="271" r:id="rId11"/>
    <p:sldId id="264" r:id="rId12"/>
    <p:sldId id="262" r:id="rId13"/>
    <p:sldId id="263" r:id="rId14"/>
    <p:sldId id="274" r:id="rId15"/>
    <p:sldId id="261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02" y="-114"/>
      </p:cViewPr>
      <p:guideLst>
        <p:guide orient="horz" pos="116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2E962-028A-4885-8406-726085B6F1F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A1AFF-36BA-4400-8C6E-F9DFD357F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27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A1AFF-36BA-4400-8C6E-F9DFD357FC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3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1403648" y="0"/>
            <a:ext cx="7740352" cy="338554"/>
          </a:xfrm>
          <a:prstGeom prst="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E.Benedetto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25/03/13, LIS Meeting, PSB H- chicane magnets: Inconel chamber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143000"/>
          </a:xfrm>
        </p:spPr>
        <p:txBody>
          <a:bodyPr>
            <a:normAutofit/>
          </a:bodyPr>
          <a:lstStyle>
            <a:lvl1pPr algn="l">
              <a:defRPr sz="4000" b="0">
                <a:solidFill>
                  <a:srgbClr val="202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3285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-3259362" y="3269366"/>
            <a:ext cx="6858002" cy="307777"/>
          </a:xfrm>
          <a:prstGeom prst="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E.Benedetto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25/03/13, LIS Meeting, PSB H- chicane magnets: Inconel chamber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79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5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7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1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9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39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8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0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62E8-0B15-421B-87A3-BD2A3ED8D9C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3543-12AE-4735-BB33-59808748C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PSB H- chicane magnets: Inconel vacuum chamber option &amp; consequences on beam dynamics</a:t>
            </a:r>
            <a:br>
              <a:rPr lang="en-US" dirty="0" smtClean="0"/>
            </a:br>
            <a:r>
              <a:rPr lang="en-US" dirty="0" smtClean="0"/>
              <a:t>- Status-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E. Benedetto, </a:t>
            </a:r>
          </a:p>
          <a:p>
            <a:r>
              <a:rPr lang="en-US" dirty="0" smtClean="0"/>
              <a:t>V. Forte, M. Martini, B. </a:t>
            </a:r>
            <a:r>
              <a:rPr lang="en-US" dirty="0" err="1" smtClean="0"/>
              <a:t>Bahlan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Thanks: C. </a:t>
            </a:r>
            <a:r>
              <a:rPr lang="en-US" dirty="0" err="1" smtClean="0"/>
              <a:t>Carli</a:t>
            </a:r>
            <a:r>
              <a:rPr lang="en-US" dirty="0" smtClean="0"/>
              <a:t>, R. De Maria, L. Deniau, A. Molodozhentsev, D. </a:t>
            </a:r>
            <a:r>
              <a:rPr lang="en-US" dirty="0" err="1" smtClean="0"/>
              <a:t>Schoerling</a:t>
            </a:r>
            <a:r>
              <a:rPr lang="en-US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31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</a:t>
            </a:r>
            <a:r>
              <a:rPr lang="en-US" dirty="0" smtClean="0"/>
              <a:t>MADX-PTC/PTC-Orbit</a:t>
            </a:r>
            <a:r>
              <a:rPr lang="en-US" dirty="0"/>
              <a:t>: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Misalignments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ime-varying </a:t>
            </a:r>
            <a:r>
              <a:rPr lang="en-US" dirty="0"/>
              <a:t>errors</a:t>
            </a:r>
          </a:p>
          <a:p>
            <a:pPr lvl="1"/>
            <a:r>
              <a:rPr lang="en-US" dirty="0"/>
              <a:t>Shifted apertures</a:t>
            </a:r>
          </a:p>
        </p:txBody>
      </p:sp>
    </p:spTree>
    <p:extLst>
      <p:ext uri="{BB962C8B-B14F-4D97-AF65-F5344CB8AC3E}">
        <p14:creationId xmlns:p14="http://schemas.microsoft.com/office/powerpoint/2010/main" val="140174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“Static” simulations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 @ 2ms (out of 5ms)</a:t>
            </a:r>
          </a:p>
          <a:p>
            <a:r>
              <a:rPr lang="en-US" dirty="0" smtClean="0"/>
              <a:t>Assumed:</a:t>
            </a:r>
          </a:p>
          <a:p>
            <a:pPr lvl="1"/>
            <a:r>
              <a:rPr lang="en-US" dirty="0" smtClean="0"/>
              <a:t>trajectory bump</a:t>
            </a:r>
          </a:p>
          <a:p>
            <a:pPr lvl="1"/>
            <a:r>
              <a:rPr lang="en-US" dirty="0" smtClean="0"/>
              <a:t>edge effects</a:t>
            </a:r>
          </a:p>
          <a:p>
            <a:pPr lvl="1"/>
            <a:r>
              <a:rPr lang="en-US" dirty="0" err="1" smtClean="0"/>
              <a:t>multipoles</a:t>
            </a:r>
            <a:endParaRPr lang="en-US" dirty="0" smtClean="0"/>
          </a:p>
          <a:p>
            <a:r>
              <a:rPr lang="en-US" dirty="0" smtClean="0"/>
              <a:t>Correction for the vertical </a:t>
            </a:r>
            <a:r>
              <a:rPr lang="en-US" dirty="0" err="1" smtClean="0"/>
              <a:t>BetaBeating</a:t>
            </a:r>
            <a:r>
              <a:rPr lang="en-US" dirty="0" smtClean="0"/>
              <a:t> with QDE3, QDE14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1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Horiz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vs. time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817" y="1849619"/>
            <a:ext cx="4503868" cy="329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0" y="1825550"/>
            <a:ext cx="4477947" cy="3259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35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464496" cy="340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135" y="1901553"/>
            <a:ext cx="4597864" cy="338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653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varying </a:t>
            </a:r>
            <a:r>
              <a:rPr lang="en-US" dirty="0" smtClean="0"/>
              <a:t>fields (5ms):</a:t>
            </a:r>
            <a:endParaRPr lang="en-US" dirty="0" smtClean="0"/>
          </a:p>
          <a:p>
            <a:pPr lvl="1"/>
            <a:r>
              <a:rPr lang="en-US" dirty="0" smtClean="0"/>
              <a:t>With compensation vertical b-beating</a:t>
            </a:r>
          </a:p>
          <a:p>
            <a:pPr lvl="1"/>
            <a:r>
              <a:rPr lang="en-US" dirty="0" smtClean="0"/>
              <a:t>Find compensation horizontal (needed?)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1700809"/>
            <a:ext cx="7772400" cy="172819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202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Back-up slides</a:t>
            </a:r>
            <a:endParaRPr lang="en-GB" sz="4000" dirty="0">
              <a:solidFill>
                <a:srgbClr val="2028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571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11291"/>
            <a:ext cx="8578850" cy="293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94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4468"/>
            <a:ext cx="8578850" cy="464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25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Extraction of multipolar components</a:t>
            </a:r>
          </a:p>
          <a:p>
            <a:r>
              <a:rPr lang="en-US" dirty="0" smtClean="0"/>
              <a:t>Comparison with dipole edge effects</a:t>
            </a:r>
          </a:p>
          <a:p>
            <a:r>
              <a:rPr lang="en-US" dirty="0" smtClean="0"/>
              <a:t>Compensation of </a:t>
            </a:r>
          </a:p>
          <a:p>
            <a:pPr lvl="1"/>
            <a:r>
              <a:rPr lang="en-US" dirty="0" smtClean="0"/>
              <a:t>Vertical beta-beating: (ok)</a:t>
            </a:r>
          </a:p>
          <a:p>
            <a:pPr lvl="1"/>
            <a:r>
              <a:rPr lang="en-US" dirty="0" err="1" smtClean="0"/>
              <a:t>Horiz</a:t>
            </a:r>
            <a:r>
              <a:rPr lang="en-US" dirty="0" smtClean="0"/>
              <a:t> detuning, bump closure (could be done but…)</a:t>
            </a:r>
          </a:p>
          <a:p>
            <a:r>
              <a:rPr lang="en-US" dirty="0" smtClean="0"/>
              <a:t>Implementation in MADX-PTC / PTC-Orbit</a:t>
            </a:r>
          </a:p>
          <a:p>
            <a:r>
              <a:rPr lang="en-US" dirty="0" smtClean="0"/>
              <a:t>Preliminary results</a:t>
            </a:r>
          </a:p>
          <a:p>
            <a:r>
              <a:rPr lang="en-US" dirty="0" smtClean="0"/>
              <a:t>Excitation 3</a:t>
            </a:r>
            <a:r>
              <a:rPr lang="en-US" baseline="30000" dirty="0" smtClean="0"/>
              <a:t>rd</a:t>
            </a:r>
            <a:r>
              <a:rPr lang="en-US" dirty="0" smtClean="0"/>
              <a:t> order resonance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579296" cy="25922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Chicane magnets for H- injection</a:t>
            </a:r>
          </a:p>
          <a:p>
            <a:pPr lvl="1"/>
            <a:r>
              <a:rPr lang="en-US" dirty="0" smtClean="0"/>
              <a:t>46mm (</a:t>
            </a:r>
            <a:r>
              <a:rPr lang="en-US" dirty="0">
                <a:latin typeface="Symbol" pitchFamily="18" charset="2"/>
              </a:rPr>
              <a:t>j</a:t>
            </a:r>
            <a:r>
              <a:rPr lang="en-US" dirty="0" smtClean="0"/>
              <a:t>=66mrad), falls linearly to 0mm in 5ms</a:t>
            </a:r>
          </a:p>
          <a:p>
            <a:r>
              <a:rPr lang="en-US" dirty="0" smtClean="0"/>
              <a:t>Proposed corrugated Inconel vacuum chamber new baseline</a:t>
            </a:r>
          </a:p>
          <a:p>
            <a:r>
              <a:rPr lang="en-US" dirty="0" smtClean="0"/>
              <a:t>Influence on beam dynamics of induced Eddy currents:</a:t>
            </a:r>
          </a:p>
          <a:p>
            <a:pPr lvl="1"/>
            <a:r>
              <a:rPr lang="en-US" dirty="0" smtClean="0"/>
              <a:t>Delay of ~50us (compensated by power supplies)</a:t>
            </a:r>
          </a:p>
          <a:p>
            <a:pPr lvl="1"/>
            <a:r>
              <a:rPr lang="en-US" dirty="0" smtClean="0"/>
              <a:t>Higher order field components (</a:t>
            </a:r>
            <a:r>
              <a:rPr lang="en-US" dirty="0" err="1" smtClean="0"/>
              <a:t>sextupolar</a:t>
            </a:r>
            <a:r>
              <a:rPr lang="en-US" dirty="0" smtClean="0"/>
              <a:t>) varying w. time</a:t>
            </a:r>
          </a:p>
          <a:p>
            <a:pPr lvl="2"/>
            <a:r>
              <a:rPr lang="en-US" dirty="0" err="1" smtClean="0"/>
              <a:t>Quadrupolar</a:t>
            </a:r>
            <a:r>
              <a:rPr lang="en-US" dirty="0" smtClean="0"/>
              <a:t> feed-down </a:t>
            </a:r>
          </a:p>
          <a:p>
            <a:pPr lvl="2"/>
            <a:r>
              <a:rPr lang="en-US" dirty="0" smtClean="0"/>
              <a:t>Excitation 3</a:t>
            </a:r>
            <a:r>
              <a:rPr lang="en-US" baseline="30000" dirty="0" smtClean="0"/>
              <a:t>rd</a:t>
            </a:r>
            <a:r>
              <a:rPr lang="en-US" dirty="0" smtClean="0"/>
              <a:t> order resonance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7838" y="1320360"/>
            <a:ext cx="1008063" cy="14110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48063" y="1320359"/>
            <a:ext cx="1008063" cy="225265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03826" y="1320360"/>
            <a:ext cx="1008062" cy="225265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04051" y="1320361"/>
            <a:ext cx="1008062" cy="261269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027113" y="1825184"/>
            <a:ext cx="792163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682876" y="1969645"/>
            <a:ext cx="936625" cy="729089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338638" y="2852936"/>
            <a:ext cx="1042988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6138863" y="1969645"/>
            <a:ext cx="936625" cy="727303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Arc 11"/>
          <p:cNvSpPr>
            <a:spLocks/>
          </p:cNvSpPr>
          <p:nvPr/>
        </p:nvSpPr>
        <p:spPr bwMode="auto">
          <a:xfrm>
            <a:off x="1820863" y="1825184"/>
            <a:ext cx="935038" cy="2430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Arc 12"/>
          <p:cNvSpPr>
            <a:spLocks/>
          </p:cNvSpPr>
          <p:nvPr/>
        </p:nvSpPr>
        <p:spPr bwMode="auto">
          <a:xfrm flipV="1">
            <a:off x="5240338" y="2609906"/>
            <a:ext cx="971550" cy="2430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13"/>
          <p:cNvSpPr>
            <a:spLocks/>
          </p:cNvSpPr>
          <p:nvPr/>
        </p:nvSpPr>
        <p:spPr bwMode="auto">
          <a:xfrm flipH="1" flipV="1">
            <a:off x="3548063" y="2609906"/>
            <a:ext cx="971550" cy="2430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14"/>
          <p:cNvSpPr>
            <a:spLocks/>
          </p:cNvSpPr>
          <p:nvPr/>
        </p:nvSpPr>
        <p:spPr bwMode="auto">
          <a:xfrm flipH="1">
            <a:off x="7004050" y="1825184"/>
            <a:ext cx="935037" cy="2430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867651" y="1825184"/>
            <a:ext cx="719137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747838" y="1825184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827338" y="1320359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ym typeface="Symbol" pitchFamily="18" charset="2"/>
              </a:rPr>
              <a:t></a:t>
            </a:r>
            <a:endParaRPr lang="en-US" sz="1400"/>
          </a:p>
        </p:txBody>
      </p:sp>
      <p:sp>
        <p:nvSpPr>
          <p:cNvPr id="41" name="Line 46"/>
          <p:cNvSpPr>
            <a:spLocks noChangeShapeType="1"/>
          </p:cNvSpPr>
          <p:nvPr/>
        </p:nvSpPr>
        <p:spPr bwMode="auto">
          <a:xfrm rot="18429653" flipV="1">
            <a:off x="3147370" y="2743395"/>
            <a:ext cx="514372" cy="297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rot="13733280">
            <a:off x="6489637" y="1704382"/>
            <a:ext cx="747100" cy="11325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 rot="13733280">
            <a:off x="6146429" y="2780935"/>
            <a:ext cx="318598" cy="2894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6732934" y="1320359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ym typeface="Symbol" pitchFamily="18" charset="2"/>
              </a:rPr>
              <a:t></a:t>
            </a:r>
            <a:endParaRPr lang="en-US" sz="1400" dirty="0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3187701" y="2972203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ym typeface="Symbol" pitchFamily="18" charset="2"/>
              </a:rPr>
              <a:t>-</a:t>
            </a:r>
            <a:endParaRPr lang="en-US" sz="1400" dirty="0"/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6211888" y="2836168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ym typeface="Symbol" pitchFamily="18" charset="2"/>
              </a:rPr>
              <a:t>-</a:t>
            </a:r>
            <a:endParaRPr lang="en-US" sz="1400" dirty="0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2827338" y="1609284"/>
            <a:ext cx="144463" cy="80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rot="7945725">
            <a:off x="6825685" y="1652494"/>
            <a:ext cx="16261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 rot="7945725">
            <a:off x="6233201" y="2879379"/>
            <a:ext cx="16261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 rot="18429653" flipV="1">
            <a:off x="2662699" y="1822467"/>
            <a:ext cx="507249" cy="243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004051" y="2685484"/>
            <a:ext cx="1008062" cy="124757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3" name="TextBox 52"/>
          <p:cNvSpPr txBox="1"/>
          <p:nvPr/>
        </p:nvSpPr>
        <p:spPr>
          <a:xfrm>
            <a:off x="7120693" y="3532366"/>
            <a:ext cx="73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BSW4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358095" y="3124603"/>
            <a:ext cx="73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BSW3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4076" y="3124603"/>
            <a:ext cx="73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BSW2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1920364" y="2845312"/>
            <a:ext cx="73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BSW1</a:t>
            </a:r>
            <a:endParaRPr lang="en-GB" dirty="0"/>
          </a:p>
        </p:txBody>
      </p:sp>
      <p:sp>
        <p:nvSpPr>
          <p:cNvPr id="59" name="Line 52"/>
          <p:cNvSpPr>
            <a:spLocks noChangeShapeType="1"/>
          </p:cNvSpPr>
          <p:nvPr/>
        </p:nvSpPr>
        <p:spPr bwMode="auto">
          <a:xfrm flipH="1" flipV="1">
            <a:off x="3367882" y="2878463"/>
            <a:ext cx="136741" cy="9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04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Drawings from </a:t>
            </a:r>
            <a:r>
              <a:rPr lang="en-US" dirty="0" err="1" smtClean="0"/>
              <a:t>W.Weterings</a:t>
            </a:r>
            <a:r>
              <a:rPr lang="en-US" dirty="0" smtClean="0"/>
              <a:t>, 09/01/’13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4618856" cy="201622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5" y="1340768"/>
            <a:ext cx="8713089" cy="515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Drawings from </a:t>
            </a:r>
            <a:r>
              <a:rPr lang="en-US" dirty="0" err="1" smtClean="0"/>
              <a:t>W.Weterings</a:t>
            </a:r>
            <a:r>
              <a:rPr lang="en-US" dirty="0" smtClean="0"/>
              <a:t>, 09/01/’13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5" y="1340768"/>
            <a:ext cx="8713089" cy="515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987824" y="5589240"/>
            <a:ext cx="57606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47864" y="5589240"/>
            <a:ext cx="0" cy="57606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07569" y="5826852"/>
            <a:ext cx="84029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66 mm</a:t>
            </a:r>
            <a:endParaRPr lang="en-GB" b="1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55937" y="5517232"/>
            <a:ext cx="1260079" cy="0"/>
          </a:xfrm>
          <a:prstGeom prst="line">
            <a:avLst/>
          </a:prstGeom>
          <a:ln w="19050"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5896" y="5229200"/>
            <a:ext cx="0" cy="288032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635896" y="5662040"/>
            <a:ext cx="0" cy="272824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28275" y="5157192"/>
            <a:ext cx="907621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5.5 mm</a:t>
            </a:r>
            <a:endParaRPr lang="en-GB" b="1" dirty="0">
              <a:solidFill>
                <a:schemeClr val="accent5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040113" y="5229200"/>
            <a:ext cx="1260079" cy="0"/>
          </a:xfrm>
          <a:prstGeom prst="line">
            <a:avLst/>
          </a:prstGeom>
          <a:ln w="19050"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20072" y="4941168"/>
            <a:ext cx="0" cy="288032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20072" y="5589240"/>
            <a:ext cx="0" cy="272824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7849" y="5229200"/>
            <a:ext cx="84029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32 mm</a:t>
            </a:r>
            <a:endParaRPr lang="en-GB" b="1" dirty="0">
              <a:solidFill>
                <a:schemeClr val="accent5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768305" y="5085184"/>
            <a:ext cx="1260079" cy="0"/>
          </a:xfrm>
          <a:prstGeom prst="line">
            <a:avLst/>
          </a:prstGeom>
          <a:ln w="19050"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76256" y="4797152"/>
            <a:ext cx="0" cy="288032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76256" y="5589240"/>
            <a:ext cx="0" cy="272824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12025" y="5157192"/>
            <a:ext cx="84029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44 mm</a:t>
            </a:r>
            <a:endParaRPr lang="en-GB" b="1" dirty="0">
              <a:solidFill>
                <a:schemeClr val="accent5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927716" y="6165304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92080" y="5013176"/>
            <a:ext cx="10801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940152" y="5013176"/>
            <a:ext cx="0" cy="60265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35530" y="6476557"/>
            <a:ext cx="2523127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Bump height = 46 mm MAX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cxnSp>
        <p:nvCxnSpPr>
          <p:cNvPr id="41" name="Elbow Connector 40"/>
          <p:cNvCxnSpPr>
            <a:endCxn id="39" idx="1"/>
          </p:cNvCxnSpPr>
          <p:nvPr/>
        </p:nvCxnSpPr>
        <p:spPr>
          <a:xfrm rot="16200000" flipH="1">
            <a:off x="5564190" y="5974494"/>
            <a:ext cx="1047302" cy="2953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magnitude perturbation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 effect (rectangular magnet):</a:t>
            </a:r>
          </a:p>
          <a:p>
            <a:pPr lvl="1"/>
            <a:r>
              <a:rPr lang="en-US" dirty="0" smtClean="0"/>
              <a:t>k1L~ </a:t>
            </a:r>
            <a:r>
              <a:rPr lang="en-US" dirty="0" smtClean="0">
                <a:latin typeface="Symbol" pitchFamily="18" charset="2"/>
              </a:rPr>
              <a:t>j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/2L~6e-3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Feed-down from sextupole:</a:t>
            </a:r>
          </a:p>
          <a:p>
            <a:pPr lvl="1"/>
            <a:r>
              <a:rPr lang="en-US" dirty="0" err="1" smtClean="0">
                <a:latin typeface="+mj-lt"/>
              </a:rPr>
              <a:t>Int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Bdl</a:t>
            </a:r>
            <a:r>
              <a:rPr lang="en-US" dirty="0" smtClean="0">
                <a:latin typeface="+mj-lt"/>
              </a:rPr>
              <a:t>)~c0+c1 x+c2 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+…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x0=-50mm  </a:t>
            </a:r>
          </a:p>
          <a:p>
            <a:pPr lvl="1"/>
            <a:r>
              <a:rPr lang="en-US" dirty="0" smtClean="0">
                <a:latin typeface="+mj-lt"/>
                <a:sym typeface="Wingdings" pitchFamily="2" charset="2"/>
              </a:rPr>
              <a:t> k1L~3.4e-3</a:t>
            </a:r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000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Extraction BSW varying </a:t>
            </a:r>
            <a:r>
              <a:rPr lang="en-US" dirty="0" err="1"/>
              <a:t>multipoles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20272" y="1660009"/>
            <a:ext cx="1802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BSW2-3 @ 2.5ms</a:t>
            </a:r>
            <a:endParaRPr lang="en-GB" dirty="0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34776"/>
            <a:ext cx="4392042" cy="237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84784"/>
            <a:ext cx="524719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0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BSW varying </a:t>
            </a:r>
            <a:r>
              <a:rPr lang="en-US" dirty="0" err="1" smtClean="0"/>
              <a:t>multipoles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32859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624736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9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BSW varying </a:t>
            </a:r>
            <a:r>
              <a:rPr lang="en-US" dirty="0" err="1" smtClean="0"/>
              <a:t>multipoles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109829"/>
            <a:ext cx="4137609" cy="331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109829"/>
            <a:ext cx="4284358" cy="331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0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298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PSB H- chicane magnets: Inconel vacuum chamber option &amp; consequences on beam dynamics - Status-</vt:lpstr>
      <vt:lpstr>Outline</vt:lpstr>
      <vt:lpstr>Introduction</vt:lpstr>
      <vt:lpstr>Drawings from W.Weterings, 09/01/’13</vt:lpstr>
      <vt:lpstr>Drawings from W.Weterings, 09/01/’13</vt:lpstr>
      <vt:lpstr>Order of magnitude perturbation</vt:lpstr>
      <vt:lpstr>Extraction BSW varying multipoles</vt:lpstr>
      <vt:lpstr>Extraction BSW varying multipoles</vt:lpstr>
      <vt:lpstr>Extraction BSW varying multipoles</vt:lpstr>
      <vt:lpstr>Implementation MADX-PTC/PTC-Orbit: </vt:lpstr>
      <vt:lpstr>“Static” simulations</vt:lpstr>
      <vt:lpstr>Horiz emittance vs. time</vt:lpstr>
      <vt:lpstr>Vertical emittance vs time</vt:lpstr>
      <vt:lpstr>To do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Inconel vacuum chamber in the PSB chicane magnets</dc:title>
  <dc:creator>Elena Benedetto</dc:creator>
  <cp:lastModifiedBy>Elena Benedetto</cp:lastModifiedBy>
  <cp:revision>45</cp:revision>
  <dcterms:created xsi:type="dcterms:W3CDTF">2013-03-22T15:37:26Z</dcterms:created>
  <dcterms:modified xsi:type="dcterms:W3CDTF">2013-03-25T13:00:21Z</dcterms:modified>
</cp:coreProperties>
</file>