
<file path=[Content_Types].xml><?xml version="1.0" encoding="utf-8"?>
<Types xmlns="http://schemas.openxmlformats.org/package/2006/content-types">
  <Default Extension="xml" ContentType="application/xml"/>
  <Default Extension="mpeg" ContentType="video/unknown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Microsoft_Equation4.bin" ContentType="application/vnd.openxmlformats-officedocument.oleObject"/>
  <Override PartName="/ppt/notesSlides/notesSlide11.xml" ContentType="application/vnd.openxmlformats-officedocument.presentationml.notesSlide+xml"/>
  <Override PartName="/ppt/embeddings/Microsoft_Equation5.bin" ContentType="application/vnd.openxmlformats-officedocument.oleObject"/>
  <Override PartName="/ppt/notesSlides/notesSlide12.xml" ContentType="application/vnd.openxmlformats-officedocument.presentationml.notesSlide+xml"/>
  <Override PartName="/ppt/embeddings/Microsoft_Equation6.bin" ContentType="application/vnd.openxmlformats-officedocument.oleObject"/>
  <Override PartName="/ppt/notesSlides/notesSlide13.xml" ContentType="application/vnd.openxmlformats-officedocument.presentationml.notesSlide+xml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359" r:id="rId2"/>
    <p:sldId id="362" r:id="rId3"/>
    <p:sldId id="363" r:id="rId4"/>
    <p:sldId id="375" r:id="rId5"/>
    <p:sldId id="366" r:id="rId6"/>
    <p:sldId id="367" r:id="rId7"/>
    <p:sldId id="369" r:id="rId8"/>
    <p:sldId id="364" r:id="rId9"/>
    <p:sldId id="368" r:id="rId10"/>
    <p:sldId id="371" r:id="rId11"/>
    <p:sldId id="373" r:id="rId12"/>
    <p:sldId id="370" r:id="rId13"/>
    <p:sldId id="3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90D"/>
    <a:srgbClr val="3E3CBD"/>
    <a:srgbClr val="4F40BD"/>
    <a:srgbClr val="8C76CD"/>
    <a:srgbClr val="FFFFFF"/>
    <a:srgbClr val="E43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82" autoAdjust="0"/>
  </p:normalViewPr>
  <p:slideViewPr>
    <p:cSldViewPr snapToGrid="0" snapToObjects="1">
      <p:cViewPr>
        <p:scale>
          <a:sx n="100" d="100"/>
          <a:sy n="100" d="100"/>
        </p:scale>
        <p:origin x="-18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-421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25D5D-18BA-984F-98A1-2637A2BD4B21}" type="datetime1">
              <a:rPr lang="en-US" smtClean="0"/>
              <a:t>3/22/13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69D6B-7652-134D-94FB-5B775B1F1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322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3A4BE-C3B7-3E44-9E8F-CD6EAF9C70FD}" type="datetime1">
              <a:rPr lang="en-US" smtClean="0"/>
              <a:t>3/22/13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0F765-1415-8C42-8686-FC42F4789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F765-1415-8C42-8686-FC42F4789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42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F765-1415-8C42-8686-FC42F47897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42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F765-1415-8C42-8686-FC42F47897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42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F765-1415-8C42-8686-FC42F47897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42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F765-1415-8C42-8686-FC42F47897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42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F765-1415-8C42-8686-FC42F47897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42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F765-1415-8C42-8686-FC42F47897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4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F765-1415-8C42-8686-FC42F47897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42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F765-1415-8C42-8686-FC42F47897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42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F765-1415-8C42-8686-FC42F47897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42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F765-1415-8C42-8686-FC42F47897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42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F765-1415-8C42-8686-FC42F47897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42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F765-1415-8C42-8686-FC42F47897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42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1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April 19,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Michael Bodendorfer, ISAS / JAXA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3E8B38-DE50-634C-AC9E-FA4143B3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1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April 19,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Michael Bodendorfer, ISAS / JAXA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3E8B38-DE50-634C-AC9E-FA4143B3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4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41275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November 4,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5035550"/>
            <a:ext cx="340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Michael Bodendorfer, ISAS / JAXA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500" y="5502275"/>
            <a:ext cx="2133600" cy="365125"/>
          </a:xfrm>
          <a:prstGeom prst="rect">
            <a:avLst/>
          </a:prstGeom>
        </p:spPr>
        <p:txBody>
          <a:bodyPr/>
          <a:lstStyle/>
          <a:p>
            <a:fld id="{053E8B38-DE50-634C-AC9E-FA4143B3D458}" type="slidenum">
              <a:rPr lang="en-US" smtClean="0"/>
              <a:pPr/>
              <a:t>‹#›</a:t>
            </a:fld>
            <a:r>
              <a:rPr lang="en-US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0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Michael Bodendorfer, ISAS / JAXA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3E8B38-DE50-634C-AC9E-FA4143B3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April 19,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Michael Bodendorfer, ISAS / JAXA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3E8B38-DE50-634C-AC9E-FA4143B3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2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April 19,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Michael Bodendorfer, ISAS / JAXA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3E8B38-DE50-634C-AC9E-FA4143B3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2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April 19,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Michael Bodendorfer, ISAS / JAXA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3E8B38-DE50-634C-AC9E-FA4143B3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4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April 19,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Michael Bodendorfer, ISAS / JAXA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3E8B38-DE50-634C-AC9E-FA4143B3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April 19,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Michael Bodendorfer, ISAS / JAXA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3E8B38-DE50-634C-AC9E-FA4143B3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9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April 19,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Michael Bodendorfer, ISAS / JAXA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3E8B38-DE50-634C-AC9E-FA4143B3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7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April 19,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Michael Bodendorfer, ISAS / JAXA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3E8B38-DE50-634C-AC9E-FA4143B3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1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349193" y="6362700"/>
            <a:ext cx="217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Michael Bodendorfer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254117" y="6362700"/>
            <a:ext cx="178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March 25</a:t>
            </a:r>
            <a:r>
              <a:rPr lang="de-CH" baseline="30000" dirty="0" smtClean="0"/>
              <a:t>th</a:t>
            </a:r>
            <a:r>
              <a:rPr lang="de-CH" dirty="0" smtClean="0"/>
              <a:t>, </a:t>
            </a:r>
            <a:r>
              <a:rPr lang="de-CH" dirty="0" smtClean="0"/>
              <a:t>2013</a:t>
            </a:r>
            <a:endParaRPr lang="en-US" dirty="0"/>
          </a:p>
        </p:txBody>
      </p:sp>
      <p:pic>
        <p:nvPicPr>
          <p:cNvPr id="8" name="Picture 7" descr="cernlogo_transparen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044" y="190500"/>
            <a:ext cx="552565" cy="571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1" y="-1"/>
            <a:ext cx="891861" cy="685800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65100" y="6210300"/>
            <a:ext cx="1181101" cy="6667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2000">
                <a:schemeClr val="bg1">
                  <a:alpha val="7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" y="63754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03FF238-5E41-E648-AA2A-5A4D9CC86E06}" type="slidenum">
              <a:rPr lang="en-US" sz="1800" smtClean="0">
                <a:solidFill>
                  <a:schemeClr val="tx1"/>
                </a:solidFill>
              </a:rPr>
              <a:pPr algn="ctr"/>
              <a:t>‹#›</a:t>
            </a:fld>
            <a:r>
              <a:rPr lang="en-US" sz="1800" dirty="0" smtClean="0">
                <a:solidFill>
                  <a:schemeClr val="tx1"/>
                </a:solidFill>
              </a:rPr>
              <a:t>/13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oleObject" Target="../embeddings/Microsoft_Equation4.bin"/><Relationship Id="rId7" Type="http://schemas.openxmlformats.org/officeDocument/2006/relationships/image" Target="../media/image4.emf"/><Relationship Id="rId8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3.png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Relationship Id="rId6" Type="http://schemas.openxmlformats.org/officeDocument/2006/relationships/image" Target="../media/image14.png"/><Relationship Id="rId7" Type="http://schemas.openxmlformats.org/officeDocument/2006/relationships/oleObject" Target="../embeddings/Microsoft_Equation6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microsoft.com/office/2007/relationships/media" Target="../media/media1.m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Microsoft_Equation7.bin"/><Relationship Id="rId5" Type="http://schemas.openxmlformats.org/officeDocument/2006/relationships/image" Target="../media/image4.emf"/><Relationship Id="rId6" Type="http://schemas.openxmlformats.org/officeDocument/2006/relationships/image" Target="../media/image16.png"/><Relationship Id="rId7" Type="http://schemas.openxmlformats.org/officeDocument/2006/relationships/image" Target="../media/image10.png"/><Relationship Id="rId8" Type="http://schemas.openxmlformats.org/officeDocument/2006/relationships/oleObject" Target="../embeddings/Microsoft_Equation8.bin"/><Relationship Id="rId9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4.emf"/><Relationship Id="rId6" Type="http://schemas.openxmlformats.org/officeDocument/2006/relationships/oleObject" Target="../embeddings/Microsoft_Equation2.bin"/><Relationship Id="rId7" Type="http://schemas.openxmlformats.org/officeDocument/2006/relationships/image" Target="../media/image5.emf"/><Relationship Id="rId8" Type="http://schemas.openxmlformats.org/officeDocument/2006/relationships/oleObject" Target="../embeddings/Microsoft_Equation3.bin"/><Relationship Id="rId9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1797685"/>
            <a:ext cx="7772400" cy="1470025"/>
          </a:xfrm>
        </p:spPr>
        <p:txBody>
          <a:bodyPr/>
          <a:lstStyle/>
          <a:p>
            <a:r>
              <a:rPr lang="en-US" dirty="0" smtClean="0"/>
              <a:t>LEIR Tune measurement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75000" y="2621379"/>
            <a:ext cx="368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Michael Bodendorfer</a:t>
            </a:r>
          </a:p>
          <a:p>
            <a:pPr algn="ctr"/>
            <a:r>
              <a:rPr lang="en-US" dirty="0" smtClean="0"/>
              <a:t>March </a:t>
            </a:r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Thanks to:</a:t>
            </a:r>
          </a:p>
          <a:p>
            <a:pPr algn="ctr"/>
            <a:r>
              <a:rPr lang="en-US" dirty="0" smtClean="0"/>
              <a:t>D. Manglunki, C. </a:t>
            </a:r>
            <a:r>
              <a:rPr lang="en-US" dirty="0" err="1" smtClean="0"/>
              <a:t>Carli</a:t>
            </a:r>
            <a:r>
              <a:rPr lang="en-US" dirty="0" smtClean="0"/>
              <a:t>, M.E. </a:t>
            </a:r>
            <a:r>
              <a:rPr lang="en-US" dirty="0" err="1" smtClean="0"/>
              <a:t>Angoletta</a:t>
            </a:r>
            <a:r>
              <a:rPr lang="en-US" dirty="0" smtClean="0"/>
              <a:t>, S. Pasinelli, </a:t>
            </a:r>
            <a:r>
              <a:rPr lang="en-US" dirty="0"/>
              <a:t>J. </a:t>
            </a:r>
            <a:r>
              <a:rPr lang="en-US" dirty="0" smtClean="0"/>
              <a:t>Findlay, S. Hancock, S. Jackson, SPS operators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6273800"/>
            <a:ext cx="2286000" cy="46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6273800"/>
            <a:ext cx="2286000" cy="46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2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641600" y="889000"/>
            <a:ext cx="5257800" cy="673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extrapolated_p_0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30697"/>
            <a:ext cx="4076700" cy="2256097"/>
          </a:xfrm>
          <a:prstGeom prst="rect">
            <a:avLst/>
          </a:prstGeom>
        </p:spPr>
      </p:pic>
      <p:pic>
        <p:nvPicPr>
          <p:cNvPr id="18" name="Picture 17" descr="Normalized_tune_0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61" y="1330697"/>
            <a:ext cx="3673840" cy="2256097"/>
          </a:xfrm>
          <a:prstGeom prst="rect">
            <a:avLst/>
          </a:prstGeom>
        </p:spPr>
      </p:pic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804264"/>
              </p:ext>
            </p:extLst>
          </p:nvPr>
        </p:nvGraphicFramePr>
        <p:xfrm>
          <a:off x="3048000" y="116632"/>
          <a:ext cx="1257300" cy="964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Equation" r:id="rId6" imgW="546100" imgH="419100" progId="Equation.3">
                  <p:embed/>
                </p:oleObj>
              </mc:Choice>
              <mc:Fallback>
                <p:oleObj name="Equation" r:id="rId6" imgW="546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0" y="116632"/>
                        <a:ext cx="1257300" cy="964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itle 7"/>
          <p:cNvSpPr>
            <a:spLocks noGrp="1"/>
          </p:cNvSpPr>
          <p:nvPr>
            <p:ph type="ctrTitle"/>
          </p:nvPr>
        </p:nvSpPr>
        <p:spPr>
          <a:xfrm>
            <a:off x="1054100" y="197485"/>
            <a:ext cx="1993900" cy="1470025"/>
          </a:xfrm>
        </p:spPr>
        <p:txBody>
          <a:bodyPr/>
          <a:lstStyle/>
          <a:p>
            <a:pPr algn="l"/>
            <a:r>
              <a:rPr lang="en-US" sz="3200" dirty="0" smtClean="0"/>
              <a:t>Producing: 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97401" y="3492500"/>
            <a:ext cx="203201" cy="3429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953000" y="3492500"/>
            <a:ext cx="241300" cy="3429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Chromaticity_indiv_timestep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675" y="3959174"/>
            <a:ext cx="3983854" cy="20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5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omaticity_indiv_timestep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413510"/>
            <a:ext cx="7984354" cy="4092196"/>
          </a:xfrm>
          <a:prstGeom prst="rect">
            <a:avLst/>
          </a:prstGeom>
        </p:spPr>
      </p:pic>
      <p:sp>
        <p:nvSpPr>
          <p:cNvPr id="14" name="Title 7"/>
          <p:cNvSpPr>
            <a:spLocks noGrp="1"/>
          </p:cNvSpPr>
          <p:nvPr>
            <p:ph type="ctrTitle"/>
          </p:nvPr>
        </p:nvSpPr>
        <p:spPr>
          <a:xfrm>
            <a:off x="2349500" y="324485"/>
            <a:ext cx="6184900" cy="1470025"/>
          </a:xfrm>
        </p:spPr>
        <p:txBody>
          <a:bodyPr/>
          <a:lstStyle/>
          <a:p>
            <a:pPr algn="l"/>
            <a:r>
              <a:rPr lang="en-US" sz="3200" dirty="0"/>
              <a:t>c</a:t>
            </a:r>
            <a:r>
              <a:rPr lang="en-US" sz="3200" dirty="0" smtClean="0"/>
              <a:t>hanges during the cycle</a:t>
            </a:r>
            <a:endParaRPr lang="en-US" sz="32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194994"/>
              </p:ext>
            </p:extLst>
          </p:nvPr>
        </p:nvGraphicFramePr>
        <p:xfrm>
          <a:off x="1092200" y="197484"/>
          <a:ext cx="1257300" cy="964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4" name="Equation" r:id="rId5" imgW="546100" imgH="419100" progId="Equation.3">
                  <p:embed/>
                </p:oleObj>
              </mc:Choice>
              <mc:Fallback>
                <p:oleObj name="Equation" r:id="rId5" imgW="546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2200" y="197484"/>
                        <a:ext cx="1257300" cy="964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429000" y="1162388"/>
            <a:ext cx="1409700" cy="5013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641600" y="889000"/>
            <a:ext cx="5257800" cy="673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utput_large.mpeg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5899" y="685800"/>
            <a:ext cx="6943725" cy="61722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49500" y="324485"/>
            <a:ext cx="6184900" cy="1470025"/>
          </a:xfrm>
        </p:spPr>
        <p:txBody>
          <a:bodyPr/>
          <a:lstStyle/>
          <a:p>
            <a:pPr algn="l"/>
            <a:r>
              <a:rPr lang="en-US" sz="3200" dirty="0"/>
              <a:t>c</a:t>
            </a:r>
            <a:r>
              <a:rPr lang="en-US" sz="3200" dirty="0" smtClean="0"/>
              <a:t>hanges during the cycle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75245"/>
              </p:ext>
            </p:extLst>
          </p:nvPr>
        </p:nvGraphicFramePr>
        <p:xfrm>
          <a:off x="1092200" y="197484"/>
          <a:ext cx="1257300" cy="964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7" imgW="546100" imgH="419100" progId="Equation.3">
                  <p:embed/>
                </p:oleObj>
              </mc:Choice>
              <mc:Fallback>
                <p:oleObj name="Equation" r:id="rId7" imgW="546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92200" y="197484"/>
                        <a:ext cx="1257300" cy="964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0778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641600" y="889000"/>
            <a:ext cx="5257800" cy="673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49500" y="324485"/>
            <a:ext cx="6184900" cy="1470025"/>
          </a:xfrm>
        </p:spPr>
        <p:txBody>
          <a:bodyPr/>
          <a:lstStyle/>
          <a:p>
            <a:pPr algn="l"/>
            <a:r>
              <a:rPr lang="en-US" sz="3200" dirty="0"/>
              <a:t>w</a:t>
            </a:r>
            <a:r>
              <a:rPr lang="en-US" sz="3200" dirty="0" smtClean="0"/>
              <a:t>hen </a:t>
            </a:r>
            <a:r>
              <a:rPr lang="en-US" sz="3200" dirty="0" smtClean="0"/>
              <a:t>		  is stable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186718"/>
              </p:ext>
            </p:extLst>
          </p:nvPr>
        </p:nvGraphicFramePr>
        <p:xfrm>
          <a:off x="1092200" y="197484"/>
          <a:ext cx="1257300" cy="964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1" name="Equation" r:id="rId4" imgW="546100" imgH="419100" progId="Equation.3">
                  <p:embed/>
                </p:oleObj>
              </mc:Choice>
              <mc:Fallback>
                <p:oleObj name="Equation" r:id="rId4" imgW="546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2200" y="197484"/>
                        <a:ext cx="1257300" cy="964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9" y="1397000"/>
            <a:ext cx="8003540" cy="4446412"/>
          </a:xfrm>
          <a:prstGeom prst="rect">
            <a:avLst/>
          </a:prstGeom>
        </p:spPr>
      </p:pic>
      <p:pic>
        <p:nvPicPr>
          <p:cNvPr id="7" name="Picture 6" descr="Normalized_tune_01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2041897"/>
            <a:ext cx="2514601" cy="15442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73800" y="2235200"/>
            <a:ext cx="2260600" cy="761752"/>
          </a:xfrm>
          <a:prstGeom prst="rect">
            <a:avLst/>
          </a:prstGeom>
          <a:solidFill>
            <a:schemeClr val="tx2">
              <a:lumMod val="60000"/>
              <a:lumOff val="40000"/>
              <a:alpha val="21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16300" y="1397000"/>
            <a:ext cx="1409700" cy="5013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33114"/>
              </p:ext>
            </p:extLst>
          </p:nvPr>
        </p:nvGraphicFramePr>
        <p:xfrm>
          <a:off x="3491880" y="476672"/>
          <a:ext cx="87788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2" name="Equation" r:id="rId8" imgW="381000" imgH="203200" progId="Equation.3">
                  <p:embed/>
                </p:oleObj>
              </mc:Choice>
              <mc:Fallback>
                <p:oleObj name="Equation" r:id="rId8" imgW="38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91880" y="476672"/>
                        <a:ext cx="877888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2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54100" y="197485"/>
            <a:ext cx="7772400" cy="1470025"/>
          </a:xfrm>
        </p:spPr>
        <p:txBody>
          <a:bodyPr/>
          <a:lstStyle/>
          <a:p>
            <a:pPr algn="l"/>
            <a:r>
              <a:rPr lang="en-US" sz="3200" dirty="0" smtClean="0"/>
              <a:t>A LEIR </a:t>
            </a:r>
            <a:r>
              <a:rPr lang="en-US" sz="3200" dirty="0" smtClean="0"/>
              <a:t>NOMINAL cycle </a:t>
            </a:r>
            <a:r>
              <a:rPr lang="en-US" sz="3200" dirty="0" smtClean="0"/>
              <a:t>(</a:t>
            </a:r>
            <a:r>
              <a:rPr lang="en-US" sz="3200" dirty="0" err="1" smtClean="0"/>
              <a:t>Q</a:t>
            </a:r>
            <a:r>
              <a:rPr lang="en-US" sz="3200" baseline="-25000" dirty="0" err="1" smtClean="0"/>
              <a:t>h</a:t>
            </a:r>
            <a:r>
              <a:rPr lang="en-US" sz="3200" dirty="0" smtClean="0"/>
              <a:t>=1.82; Q</a:t>
            </a:r>
            <a:r>
              <a:rPr lang="en-US" sz="3200" baseline="-25000" dirty="0" smtClean="0"/>
              <a:t>v</a:t>
            </a:r>
            <a:r>
              <a:rPr lang="en-US" sz="3200" dirty="0" smtClean="0"/>
              <a:t>=2.72)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863600"/>
            <a:ext cx="74041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9000" y="5060434"/>
            <a:ext cx="424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7 injections. First at 215ms, then spaced by 200ms. Each 200μs long.</a:t>
            </a:r>
            <a:endParaRPr lang="en-US" sz="20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2819400" y="5414377"/>
            <a:ext cx="1879600" cy="173623"/>
          </a:xfrm>
          <a:prstGeom prst="straightConnector1">
            <a:avLst/>
          </a:prstGeom>
          <a:ln w="28575" cmpd="sng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1"/>
          </p:cNvCxnSpPr>
          <p:nvPr/>
        </p:nvCxnSpPr>
        <p:spPr>
          <a:xfrm flipH="1" flipV="1">
            <a:off x="3131840" y="4869166"/>
            <a:ext cx="1567160" cy="545211"/>
          </a:xfrm>
          <a:prstGeom prst="straightConnector1">
            <a:avLst/>
          </a:prstGeom>
          <a:ln w="28575" cmpd="sng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1"/>
          </p:cNvCxnSpPr>
          <p:nvPr/>
        </p:nvCxnSpPr>
        <p:spPr>
          <a:xfrm flipH="1" flipV="1">
            <a:off x="3491880" y="4221094"/>
            <a:ext cx="1207120" cy="1193283"/>
          </a:xfrm>
          <a:prstGeom prst="straightConnector1">
            <a:avLst/>
          </a:prstGeom>
          <a:ln w="28575" cmpd="sng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1"/>
          </p:cNvCxnSpPr>
          <p:nvPr/>
        </p:nvCxnSpPr>
        <p:spPr>
          <a:xfrm flipH="1" flipV="1">
            <a:off x="3779912" y="3645030"/>
            <a:ext cx="919088" cy="1769347"/>
          </a:xfrm>
          <a:prstGeom prst="straightConnector1">
            <a:avLst/>
          </a:prstGeom>
          <a:ln w="28575" cmpd="sng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" idx="1"/>
          </p:cNvCxnSpPr>
          <p:nvPr/>
        </p:nvCxnSpPr>
        <p:spPr>
          <a:xfrm flipH="1" flipV="1">
            <a:off x="4127500" y="3111506"/>
            <a:ext cx="571500" cy="2302871"/>
          </a:xfrm>
          <a:prstGeom prst="straightConnector1">
            <a:avLst/>
          </a:prstGeom>
          <a:ln w="28575" cmpd="sng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1"/>
          </p:cNvCxnSpPr>
          <p:nvPr/>
        </p:nvCxnSpPr>
        <p:spPr>
          <a:xfrm flipH="1" flipV="1">
            <a:off x="4445000" y="2578106"/>
            <a:ext cx="254000" cy="2836271"/>
          </a:xfrm>
          <a:prstGeom prst="straightConnector1">
            <a:avLst/>
          </a:prstGeom>
          <a:ln w="28575" cmpd="sng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" idx="1"/>
          </p:cNvCxnSpPr>
          <p:nvPr/>
        </p:nvCxnSpPr>
        <p:spPr>
          <a:xfrm flipH="1">
            <a:off x="2489200" y="5414377"/>
            <a:ext cx="2209800" cy="529223"/>
          </a:xfrm>
          <a:prstGeom prst="straightConnector1">
            <a:avLst/>
          </a:prstGeom>
          <a:ln w="28575" cmpd="sng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264400" y="1510845"/>
            <a:ext cx="1968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Extraction</a:t>
            </a:r>
          </a:p>
          <a:p>
            <a:r>
              <a:rPr lang="en-US" sz="2000" dirty="0" smtClean="0"/>
              <a:t>@ 2880ms</a:t>
            </a:r>
          </a:p>
          <a:p>
            <a:r>
              <a:rPr lang="en-US" sz="2000" dirty="0" smtClean="0"/>
              <a:t>Master timer</a:t>
            </a:r>
            <a:endParaRPr lang="en-US" sz="20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5181600" y="1447344"/>
            <a:ext cx="609600" cy="41955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91200" y="1146810"/>
            <a:ext cx="1473200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RF capture @ 1780ms</a:t>
            </a:r>
            <a:endParaRPr lang="en-US" sz="2000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6896100" y="1847454"/>
            <a:ext cx="368300" cy="362346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120900" y="1005677"/>
            <a:ext cx="314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Continuous Electron cooling</a:t>
            </a:r>
            <a:endParaRPr lang="en-US" sz="2000" dirty="0"/>
          </a:p>
        </p:txBody>
      </p:sp>
      <p:sp>
        <p:nvSpPr>
          <p:cNvPr id="66" name="Left Brace 65"/>
          <p:cNvSpPr/>
          <p:nvPr/>
        </p:nvSpPr>
        <p:spPr>
          <a:xfrm rot="5400000">
            <a:off x="3568906" y="160980"/>
            <a:ext cx="278987" cy="2768600"/>
          </a:xfrm>
          <a:prstGeom prst="leftBrac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092700" y="2132856"/>
            <a:ext cx="127372" cy="953454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45000" y="2984710"/>
            <a:ext cx="1473200" cy="92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/>
              <a:t>Magnetic Ramp @ 1823ms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185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54100" y="197485"/>
            <a:ext cx="7772400" cy="1470025"/>
          </a:xfrm>
        </p:spPr>
        <p:txBody>
          <a:bodyPr/>
          <a:lstStyle/>
          <a:p>
            <a:pPr algn="l"/>
            <a:r>
              <a:rPr lang="en-US" sz="3200" dirty="0" smtClean="0"/>
              <a:t>Measurement of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13228" y="1083901"/>
            <a:ext cx="23863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We are looking for:</a:t>
            </a:r>
            <a:endParaRPr lang="en-US" sz="2200" dirty="0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572745"/>
              </p:ext>
            </p:extLst>
          </p:nvPr>
        </p:nvGraphicFramePr>
        <p:xfrm>
          <a:off x="3950343" y="953836"/>
          <a:ext cx="1078858" cy="827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Equation" r:id="rId4" imgW="546100" imgH="419100" progId="Equation.3">
                  <p:embed/>
                </p:oleObj>
              </mc:Choice>
              <mc:Fallback>
                <p:oleObj name="Equation" r:id="rId4" imgW="546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0343" y="953836"/>
                        <a:ext cx="1078858" cy="827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ight Brace 52"/>
          <p:cNvSpPr/>
          <p:nvPr/>
        </p:nvSpPr>
        <p:spPr>
          <a:xfrm rot="16200000" flipH="1">
            <a:off x="3718116" y="1963229"/>
            <a:ext cx="844816" cy="481960"/>
          </a:xfrm>
          <a:prstGeom prst="rightBrace">
            <a:avLst>
              <a:gd name="adj1" fmla="val 10969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/>
          <p:cNvSpPr/>
          <p:nvPr/>
        </p:nvSpPr>
        <p:spPr>
          <a:xfrm rot="16200000" flipH="1">
            <a:off x="4536215" y="1714390"/>
            <a:ext cx="439239" cy="570860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470404" y="2195728"/>
            <a:ext cx="43029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/>
              <a:t>From YASP, beam position monitors</a:t>
            </a:r>
            <a:endParaRPr lang="en-US" sz="2200" dirty="0"/>
          </a:p>
        </p:txBody>
      </p:sp>
      <p:sp>
        <p:nvSpPr>
          <p:cNvPr id="57" name="TextBox 56"/>
          <p:cNvSpPr txBox="1"/>
          <p:nvPr/>
        </p:nvSpPr>
        <p:spPr>
          <a:xfrm>
            <a:off x="1513228" y="3201195"/>
            <a:ext cx="18976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How it is done:</a:t>
            </a:r>
            <a:endParaRPr lang="en-US" sz="2200" dirty="0"/>
          </a:p>
        </p:txBody>
      </p:sp>
      <p:sp>
        <p:nvSpPr>
          <p:cNvPr id="58" name="TextBox 57"/>
          <p:cNvSpPr txBox="1"/>
          <p:nvPr/>
        </p:nvSpPr>
        <p:spPr>
          <a:xfrm>
            <a:off x="3899543" y="2587605"/>
            <a:ext cx="36129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/>
              <a:t>From BBQ tune measurement</a:t>
            </a:r>
            <a:endParaRPr lang="en-US" sz="2200" dirty="0"/>
          </a:p>
        </p:txBody>
      </p:sp>
      <p:sp>
        <p:nvSpPr>
          <p:cNvPr id="59" name="TextBox 58"/>
          <p:cNvSpPr txBox="1"/>
          <p:nvPr/>
        </p:nvSpPr>
        <p:spPr>
          <a:xfrm>
            <a:off x="2117828" y="3632082"/>
            <a:ext cx="63657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Find ridge of peaks in FFT from BBQ (as a function of cycle time</a:t>
            </a:r>
            <a:r>
              <a:rPr lang="en-US" sz="2000" dirty="0" smtClean="0"/>
              <a:t>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Program radial beam offset into RF radial loop</a:t>
            </a:r>
          </a:p>
          <a:p>
            <a:r>
              <a:rPr lang="en-US" sz="2000" dirty="0" smtClean="0"/>
              <a:t>	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	</a:t>
            </a:r>
            <a:r>
              <a:rPr lang="en-US" sz="2000" dirty="0" smtClean="0"/>
              <a:t>RF system increases/decreases momentum to 			meet demanded radial offset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2000" dirty="0" smtClean="0"/>
              <a:t>Measure rad. offset and find </a:t>
            </a:r>
            <a:r>
              <a:rPr lang="en-US" sz="2000" dirty="0" err="1" smtClean="0"/>
              <a:t>Δp</a:t>
            </a:r>
            <a:r>
              <a:rPr lang="en-US" sz="2000" dirty="0" smtClean="0"/>
              <a:t>/p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Compute </a:t>
            </a:r>
            <a:endParaRPr lang="en-US" sz="2000" dirty="0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755345"/>
              </p:ext>
            </p:extLst>
          </p:nvPr>
        </p:nvGraphicFramePr>
        <p:xfrm>
          <a:off x="3586810" y="5631102"/>
          <a:ext cx="37623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1" name="Equation" r:id="rId6" imgW="190500" imgH="203200" progId="Equation.3">
                  <p:embed/>
                </p:oleObj>
              </mc:Choice>
              <mc:Fallback>
                <p:oleObj name="Equation" r:id="rId6" imgW="19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86810" y="5631102"/>
                        <a:ext cx="376237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700264"/>
              </p:ext>
            </p:extLst>
          </p:nvPr>
        </p:nvGraphicFramePr>
        <p:xfrm>
          <a:off x="4047188" y="331788"/>
          <a:ext cx="39110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2" name="Equation" r:id="rId8" imgW="190500" imgH="203200" progId="Equation.3">
                  <p:embed/>
                </p:oleObj>
              </mc:Choice>
              <mc:Fallback>
                <p:oleObj name="Equation" r:id="rId8" imgW="19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47188" y="331788"/>
                        <a:ext cx="391108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1599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54100" y="197485"/>
            <a:ext cx="7772400" cy="1470025"/>
          </a:xfrm>
        </p:spPr>
        <p:txBody>
          <a:bodyPr/>
          <a:lstStyle/>
          <a:p>
            <a:pPr algn="l"/>
            <a:r>
              <a:rPr lang="en-US" sz="3200" dirty="0" smtClean="0"/>
              <a:t>Horizontal tune behavior </a:t>
            </a:r>
            <a:br>
              <a:rPr lang="en-US" sz="3200" dirty="0" smtClean="0"/>
            </a:br>
            <a:r>
              <a:rPr lang="en-US" sz="2000" dirty="0" smtClean="0"/>
              <a:t>(Shown from first injection @215ms </a:t>
            </a:r>
            <a:r>
              <a:rPr lang="en-US" sz="2000" dirty="0"/>
              <a:t>t</a:t>
            </a:r>
            <a:r>
              <a:rPr lang="en-US" sz="2000" dirty="0" smtClean="0"/>
              <a:t>o extraction @2880ms)</a:t>
            </a:r>
            <a:endParaRPr lang="en-US" sz="2000" dirty="0"/>
          </a:p>
        </p:txBody>
      </p:sp>
      <p:pic>
        <p:nvPicPr>
          <p:cNvPr id="4" name="Picture 3" descr="full_tu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422400"/>
            <a:ext cx="8026542" cy="452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4999" y="1924009"/>
            <a:ext cx="1417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/>
              <a:t>RF capture</a:t>
            </a:r>
          </a:p>
          <a:p>
            <a:pPr algn="r"/>
            <a:r>
              <a:rPr lang="en-US" sz="2200" dirty="0" smtClean="0"/>
              <a:t>(1780ms)</a:t>
            </a:r>
            <a:endParaRPr lang="en-US" sz="22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076056" y="2276872"/>
            <a:ext cx="1197744" cy="8727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183965" y="4532905"/>
            <a:ext cx="1502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 smtClean="0"/>
              <a:t>6 Injections</a:t>
            </a:r>
            <a:endParaRPr lang="en-US" sz="2200" dirty="0"/>
          </a:p>
        </p:txBody>
      </p:sp>
      <p:sp>
        <p:nvSpPr>
          <p:cNvPr id="48" name="Right Brace 47"/>
          <p:cNvSpPr/>
          <p:nvPr/>
        </p:nvSpPr>
        <p:spPr>
          <a:xfrm flipH="1">
            <a:off x="5686425" y="4037604"/>
            <a:ext cx="260350" cy="1423395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1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54100" y="197485"/>
            <a:ext cx="7772400" cy="1470025"/>
          </a:xfrm>
        </p:spPr>
        <p:txBody>
          <a:bodyPr/>
          <a:lstStyle/>
          <a:p>
            <a:pPr algn="l"/>
            <a:r>
              <a:rPr lang="en-US" sz="3200" dirty="0" smtClean="0"/>
              <a:t>Restricted maxima search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58" y="1214146"/>
            <a:ext cx="8026542" cy="45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2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54100" y="197485"/>
            <a:ext cx="7772400" cy="1470025"/>
          </a:xfrm>
        </p:spPr>
        <p:txBody>
          <a:bodyPr/>
          <a:lstStyle/>
          <a:p>
            <a:pPr algn="l"/>
            <a:r>
              <a:rPr lang="en-US" sz="3200" dirty="0" smtClean="0"/>
              <a:t>Q for different radial offsets and, hence, momenta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500994"/>
            <a:ext cx="8026542" cy="426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7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54100" y="197485"/>
            <a:ext cx="7772400" cy="1470025"/>
          </a:xfrm>
        </p:spPr>
        <p:txBody>
          <a:bodyPr/>
          <a:lstStyle/>
          <a:p>
            <a:pPr algn="l"/>
            <a:r>
              <a:rPr lang="en-US" sz="3200" dirty="0" smtClean="0"/>
              <a:t>ΔQ for </a:t>
            </a:r>
            <a:r>
              <a:rPr lang="en-US" sz="3200" b="1" dirty="0" smtClean="0"/>
              <a:t>programmed</a:t>
            </a:r>
            <a:r>
              <a:rPr lang="en-US" sz="3200" dirty="0" smtClean="0"/>
              <a:t> radial offset from</a:t>
            </a:r>
            <a:br>
              <a:rPr lang="en-US" sz="3200" dirty="0" smtClean="0"/>
            </a:br>
            <a:r>
              <a:rPr lang="en-US" sz="3200" dirty="0" smtClean="0"/>
              <a:t>-20mm to +20mm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88660" y="1455068"/>
            <a:ext cx="7960159" cy="4386932"/>
            <a:chOff x="1088660" y="1455068"/>
            <a:chExt cx="7960159" cy="4386932"/>
          </a:xfrm>
        </p:grpSpPr>
        <p:pic>
          <p:nvPicPr>
            <p:cNvPr id="2" name="Picture 1" descr="Normalized_tune_01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660" y="1455068"/>
              <a:ext cx="7960159" cy="438693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136900" y="4029710"/>
              <a:ext cx="850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-20mm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03650" y="3681730"/>
              <a:ext cx="850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-15mm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30700" y="4028440"/>
              <a:ext cx="850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-10mm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56150" y="3660378"/>
              <a:ext cx="850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-5mm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07050" y="4027964"/>
              <a:ext cx="850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5mm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86450" y="3658632"/>
              <a:ext cx="850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10mm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57950" y="4027964"/>
              <a:ext cx="850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15mm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83400" y="3673356"/>
              <a:ext cx="850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20mm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07704" y="2348880"/>
            <a:ext cx="1674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 time step: 20ms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3136900" y="1413043"/>
            <a:ext cx="2133600" cy="5013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4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54100" y="197485"/>
            <a:ext cx="7772400" cy="1470025"/>
          </a:xfrm>
        </p:spPr>
        <p:txBody>
          <a:bodyPr/>
          <a:lstStyle/>
          <a:p>
            <a:pPr algn="l"/>
            <a:r>
              <a:rPr lang="en-US" sz="3200" dirty="0" smtClean="0"/>
              <a:t>YASP output</a:t>
            </a:r>
            <a:endParaRPr lang="en-US" sz="3200" dirty="0"/>
          </a:p>
        </p:txBody>
      </p:sp>
      <p:pic>
        <p:nvPicPr>
          <p:cNvPr id="2" name="Picture 1" descr="YASP_+10m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169810"/>
            <a:ext cx="7861300" cy="436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6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trapolated_p_0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75" y="1219200"/>
            <a:ext cx="8027025" cy="444225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949700" y="3352800"/>
            <a:ext cx="27178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70700" y="2752635"/>
            <a:ext cx="25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extrapolation from:</a:t>
            </a:r>
          </a:p>
          <a:p>
            <a:r>
              <a:rPr lang="en-US" dirty="0" smtClean="0"/>
              <a:t>-20mm to +20mm</a:t>
            </a:r>
          </a:p>
          <a:p>
            <a:r>
              <a:rPr lang="en-US" dirty="0" smtClean="0"/>
              <a:t> radial offset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65300" y="1794510"/>
            <a:ext cx="186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 from +10mm programmed radial offset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3105150" y="1794510"/>
            <a:ext cx="241300" cy="1200329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>
            <a:off x="3346450" y="2394675"/>
            <a:ext cx="276225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 flipH="1">
            <a:off x="6740525" y="2752635"/>
            <a:ext cx="260350" cy="1200329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65300" y="3763010"/>
            <a:ext cx="186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 from -10mm programmed radial offset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>
            <a:off x="3105150" y="3763010"/>
            <a:ext cx="241300" cy="1200329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>
            <a:off x="3346450" y="4363175"/>
            <a:ext cx="137795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41600" y="889000"/>
            <a:ext cx="5257800" cy="673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7"/>
          <p:cNvSpPr>
            <a:spLocks noGrp="1"/>
          </p:cNvSpPr>
          <p:nvPr>
            <p:ph type="ctrTitle"/>
          </p:nvPr>
        </p:nvSpPr>
        <p:spPr>
          <a:xfrm>
            <a:off x="1054100" y="197485"/>
            <a:ext cx="7772400" cy="1470025"/>
          </a:xfrm>
        </p:spPr>
        <p:txBody>
          <a:bodyPr/>
          <a:lstStyle/>
          <a:p>
            <a:pPr algn="l"/>
            <a:r>
              <a:rPr lang="en-US" sz="3200" dirty="0" smtClean="0"/>
              <a:t>Linear extrapolation of </a:t>
            </a:r>
            <a:r>
              <a:rPr lang="en-US" sz="3200" dirty="0" err="1"/>
              <a:t>Δp</a:t>
            </a:r>
            <a:r>
              <a:rPr lang="en-US" sz="3200" dirty="0"/>
              <a:t>/</a:t>
            </a:r>
            <a:r>
              <a:rPr lang="en-US" sz="3200" dirty="0" smtClean="0"/>
              <a:t>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036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41874</TotalTime>
  <Words>237</Words>
  <Application>Microsoft Macintosh PowerPoint</Application>
  <PresentationFormat>On-screen Show (4:3)</PresentationFormat>
  <Paragraphs>64</Paragraphs>
  <Slides>13</Slides>
  <Notes>13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Microsoft Equation</vt:lpstr>
      <vt:lpstr>LEIR Tune measurement</vt:lpstr>
      <vt:lpstr>A LEIR NOMINAL cycle (Qh=1.82; Qv=2.72)</vt:lpstr>
      <vt:lpstr>Measurement of</vt:lpstr>
      <vt:lpstr>Horizontal tune behavior  (Shown from first injection @215ms to extraction @2880ms)</vt:lpstr>
      <vt:lpstr>Restricted maxima search</vt:lpstr>
      <vt:lpstr>Q for different radial offsets and, hence, momenta</vt:lpstr>
      <vt:lpstr>ΔQ for programmed radial offset from -20mm to +20mm</vt:lpstr>
      <vt:lpstr>YASP output</vt:lpstr>
      <vt:lpstr>Linear extrapolation of Δp/p</vt:lpstr>
      <vt:lpstr>Producing: </vt:lpstr>
      <vt:lpstr>changes during the cycle</vt:lpstr>
      <vt:lpstr>changes during the cycle</vt:lpstr>
      <vt:lpstr>when     is stable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Microwave suppression and scientific impression</dc:title>
  <dc:creator>Michael Bodendorfer</dc:creator>
  <cp:lastModifiedBy>Michael Bodendorfer</cp:lastModifiedBy>
  <cp:revision>347</cp:revision>
  <dcterms:created xsi:type="dcterms:W3CDTF">2011-04-12T15:47:45Z</dcterms:created>
  <dcterms:modified xsi:type="dcterms:W3CDTF">2013-03-25T14:48:08Z</dcterms:modified>
</cp:coreProperties>
</file>