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2"/>
  </p:notesMasterIdLst>
  <p:sldIdLst>
    <p:sldId id="256" r:id="rId2"/>
    <p:sldId id="268" r:id="rId3"/>
    <p:sldId id="306" r:id="rId4"/>
    <p:sldId id="289" r:id="rId5"/>
    <p:sldId id="292" r:id="rId6"/>
    <p:sldId id="293" r:id="rId7"/>
    <p:sldId id="294" r:id="rId8"/>
    <p:sldId id="295" r:id="rId9"/>
    <p:sldId id="290" r:id="rId10"/>
    <p:sldId id="296" r:id="rId11"/>
    <p:sldId id="301" r:id="rId12"/>
    <p:sldId id="302" r:id="rId13"/>
    <p:sldId id="303" r:id="rId14"/>
    <p:sldId id="304" r:id="rId15"/>
    <p:sldId id="307" r:id="rId16"/>
    <p:sldId id="297" r:id="rId17"/>
    <p:sldId id="298" r:id="rId18"/>
    <p:sldId id="300" r:id="rId19"/>
    <p:sldId id="299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1" autoAdjust="0"/>
    <p:restoredTop sz="94710" autoAdjust="0"/>
  </p:normalViewPr>
  <p:slideViewPr>
    <p:cSldViewPr>
      <p:cViewPr varScale="1">
        <p:scale>
          <a:sx n="124" d="100"/>
          <a:sy n="12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4C2C5-C818-46F5-9925-F8C595DFE274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10E2F-037F-4116-A799-3CAAD04E7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29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10E2F-037F-4116-A799-3CAAD04E765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98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7130-727A-497D-9931-40D54858F59D}" type="datetime1">
              <a:rPr lang="en-GB" smtClean="0"/>
              <a:t>29/06/2013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Meghan McAteer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C3CB-6179-4EF5-8FBB-A86CEB5BD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5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9853-26FA-4A04-A39B-93514D3A1F3E}" type="datetime1">
              <a:rPr lang="en-GB" smtClean="0"/>
              <a:t>29/06/2013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Meghan McAteer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C3CB-6179-4EF5-8FBB-A86CEB5BD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7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4D6D-E5BC-444B-9885-754A2BD85FC9}" type="datetime1">
              <a:rPr lang="en-GB" smtClean="0"/>
              <a:t>29/06/2013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Meghan McAteer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C3CB-6179-4EF5-8FBB-A86CEB5BD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51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A78E-9B27-4AAA-A67D-4395B3502FF7}" type="datetime1">
              <a:rPr lang="en-GB" smtClean="0"/>
              <a:t>29/06/2013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Meghan McAteer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C3CB-6179-4EF5-8FBB-A86CEB5BD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08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BE9F-4ED0-4B88-B4DF-D463161CD442}" type="datetime1">
              <a:rPr lang="en-GB" smtClean="0"/>
              <a:t>29/06/2013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Meghan McAteer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C3CB-6179-4EF5-8FBB-A86CEB5BD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659-8F1A-4BAD-A4CE-79B9B95DF01B}" type="datetime1">
              <a:rPr lang="en-GB" smtClean="0"/>
              <a:t>29/06/2013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Meghan McAteer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C3CB-6179-4EF5-8FBB-A86CEB5BD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14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F041-D497-4E34-98DA-6EBDED03F584}" type="datetime1">
              <a:rPr lang="en-GB" smtClean="0"/>
              <a:t>29/06/2013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Meghan McAteer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C3CB-6179-4EF5-8FBB-A86CEB5BD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5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1C2-789E-408B-B431-8383C5E35FF9}" type="datetime1">
              <a:rPr lang="en-GB" smtClean="0"/>
              <a:t>29/06/2013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Meghan McAteer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C3CB-6179-4EF5-8FBB-A86CEB5BD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1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1A8A0-4F90-49E1-B1FE-BA6B3C46E2CC}" type="datetime1">
              <a:rPr lang="en-GB" smtClean="0"/>
              <a:t>29/06/2013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Meghan McAteer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C3CB-6179-4EF5-8FBB-A86CEB5BD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3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6E15-A6BC-4670-8D2A-FFD6C168F33A}" type="datetime1">
              <a:rPr lang="en-GB" smtClean="0"/>
              <a:t>29/06/2013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Meghan McAteer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C3CB-6179-4EF5-8FBB-A86CEB5BD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1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B857-AC5A-410C-8D28-6497C526F0D9}" type="datetime1">
              <a:rPr lang="en-GB" smtClean="0"/>
              <a:t>29/06/2013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Meghan McAteer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C3CB-6179-4EF5-8FBB-A86CEB5BD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3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12B3F-DF5A-46CE-B8C1-B3AB36E580A6}" type="datetime1">
              <a:rPr lang="en-GB" smtClean="0"/>
              <a:t>29/06/2013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Meghan McAteer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8C3CB-6179-4EF5-8FBB-A86CEB5BD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0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5229199"/>
            <a:ext cx="5544616" cy="726729"/>
          </a:xfrm>
        </p:spPr>
        <p:txBody>
          <a:bodyPr>
            <a:noAutofit/>
          </a:bodyPr>
          <a:lstStyle/>
          <a:p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Meghan </a:t>
            </a:r>
            <a:r>
              <a:rPr lang="en-GB" sz="14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McAteer</a:t>
            </a:r>
            <a:endParaRPr lang="en-GB" sz="1400" dirty="0" smtClean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1 July 2013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84368" y="5589240"/>
            <a:ext cx="1080000" cy="1113760"/>
            <a:chOff x="7524488" y="5210425"/>
            <a:chExt cx="1080000" cy="11137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488" y="5210425"/>
              <a:ext cx="1080000" cy="7333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488" y="5949280"/>
              <a:ext cx="1080000" cy="37490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481368"/>
            <a:ext cx="1260000" cy="1260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80000" y="1880928"/>
            <a:ext cx="8784000" cy="1980120"/>
          </a:xfrm>
          <a:prstGeom prst="rect">
            <a:avLst/>
          </a:prstGeom>
          <a:noFill/>
        </p:spPr>
        <p:txBody>
          <a:bodyPr vert="horz" lIns="180000" tIns="45720" rIns="18000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</a:rPr>
              <a:t>Optics Measurements in the PSB</a:t>
            </a:r>
            <a:endParaRPr lang="en-GB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339752" y="6381328"/>
            <a:ext cx="4536504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180488" y="4365103"/>
            <a:ext cx="8784000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8964000" y="3465103"/>
            <a:ext cx="0" cy="9000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0488" y="1412776"/>
            <a:ext cx="8784000" cy="0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0976" y="1412776"/>
            <a:ext cx="0" cy="1078992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0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3810000" cy="23669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8" y="1484784"/>
            <a:ext cx="3810000" cy="2366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8" y="3789040"/>
            <a:ext cx="3810000" cy="2366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89040"/>
            <a:ext cx="3810000" cy="236696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0976" y="152736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188032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Fit #2:</a:t>
              </a:r>
            </a:p>
            <a:p>
              <a:pPr algn="l"/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	LOCO results with constraints on individual 	parameters</a:t>
              </a:r>
              <a:endParaRPr lang="en-GB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01/07/2013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10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02128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chemeClr val="accent6"/>
              </a:buClr>
            </a:pPr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</a:rPr>
              <a:t>Optics from calibrated MADX model for all four rings</a:t>
            </a:r>
            <a:endParaRPr lang="en-GB" sz="1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0976" y="152736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080000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Fit #3:</a:t>
              </a:r>
            </a:p>
            <a:p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Constrained f</a:t>
              </a:r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it </a:t>
              </a:r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with survey alignment </a:t>
              </a:r>
              <a:endParaRPr lang="en-GB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01/07/2013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11</a:t>
            </a:fld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1807170"/>
            <a:ext cx="6048672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New survey results for quads, bends, BPMs recently became available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MADX model with alignment errors reproduces off-diagonal measurements quite well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Signs of alignment offsets and tilt, lattice skew elements used in this model still need to be verified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Variable parameters for new LOCO fit:</a:t>
            </a: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accent2">
                    <a:lumMod val="50000"/>
                  </a:schemeClr>
                </a:solidFill>
              </a:rPr>
              <a:t>Quad K1 error</a:t>
            </a: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accent2">
                    <a:lumMod val="50000"/>
                  </a:schemeClr>
                </a:solidFill>
              </a:rPr>
              <a:t>Bending magnet K1 component</a:t>
            </a: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accent2">
                    <a:lumMod val="50000"/>
                  </a:schemeClr>
                </a:solidFill>
              </a:rPr>
              <a:t>Dipole corrector gain and tilt (no dipole tilt survey data available)</a:t>
            </a: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accent2">
                    <a:lumMod val="50000"/>
                  </a:schemeClr>
                </a:solidFill>
              </a:rPr>
              <a:t>BPM gain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New fit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includes constraints to limit the difference between adjacent parameter changes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228184" y="1504294"/>
            <a:ext cx="2667542" cy="2389317"/>
            <a:chOff x="6008914" y="2420888"/>
            <a:chExt cx="2667542" cy="238931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105" y="2492896"/>
              <a:ext cx="2500313" cy="190738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008914" y="2420888"/>
              <a:ext cx="2667542" cy="2389317"/>
            </a:xfrm>
            <a:prstGeom prst="rect">
              <a:avLst/>
            </a:prstGeom>
            <a:noFill/>
            <a:ln cmpd="dbl">
              <a:solidFill>
                <a:schemeClr val="accent1">
                  <a:lumMod val="75000"/>
                </a:schemeClr>
              </a:solidFill>
            </a:ln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12160" y="4437112"/>
              <a:ext cx="266429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000" b="1" dirty="0" smtClean="0"/>
                <a:t>Measured </a:t>
              </a:r>
              <a:r>
                <a:rPr lang="en-GB" sz="1000" b="1" dirty="0"/>
                <a:t>and calibrated model </a:t>
              </a:r>
              <a:endParaRPr lang="en-GB" sz="1000" b="1" dirty="0" smtClean="0"/>
            </a:p>
            <a:p>
              <a:pPr algn="ctr"/>
              <a:r>
                <a:rPr lang="en-GB" sz="1000" b="1" dirty="0" smtClean="0"/>
                <a:t>x </a:t>
              </a:r>
              <a:r>
                <a:rPr lang="en-GB" sz="1000" b="1" dirty="0"/>
                <a:t>response to vertical dipole</a:t>
              </a:r>
              <a:endParaRPr lang="en-GB" sz="10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28184" y="4016150"/>
            <a:ext cx="2667542" cy="2389317"/>
            <a:chOff x="3239693" y="4468683"/>
            <a:chExt cx="2667542" cy="238931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4509120"/>
              <a:ext cx="2500313" cy="1900238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3239693" y="4468683"/>
              <a:ext cx="2667542" cy="2389317"/>
              <a:chOff x="6008914" y="2420888"/>
              <a:chExt cx="2667542" cy="238931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008914" y="2420888"/>
                <a:ext cx="2667542" cy="2389317"/>
              </a:xfrm>
              <a:prstGeom prst="rect">
                <a:avLst/>
              </a:prstGeom>
              <a:noFill/>
              <a:ln cmpd="dbl">
                <a:solidFill>
                  <a:schemeClr val="accent1">
                    <a:lumMod val="75000"/>
                  </a:schemeClr>
                </a:solidFill>
              </a:ln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012160" y="4437112"/>
                <a:ext cx="266429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000" b="1" dirty="0" smtClean="0"/>
                  <a:t>Measured and calibrated model </a:t>
                </a:r>
              </a:p>
              <a:p>
                <a:pPr algn="ctr"/>
                <a:r>
                  <a:rPr lang="en-GB" sz="1000" b="1" dirty="0" smtClean="0"/>
                  <a:t>y response to horizontal dipole</a:t>
                </a:r>
                <a:endParaRPr lang="en-GB" sz="1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42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1700808"/>
            <a:ext cx="3429000" cy="24231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0976" y="152736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188032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Fit #3:</a:t>
              </a:r>
            </a:p>
            <a:p>
              <a:pPr algn="l"/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	</a:t>
              </a:r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Focusing errors from constrained </a:t>
              </a:r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fit with </a:t>
              </a:r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	survey </a:t>
              </a:r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alignment </a:t>
              </a:r>
              <a:endParaRPr lang="en-GB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01/07/2013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12</a:t>
            </a:fld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424225" y="1791494"/>
            <a:ext cx="5719775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Bend K1 component is close to the range expected from orbit deviation through magnets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Quad K1 errors are larger than expected to be caused by orbit deviation</a:t>
            </a:r>
            <a:endParaRPr lang="en-GB" sz="16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4005064"/>
            <a:ext cx="3429000" cy="24231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62" y="3501008"/>
            <a:ext cx="2567822" cy="16632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6300192" y="3614827"/>
            <a:ext cx="2073952" cy="246221"/>
          </a:xfrm>
          <a:prstGeom prst="rect">
            <a:avLst/>
          </a:prstGeom>
        </p:spPr>
        <p:txBody>
          <a:bodyPr vert="horz" wrap="square" lIns="180000" tIns="45720" rIns="180000" bIns="45720" rtlCol="0" anchor="ctr">
            <a:spAutoFit/>
          </a:bodyPr>
          <a:lstStyle/>
          <a:p>
            <a:pPr algn="l"/>
            <a:r>
              <a:rPr lang="en-GB" sz="1000" dirty="0" err="1" smtClean="0">
                <a:solidFill>
                  <a:schemeClr val="accent6">
                    <a:lumMod val="50000"/>
                  </a:schemeClr>
                </a:solidFill>
              </a:rPr>
              <a:t>Quadrupole</a:t>
            </a:r>
            <a:r>
              <a:rPr lang="en-GB" sz="1000" dirty="0" smtClean="0">
                <a:solidFill>
                  <a:schemeClr val="accent6">
                    <a:lumMod val="50000"/>
                  </a:schemeClr>
                </a:solidFill>
              </a:rPr>
              <a:t> magnet field</a:t>
            </a:r>
          </a:p>
        </p:txBody>
      </p:sp>
      <p:cxnSp>
        <p:nvCxnSpPr>
          <p:cNvPr id="3073" name="Straight Arrow Connector 3072"/>
          <p:cNvCxnSpPr/>
          <p:nvPr/>
        </p:nvCxnSpPr>
        <p:spPr>
          <a:xfrm flipH="1">
            <a:off x="7600590" y="4458017"/>
            <a:ext cx="86448" cy="195119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228184" y="3841131"/>
            <a:ext cx="312464" cy="91925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14142" y="4262899"/>
            <a:ext cx="1546790" cy="246221"/>
          </a:xfrm>
          <a:prstGeom prst="rect">
            <a:avLst/>
          </a:prstGeom>
        </p:spPr>
        <p:txBody>
          <a:bodyPr vert="horz" wrap="square" lIns="180000" tIns="45720" rIns="180000" bIns="45720" rtlCol="0" anchor="ctr">
            <a:spAutoFit/>
          </a:bodyPr>
          <a:lstStyle/>
          <a:p>
            <a:pPr algn="l"/>
            <a:r>
              <a:rPr lang="en-GB" sz="1000" dirty="0" smtClean="0">
                <a:solidFill>
                  <a:schemeClr val="accent6">
                    <a:lumMod val="50000"/>
                  </a:schemeClr>
                </a:solidFill>
              </a:rPr>
              <a:t>Bend magnet field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40648" y="3892986"/>
            <a:ext cx="2389230" cy="400110"/>
          </a:xfrm>
          <a:prstGeom prst="rect">
            <a:avLst/>
          </a:prstGeom>
        </p:spPr>
        <p:txBody>
          <a:bodyPr vert="horz" wrap="square" lIns="180000" tIns="45720" rIns="180000" bIns="45720" rtlCol="0" anchor="ctr">
            <a:spAutoFit/>
          </a:bodyPr>
          <a:lstStyle/>
          <a:p>
            <a:pPr algn="ctr"/>
            <a:r>
              <a:rPr lang="en-GB" sz="1000" dirty="0" smtClean="0">
                <a:solidFill>
                  <a:schemeClr val="accent1">
                    <a:lumMod val="50000"/>
                  </a:schemeClr>
                </a:solidFill>
              </a:rPr>
              <a:t>(images from M. </a:t>
            </a:r>
            <a:r>
              <a:rPr lang="en-GB" sz="1000" dirty="0" err="1" smtClean="0">
                <a:solidFill>
                  <a:schemeClr val="accent1">
                    <a:lumMod val="50000"/>
                  </a:schemeClr>
                </a:solidFill>
              </a:rPr>
              <a:t>Giovannozzi</a:t>
            </a:r>
            <a:r>
              <a:rPr lang="en-GB" sz="1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000" dirty="0" smtClean="0">
                <a:solidFill>
                  <a:schemeClr val="accent1">
                    <a:lumMod val="50000"/>
                  </a:schemeClr>
                </a:solidFill>
              </a:rPr>
              <a:t>2010 Chamonix workshop)</a:t>
            </a:r>
            <a:endParaRPr lang="en-GB" sz="1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653135"/>
            <a:ext cx="3493782" cy="175760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76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149080"/>
            <a:ext cx="3429000" cy="2423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32" y="1725920"/>
            <a:ext cx="3429000" cy="2423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32" y="4102184"/>
            <a:ext cx="3429000" cy="24231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0976" y="152736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188032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Fit #3:</a:t>
              </a:r>
            </a:p>
            <a:p>
              <a:pPr algn="l"/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	</a:t>
              </a:r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Dipole and BPM </a:t>
              </a:r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errors from constrained fit </a:t>
              </a:r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	with survey alignment</a:t>
              </a:r>
              <a:endParaRPr lang="en-GB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01/07/2013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13</a:t>
            </a:fld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1828175"/>
            <a:ext cx="4896544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BPM calibrations are ~93% to 98%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Corrector dipole calibrations are ~90% to 103%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Corrector dipole tilts are ~ -20 to +20 </a:t>
            </a:r>
            <a:r>
              <a:rPr lang="en-GB" dirty="0" err="1" smtClean="0">
                <a:solidFill>
                  <a:schemeClr val="accent2">
                    <a:lumMod val="50000"/>
                  </a:schemeClr>
                </a:solidFill>
              </a:rPr>
              <a:t>mrads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0976" y="152736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188032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Fit #3:</a:t>
              </a:r>
            </a:p>
            <a:p>
              <a:pPr algn="l"/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	</a:t>
              </a:r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Calibrated model optics from fit with 	survey alignment </a:t>
              </a:r>
              <a:endParaRPr lang="en-GB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01/07/2013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14</a:t>
            </a:fld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>
            <a:off x="3370684" y="1985939"/>
            <a:ext cx="5498976" cy="3963341"/>
            <a:chOff x="3370684" y="1913931"/>
            <a:chExt cx="5498976" cy="396334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1913931"/>
              <a:ext cx="2857500" cy="20193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848447"/>
              <a:ext cx="2857500" cy="202882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84" y="1913931"/>
              <a:ext cx="2857500" cy="20193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84" y="3848447"/>
              <a:ext cx="2857500" cy="202882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07504" y="2122497"/>
            <a:ext cx="3528392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Beta beating ~10% peak-to-peak in both planes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Good agreement between measured and model dispersion despite no coupling parameters in fit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0976" y="180250"/>
            <a:ext cx="8784488" cy="6291360"/>
            <a:chOff x="180000" y="161976"/>
            <a:chExt cx="8784488" cy="629136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79867"/>
              <a:ext cx="8784000" cy="1080000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Part II: </a:t>
              </a:r>
            </a:p>
            <a:p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Nonlinear </a:t>
              </a:r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optics from </a:t>
              </a:r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turn-by-turn </a:t>
              </a:r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trajectories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01/07/2013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2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0000" y="152736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080000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Nonlinear optics from turn-by-turn 	measurements</a:t>
              </a:r>
              <a:endParaRPr lang="en-GB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01/07/2013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16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1785878"/>
            <a:ext cx="806489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Beam trajectory measurements will be used to determine higher-order resonance driving terms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Tests were performed before LS1, and full measurement campaign will be carried out after LS1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Trials of turn-by-turn acquisition were done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on high-intensity H=1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cycles, using three available BPMs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Tune kicker and AC dipole were investigated for exciting large transverse oscillations</a:t>
            </a:r>
            <a:endParaRPr lang="en-GB" sz="16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17242"/>
            <a:ext cx="4286250" cy="30360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1" y="3795861"/>
            <a:ext cx="4286250" cy="26574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0000" y="152736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080000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Turn-by-turn measurements:	</a:t>
              </a:r>
            </a:p>
            <a:p>
              <a:pPr algn="l"/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	</a:t>
              </a:r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Free oscillations with tune kicker</a:t>
              </a:r>
              <a:endParaRPr lang="en-GB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01/07/2013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17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484784"/>
            <a:ext cx="82089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Tune kicker set to 2 kV (using max of 5kV risks causing equipment failure)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Chromaticity was corrected in one plane at a time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Position resolution ~0.1 mm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Oscillation amplitude 1 mm peak-to-peak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43" y="3417242"/>
            <a:ext cx="4286250" cy="30360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9" y="3624411"/>
            <a:ext cx="4286250" cy="28289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0000" y="152736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080000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Turn-by-turn measurements</a:t>
              </a:r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:</a:t>
              </a:r>
            </a:p>
            <a:p>
              <a:pPr algn="l"/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	</a:t>
              </a:r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Driving with AC dipole</a:t>
              </a:r>
              <a:endParaRPr lang="en-GB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01/07/2013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18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612151"/>
            <a:ext cx="835292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Transverse damper configured to drive beam at a fixed frequency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0.6 volts used on plates; signal saturated at higher voltage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err="1" smtClean="0">
                <a:solidFill>
                  <a:schemeClr val="accent2">
                    <a:lumMod val="50000"/>
                  </a:schemeClr>
                </a:solidFill>
              </a:rPr>
              <a:t>Q</a:t>
            </a:r>
            <a:r>
              <a:rPr lang="en-GB" baseline="-25000" dirty="0" err="1" smtClean="0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=4.2481, </a:t>
            </a:r>
            <a:r>
              <a:rPr lang="en-GB" dirty="0" err="1" smtClean="0">
                <a:solidFill>
                  <a:schemeClr val="accent2">
                    <a:lumMod val="50000"/>
                  </a:schemeClr>
                </a:solidFill>
              </a:rPr>
              <a:t>Q</a:t>
            </a:r>
            <a:r>
              <a:rPr lang="en-GB" baseline="-25000" dirty="0" err="1" smtClean="0">
                <a:solidFill>
                  <a:schemeClr val="accent2">
                    <a:lumMod val="50000"/>
                  </a:schemeClr>
                </a:solidFill>
              </a:rPr>
              <a:t>y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=4.3542; driven </a:t>
            </a:r>
            <a:r>
              <a:rPr lang="en-GB" dirty="0" err="1" smtClean="0">
                <a:solidFill>
                  <a:schemeClr val="accent2">
                    <a:lumMod val="50000"/>
                  </a:schemeClr>
                </a:solidFill>
              </a:rPr>
              <a:t>Q</a:t>
            </a:r>
            <a:r>
              <a:rPr lang="en-GB" baseline="-25000" dirty="0" err="1" smtClean="0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=.2475, </a:t>
            </a:r>
            <a:r>
              <a:rPr lang="en-GB" dirty="0" err="1" smtClean="0">
                <a:solidFill>
                  <a:schemeClr val="accent2">
                    <a:lumMod val="50000"/>
                  </a:schemeClr>
                </a:solidFill>
              </a:rPr>
              <a:t>Q</a:t>
            </a:r>
            <a:r>
              <a:rPr lang="en-GB" baseline="-25000" dirty="0" err="1" smtClean="0">
                <a:solidFill>
                  <a:schemeClr val="accent2">
                    <a:lumMod val="50000"/>
                  </a:schemeClr>
                </a:solidFill>
              </a:rPr>
              <a:t>y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=.3535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Maximum oscillation amplitude ~2mm peak-to-peak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0000" y="152736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080000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Preparation for turn-by-turn measurement 	campaign after LS1</a:t>
              </a:r>
              <a:endParaRPr lang="en-GB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01/07/2013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19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652508"/>
            <a:ext cx="7632848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Questions to be addressed via simulations:</a:t>
            </a: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What size kick is required to see higher-order resonance lines (from both tune kicker and AC dipole)? </a:t>
            </a: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What causes irregular envelope shape of driven oscillations? (Kick too small? Tune varying slightly?)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Other questions:</a:t>
            </a: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Can we use a different working point (away from 90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⁰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 phase advance between BPMs)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for improved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measurement precision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How can we produce a large enough angular kick from tune kicker and from AC dipole?</a:t>
            </a: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endParaRPr lang="en-GB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endParaRPr lang="en-GB" sz="16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0976" y="171010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080000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Contents</a:t>
              </a:r>
              <a:endParaRPr lang="en-GB" sz="3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01/07/2013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2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570821"/>
            <a:ext cx="8352928" cy="339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6"/>
              </a:buClr>
            </a:pPr>
            <a:r>
              <a:rPr lang="en-GB" sz="2200" dirty="0" smtClean="0">
                <a:solidFill>
                  <a:schemeClr val="accent2">
                    <a:lumMod val="50000"/>
                  </a:schemeClr>
                </a:solidFill>
              </a:rPr>
              <a:t>Part I: Linear optics from orbit response</a:t>
            </a: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Measurement method</a:t>
            </a: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Fit results with no constraints on parameters</a:t>
            </a: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Fit results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with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constraints 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6"/>
              </a:buClr>
            </a:pPr>
            <a:endParaRPr lang="en-GB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6"/>
              </a:buClr>
            </a:pPr>
            <a:r>
              <a:rPr lang="en-GB" sz="2200" dirty="0" smtClean="0">
                <a:solidFill>
                  <a:schemeClr val="accent2">
                    <a:lumMod val="50000"/>
                  </a:schemeClr>
                </a:solidFill>
              </a:rPr>
              <a:t>Part II: Nonlinear optics from turn-by-turn trajectories</a:t>
            </a:r>
            <a:endParaRPr lang="en-GB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Results of initial measurements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Preparation for measurement campaign after LS1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0976" y="152736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080000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GB" sz="28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01/07/2013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20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2472472"/>
            <a:ext cx="7992888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chemeClr val="accent6"/>
              </a:buClr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Acknowledgements:</a:t>
            </a:r>
          </a:p>
          <a:p>
            <a:pPr algn="ctr">
              <a:spcBef>
                <a:spcPts val="1000"/>
              </a:spcBef>
              <a:buClr>
                <a:schemeClr val="accent6"/>
              </a:buClr>
            </a:pPr>
            <a:r>
              <a:rPr lang="en-GB" sz="1200" dirty="0" err="1">
                <a:solidFill>
                  <a:schemeClr val="accent2">
                    <a:lumMod val="50000"/>
                  </a:schemeClr>
                </a:solidFill>
              </a:rPr>
              <a:t>Jeroen</a:t>
            </a:r>
            <a:r>
              <a:rPr lang="en-GB" sz="1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2">
                    <a:lumMod val="50000"/>
                  </a:schemeClr>
                </a:solidFill>
              </a:rPr>
              <a:t>Belleman</a:t>
            </a:r>
            <a:endParaRPr lang="en-GB" sz="1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spcBef>
                <a:spcPts val="1000"/>
              </a:spcBef>
              <a:buClr>
                <a:schemeClr val="accent6"/>
              </a:buClr>
            </a:pPr>
            <a:r>
              <a:rPr lang="en-GB" sz="1200" dirty="0" smtClean="0">
                <a:solidFill>
                  <a:schemeClr val="accent2">
                    <a:lumMod val="50000"/>
                  </a:schemeClr>
                </a:solidFill>
              </a:rPr>
              <a:t>Christian </a:t>
            </a:r>
            <a:r>
              <a:rPr lang="en-GB" sz="1200" dirty="0" err="1" smtClean="0">
                <a:solidFill>
                  <a:schemeClr val="accent2">
                    <a:lumMod val="50000"/>
                  </a:schemeClr>
                </a:solidFill>
              </a:rPr>
              <a:t>Carli</a:t>
            </a:r>
            <a:endParaRPr lang="en-GB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spcBef>
                <a:spcPts val="1000"/>
              </a:spcBef>
              <a:buClr>
                <a:schemeClr val="accent6"/>
              </a:buClr>
            </a:pPr>
            <a:r>
              <a:rPr lang="en-GB" sz="1200" dirty="0">
                <a:solidFill>
                  <a:schemeClr val="accent2">
                    <a:lumMod val="50000"/>
                  </a:schemeClr>
                </a:solidFill>
              </a:rPr>
              <a:t>Alan Findlay</a:t>
            </a:r>
          </a:p>
          <a:p>
            <a:pPr algn="ctr">
              <a:spcBef>
                <a:spcPts val="1000"/>
              </a:spcBef>
              <a:buClr>
                <a:schemeClr val="accent6"/>
              </a:buClr>
            </a:pPr>
            <a:r>
              <a:rPr lang="en-GB" sz="1200" dirty="0" smtClean="0">
                <a:solidFill>
                  <a:schemeClr val="accent2">
                    <a:lumMod val="50000"/>
                  </a:schemeClr>
                </a:solidFill>
              </a:rPr>
              <a:t>Bettina </a:t>
            </a:r>
            <a:r>
              <a:rPr lang="en-GB" sz="1200" dirty="0" err="1" smtClean="0">
                <a:solidFill>
                  <a:schemeClr val="accent2">
                    <a:lumMod val="50000"/>
                  </a:schemeClr>
                </a:solidFill>
              </a:rPr>
              <a:t>Mikulec</a:t>
            </a:r>
            <a:endParaRPr lang="en-GB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spcBef>
                <a:spcPts val="1000"/>
              </a:spcBef>
              <a:buClr>
                <a:schemeClr val="accent6"/>
              </a:buClr>
            </a:pPr>
            <a:r>
              <a:rPr lang="en-GB" sz="1200" dirty="0" smtClean="0">
                <a:solidFill>
                  <a:schemeClr val="accent2">
                    <a:lumMod val="50000"/>
                  </a:schemeClr>
                </a:solidFill>
              </a:rPr>
              <a:t>Rogelio </a:t>
            </a:r>
            <a:r>
              <a:rPr lang="en-GB" sz="1200" dirty="0" err="1" smtClean="0">
                <a:solidFill>
                  <a:schemeClr val="accent2">
                    <a:lumMod val="50000"/>
                  </a:schemeClr>
                </a:solidFill>
              </a:rPr>
              <a:t>Tomás</a:t>
            </a:r>
            <a:endParaRPr lang="en-GB" sz="1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9512" y="188760"/>
            <a:ext cx="8784000" cy="1080000"/>
          </a:xfrm>
          <a:prstGeom prst="rect">
            <a:avLst/>
          </a:prstGeom>
          <a:noFill/>
        </p:spPr>
        <p:txBody>
          <a:bodyPr vert="horz" lIns="180000" tIns="45720" rIns="18000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</a:rPr>
              <a:t>Thank you for your attention!</a:t>
            </a:r>
            <a:endParaRPr lang="en-GB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0814" y="5714653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accent4">
                    <a:lumMod val="75000"/>
                  </a:schemeClr>
                </a:solidFill>
              </a:rPr>
              <a:t>This research project has been supported by a Marie Curie Early Initial Training Network Fellowship of the European Community’s Seventh Framework Programme under contract number (PITN-GA-2011-289485-OPAC).</a:t>
            </a:r>
            <a:endParaRPr lang="en-GB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0976" y="5185668"/>
            <a:ext cx="1080000" cy="1113760"/>
            <a:chOff x="7524488" y="5210425"/>
            <a:chExt cx="1080000" cy="111376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488" y="5210425"/>
              <a:ext cx="1080000" cy="73337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488" y="5949280"/>
              <a:ext cx="1080000" cy="374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23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0976" y="171010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080000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3200" dirty="0" smtClean="0">
                  <a:solidFill>
                    <a:schemeClr val="accent5">
                      <a:lumMod val="75000"/>
                    </a:schemeClr>
                  </a:solidFill>
                </a:rPr>
                <a:t>Part </a:t>
              </a:r>
              <a:r>
                <a:rPr lang="en-GB" sz="3200" dirty="0">
                  <a:solidFill>
                    <a:schemeClr val="accent5">
                      <a:lumMod val="75000"/>
                    </a:schemeClr>
                  </a:solidFill>
                </a:rPr>
                <a:t>I: </a:t>
              </a:r>
              <a:endParaRPr lang="en-GB" sz="32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en-GB" sz="3200" dirty="0" smtClean="0">
                  <a:solidFill>
                    <a:schemeClr val="accent5">
                      <a:lumMod val="75000"/>
                    </a:schemeClr>
                  </a:solidFill>
                </a:rPr>
                <a:t>Linear </a:t>
              </a:r>
              <a:r>
                <a:rPr lang="en-GB" sz="3200" dirty="0">
                  <a:solidFill>
                    <a:schemeClr val="accent5">
                      <a:lumMod val="75000"/>
                    </a:schemeClr>
                  </a:solidFill>
                </a:rPr>
                <a:t>optics from orbit </a:t>
              </a:r>
              <a:r>
                <a:rPr lang="en-GB" sz="3200" dirty="0" smtClean="0">
                  <a:solidFill>
                    <a:schemeClr val="accent5">
                      <a:lumMod val="75000"/>
                    </a:schemeClr>
                  </a:solidFill>
                </a:rPr>
                <a:t>response</a:t>
              </a:r>
              <a:endParaRPr lang="en-GB" sz="3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01/07/2013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7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0000" y="152736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080000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Linear Optics from Closed Orbits (LOCO)</a:t>
              </a:r>
              <a:endParaRPr lang="en-GB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01/07/2013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4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2782376"/>
            <a:ext cx="763284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6"/>
              </a:buClr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LOCO method of lattice calibration</a:t>
            </a: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Measure orbit response to each of </a:t>
            </a:r>
            <a:r>
              <a:rPr lang="en-GB" i="1" dirty="0" smtClean="0">
                <a:solidFill>
                  <a:schemeClr val="accent2">
                    <a:lumMod val="50000"/>
                  </a:schemeClr>
                </a:solidFill>
              </a:rPr>
              <a:t>j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corrector dipoles at each of </a:t>
            </a:r>
            <a:r>
              <a:rPr lang="en-GB" i="1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BPMs</a:t>
            </a: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Define variable model parameters (quad tilts and strengths, BPM and dipole tilts and gains)</a:t>
            </a:r>
          </a:p>
          <a:p>
            <a:pPr marL="742950" lvl="1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Fit for values of parameters that minimize difference between model and measured response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56906"/>
              </p:ext>
            </p:extLst>
          </p:nvPr>
        </p:nvGraphicFramePr>
        <p:xfrm>
          <a:off x="3923928" y="1556792"/>
          <a:ext cx="3739053" cy="83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3" imgW="2260440" imgH="507960" progId="Equation.3">
                  <p:embed/>
                </p:oleObj>
              </mc:Choice>
              <mc:Fallback>
                <p:oleObj name="Equation" r:id="rId3" imgW="2260440" imgH="5079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556792"/>
                        <a:ext cx="3739053" cy="836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782833"/>
              </p:ext>
            </p:extLst>
          </p:nvPr>
        </p:nvGraphicFramePr>
        <p:xfrm>
          <a:off x="2593397" y="5331678"/>
          <a:ext cx="3994827" cy="97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5" imgW="2387600" imgH="584200" progId="Equation.3">
                  <p:embed/>
                </p:oleObj>
              </mc:Choice>
              <mc:Fallback>
                <p:oleObj name="Equation" r:id="rId5" imgW="2387600" imgH="58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397" y="5331678"/>
                        <a:ext cx="3994827" cy="977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971600" y="1628800"/>
            <a:ext cx="2811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Orbit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response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to dipole perturbations: 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0000" y="152736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080000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Application of LOCO in the PSB</a:t>
              </a:r>
              <a:endParaRPr lang="en-GB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30/06/2013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5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1268760"/>
            <a:ext cx="6336704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Each ring has 13 corrector dipoles in each plane, 16 BPMs in each plane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Orbit response to all dipoles and dispersion were measured in all rings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Measurements were made from ~160 MeV to 1.4 </a:t>
            </a:r>
            <a:r>
              <a:rPr lang="en-GB" sz="1600" dirty="0" err="1" smtClean="0">
                <a:solidFill>
                  <a:schemeClr val="accent2">
                    <a:lumMod val="50000"/>
                  </a:schemeClr>
                </a:solidFill>
              </a:rPr>
              <a:t>GeV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; analysis done only at 160 MeV so far</a:t>
            </a:r>
            <a:endParaRPr lang="en-GB" sz="1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9552" y="3298385"/>
            <a:ext cx="3960440" cy="3010935"/>
            <a:chOff x="4860032" y="2074249"/>
            <a:chExt cx="3960440" cy="3010935"/>
          </a:xfrm>
        </p:grpSpPr>
        <p:sp>
          <p:nvSpPr>
            <p:cNvPr id="21" name="Rectangle 20"/>
            <p:cNvSpPr/>
            <p:nvPr/>
          </p:nvSpPr>
          <p:spPr>
            <a:xfrm>
              <a:off x="4860032" y="2074249"/>
              <a:ext cx="3960440" cy="3010935"/>
            </a:xfrm>
            <a:prstGeom prst="rect">
              <a:avLst/>
            </a:prstGeom>
            <a:noFill/>
            <a:ln cmpd="dbl">
              <a:solidFill>
                <a:schemeClr val="accent1">
                  <a:lumMod val="75000"/>
                </a:schemeClr>
              </a:solidFill>
            </a:ln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2252794"/>
              <a:ext cx="3635896" cy="225632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60032" y="4653136"/>
              <a:ext cx="39604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000" b="1" dirty="0" smtClean="0"/>
                <a:t>Example of measured orbit response at one BPM</a:t>
              </a:r>
              <a:endParaRPr lang="en-GB" sz="10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45507" y="4198585"/>
            <a:ext cx="3972449" cy="2110735"/>
            <a:chOff x="1082820" y="2542401"/>
            <a:chExt cx="3972449" cy="21107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820" y="2636912"/>
              <a:ext cx="3921228" cy="1584176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1082821" y="2542401"/>
              <a:ext cx="3972448" cy="2110735"/>
              <a:chOff x="1082821" y="2542401"/>
              <a:chExt cx="3972448" cy="211073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094829" y="2542401"/>
                <a:ext cx="3960440" cy="2110735"/>
              </a:xfrm>
              <a:prstGeom prst="rect">
                <a:avLst/>
              </a:prstGeom>
              <a:noFill/>
              <a:ln cmpd="dbl">
                <a:solidFill>
                  <a:schemeClr val="accent1">
                    <a:lumMod val="75000"/>
                  </a:schemeClr>
                </a:solidFill>
              </a:ln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82821" y="4221088"/>
                <a:ext cx="3972448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000" b="1" dirty="0" smtClean="0"/>
                  <a:t>Example of measured and model orbit response to one dipole</a:t>
                </a:r>
                <a:endParaRPr lang="en-GB" sz="1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01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0000" y="152736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080000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Fit #1:</a:t>
              </a:r>
            </a:p>
            <a:p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LOCO results without parameter constraints</a:t>
              </a:r>
              <a:endParaRPr lang="en-GB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30/06/2013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6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7992888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Simple least-squares fit finds solution with unreasonably large parameter deviations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Fit must be constrained in order to get realistic solution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5516" y="2996952"/>
            <a:ext cx="4140460" cy="3344486"/>
            <a:chOff x="4535996" y="2028910"/>
            <a:chExt cx="4140460" cy="3344486"/>
          </a:xfrm>
        </p:grpSpPr>
        <p:sp>
          <p:nvSpPr>
            <p:cNvPr id="19" name="Rectangle 18"/>
            <p:cNvSpPr/>
            <p:nvPr/>
          </p:nvSpPr>
          <p:spPr>
            <a:xfrm>
              <a:off x="4535996" y="2028910"/>
              <a:ext cx="4140460" cy="3344486"/>
            </a:xfrm>
            <a:prstGeom prst="rect">
              <a:avLst/>
            </a:prstGeom>
            <a:noFill/>
            <a:ln cmpd="dbl">
              <a:solidFill>
                <a:schemeClr val="accent1">
                  <a:lumMod val="75000"/>
                </a:schemeClr>
              </a:solidFill>
            </a:ln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35996" y="4797152"/>
              <a:ext cx="4140460" cy="576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000" b="1" dirty="0" err="1" smtClean="0"/>
                <a:t>Quadrupole</a:t>
              </a:r>
              <a:r>
                <a:rPr lang="en-GB" sz="1000" b="1" dirty="0" smtClean="0"/>
                <a:t> errors from unconstrained fit; </a:t>
              </a:r>
            </a:p>
            <a:p>
              <a:pPr algn="ctr"/>
              <a:r>
                <a:rPr lang="en-GB" sz="1000" b="1" dirty="0" smtClean="0"/>
                <a:t>errors are much too large to be realistic</a:t>
              </a:r>
              <a:endParaRPr lang="en-GB" sz="10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708" y="2132855"/>
              <a:ext cx="3903731" cy="266429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680012" y="2996952"/>
            <a:ext cx="4140460" cy="3344486"/>
            <a:chOff x="4752020" y="2181310"/>
            <a:chExt cx="4140460" cy="3344486"/>
          </a:xfrm>
        </p:grpSpPr>
        <p:grpSp>
          <p:nvGrpSpPr>
            <p:cNvPr id="26" name="Group 25"/>
            <p:cNvGrpSpPr/>
            <p:nvPr/>
          </p:nvGrpSpPr>
          <p:grpSpPr>
            <a:xfrm>
              <a:off x="4752020" y="2181310"/>
              <a:ext cx="4140460" cy="3344486"/>
              <a:chOff x="4535996" y="2028910"/>
              <a:chExt cx="4140460" cy="334448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535996" y="2028910"/>
                <a:ext cx="4140460" cy="3344486"/>
              </a:xfrm>
              <a:prstGeom prst="rect">
                <a:avLst/>
              </a:prstGeom>
              <a:noFill/>
              <a:ln cmpd="dbl">
                <a:solidFill>
                  <a:schemeClr val="accent1">
                    <a:lumMod val="75000"/>
                  </a:schemeClr>
                </a:solidFill>
              </a:ln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535996" y="4797152"/>
                <a:ext cx="4140460" cy="5762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000" b="1" dirty="0" smtClean="0"/>
                  <a:t>Model beta beating with large </a:t>
                </a:r>
                <a:r>
                  <a:rPr lang="en-GB" sz="1000" b="1" dirty="0" err="1" smtClean="0"/>
                  <a:t>quadrupole</a:t>
                </a:r>
                <a:r>
                  <a:rPr lang="en-GB" sz="1000" b="1" dirty="0" smtClean="0"/>
                  <a:t> errors from unconstrained fit</a:t>
                </a:r>
                <a:endParaRPr lang="en-GB" sz="1000" b="1" dirty="0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637" y="2276872"/>
              <a:ext cx="3854827" cy="2672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1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0000" y="152736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080000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Why does LOCO fitting in the PSB require  	constraints on parameters?</a:t>
              </a:r>
              <a:endParaRPr lang="en-GB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01/07/2013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7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340768"/>
            <a:ext cx="79928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Phase advance between periods is ≈ 90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⁰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in both planes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Orbit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response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sym typeface="Mathematica1"/>
              </a:rPr>
              <a:t>propagates at betatron frequency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beta beating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sym typeface="Mathematica1"/>
              </a:rPr>
              <a:t>at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sym typeface="Mathematica1"/>
              </a:rPr>
              <a:t>two times betatron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sym typeface="Mathematica1"/>
              </a:rPr>
              <a:t>frequency</a:t>
            </a:r>
            <a:endParaRPr lang="en-GB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MADX simulation shows how changing two </a:t>
            </a:r>
            <a:r>
              <a:rPr lang="en-GB" sz="1600" dirty="0" err="1" smtClean="0">
                <a:solidFill>
                  <a:schemeClr val="accent2">
                    <a:lumMod val="50000"/>
                  </a:schemeClr>
                </a:solidFill>
              </a:rPr>
              <a:t>quadrupole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 magnets can leave orbit response virtually unchanged (measurement resolution is ~0.02 mm/</a:t>
            </a:r>
            <a:r>
              <a:rPr lang="en-GB" sz="1600" dirty="0" err="1" smtClean="0">
                <a:solidFill>
                  <a:schemeClr val="accent2">
                    <a:lumMod val="50000"/>
                  </a:schemeClr>
                </a:solidFill>
              </a:rPr>
              <a:t>mrad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) while causing large beta distortion</a:t>
            </a:r>
            <a:endParaRPr lang="en-GB" sz="16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-39390" y="3173214"/>
            <a:ext cx="4611390" cy="3496146"/>
            <a:chOff x="-39390" y="2669158"/>
            <a:chExt cx="4611390" cy="34961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" y="2669158"/>
              <a:ext cx="4286250" cy="3136106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-39390" y="3717032"/>
              <a:ext cx="3531270" cy="2448272"/>
              <a:chOff x="-39390" y="3717032"/>
              <a:chExt cx="3531270" cy="244827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-39390" y="5157192"/>
                <a:ext cx="2249363" cy="648072"/>
              </a:xfrm>
              <a:prstGeom prst="rect">
                <a:avLst/>
              </a:prstGeom>
            </p:spPr>
            <p:txBody>
              <a:bodyPr vert="horz" wrap="none" lIns="180000" tIns="45720" rIns="180000" bIns="45720" rtlCol="0" anchor="ctr">
                <a:normAutofit/>
              </a:bodyPr>
              <a:lstStyle/>
              <a:p>
                <a:r>
                  <a:rPr lang="el-GR" sz="1600" dirty="0" smtClean="0">
                    <a:solidFill>
                      <a:schemeClr val="accent3">
                        <a:lumMod val="75000"/>
                      </a:schemeClr>
                    </a:solidFill>
                    <a:latin typeface="Calibri"/>
                  </a:rPr>
                  <a:t>Δ</a:t>
                </a:r>
                <a:r>
                  <a:rPr lang="en-GB" sz="1600" dirty="0" smtClean="0">
                    <a:solidFill>
                      <a:schemeClr val="accent3">
                        <a:lumMod val="75000"/>
                      </a:schemeClr>
                    </a:solidFill>
                    <a:latin typeface="Calibri"/>
                  </a:rPr>
                  <a:t>K1L(QDE2)≈ +13%</a:t>
                </a:r>
                <a:endParaRPr lang="en-GB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547664" y="5517232"/>
                <a:ext cx="1944216" cy="648072"/>
              </a:xfrm>
              <a:prstGeom prst="rect">
                <a:avLst/>
              </a:prstGeom>
            </p:spPr>
            <p:txBody>
              <a:bodyPr vert="horz" wrap="none" lIns="180000" tIns="45720" rIns="180000" bIns="45720" rtlCol="0" anchor="ctr">
                <a:normAutofit/>
              </a:bodyPr>
              <a:lstStyle/>
              <a:p>
                <a:r>
                  <a:rPr lang="el-GR" sz="1600" dirty="0" smtClean="0">
                    <a:solidFill>
                      <a:schemeClr val="accent3">
                        <a:lumMod val="75000"/>
                      </a:schemeClr>
                    </a:solidFill>
                    <a:latin typeface="Calibri"/>
                  </a:rPr>
                  <a:t>Δ</a:t>
                </a:r>
                <a:r>
                  <a:rPr lang="en-GB" sz="1600" dirty="0" smtClean="0">
                    <a:solidFill>
                      <a:schemeClr val="accent3">
                        <a:lumMod val="75000"/>
                      </a:schemeClr>
                    </a:solidFill>
                    <a:latin typeface="Calibri"/>
                  </a:rPr>
                  <a:t>K1L(QDE4)≈ -11%</a:t>
                </a:r>
                <a:endParaRPr lang="en-GB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V="1">
                <a:off x="1259632" y="3717032"/>
                <a:ext cx="144016" cy="1512168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1893468" y="4869160"/>
                <a:ext cx="187137" cy="792088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4435978" y="3174025"/>
            <a:ext cx="4502274" cy="3456384"/>
            <a:chOff x="4427984" y="3068960"/>
            <a:chExt cx="4502274" cy="345638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3068960"/>
              <a:ext cx="4286250" cy="3136106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4427984" y="4221088"/>
              <a:ext cx="3531270" cy="2304256"/>
              <a:chOff x="-39390" y="3861048"/>
              <a:chExt cx="3531270" cy="2304256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-39390" y="5157192"/>
                <a:ext cx="2249363" cy="648072"/>
              </a:xfrm>
              <a:prstGeom prst="rect">
                <a:avLst/>
              </a:prstGeom>
            </p:spPr>
            <p:txBody>
              <a:bodyPr vert="horz" wrap="none" lIns="180000" tIns="45720" rIns="180000" bIns="45720" rtlCol="0" anchor="ctr">
                <a:normAutofit/>
              </a:bodyPr>
              <a:lstStyle/>
              <a:p>
                <a:r>
                  <a:rPr lang="el-GR" sz="1600" dirty="0" smtClean="0">
                    <a:solidFill>
                      <a:schemeClr val="accent3">
                        <a:lumMod val="75000"/>
                      </a:schemeClr>
                    </a:solidFill>
                    <a:latin typeface="Calibri"/>
                  </a:rPr>
                  <a:t>Δ</a:t>
                </a:r>
                <a:r>
                  <a:rPr lang="en-GB" sz="1600" dirty="0" smtClean="0">
                    <a:solidFill>
                      <a:schemeClr val="accent3">
                        <a:lumMod val="75000"/>
                      </a:schemeClr>
                    </a:solidFill>
                    <a:latin typeface="Calibri"/>
                  </a:rPr>
                  <a:t>K1L(QDE2)≈ +13%</a:t>
                </a:r>
                <a:endParaRPr lang="en-GB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547664" y="5517232"/>
                <a:ext cx="1944216" cy="648072"/>
              </a:xfrm>
              <a:prstGeom prst="rect">
                <a:avLst/>
              </a:prstGeom>
            </p:spPr>
            <p:txBody>
              <a:bodyPr vert="horz" wrap="none" lIns="180000" tIns="45720" rIns="180000" bIns="45720" rtlCol="0" anchor="ctr">
                <a:normAutofit/>
              </a:bodyPr>
              <a:lstStyle/>
              <a:p>
                <a:r>
                  <a:rPr lang="el-GR" sz="1600" dirty="0" smtClean="0">
                    <a:solidFill>
                      <a:schemeClr val="accent3">
                        <a:lumMod val="75000"/>
                      </a:schemeClr>
                    </a:solidFill>
                    <a:latin typeface="Calibri"/>
                  </a:rPr>
                  <a:t>Δ</a:t>
                </a:r>
                <a:r>
                  <a:rPr lang="en-GB" sz="1600" dirty="0" smtClean="0">
                    <a:solidFill>
                      <a:schemeClr val="accent3">
                        <a:lumMod val="75000"/>
                      </a:schemeClr>
                    </a:solidFill>
                    <a:latin typeface="Calibri"/>
                  </a:rPr>
                  <a:t>K1L(QDE4)≈ -11%</a:t>
                </a:r>
                <a:endParaRPr lang="en-GB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1259632" y="3861048"/>
                <a:ext cx="36004" cy="1368153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1760810" y="4276973"/>
                <a:ext cx="319796" cy="1384275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701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9512" y="116632"/>
            <a:ext cx="8784488" cy="6300600"/>
            <a:chOff x="180000" y="152736"/>
            <a:chExt cx="8784488" cy="63006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6"/>
              <a:ext cx="8784000" cy="1080000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Constraints on least squares fit</a:t>
              </a:r>
              <a:endParaRPr lang="en-GB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01/07/2013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8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628800"/>
            <a:ext cx="7992888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An extra term in the penalty function limits excursion of parameters on each iteration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Combined effects of highly correlated parameters such as adjacent </a:t>
            </a:r>
            <a:r>
              <a:rPr lang="en-GB" dirty="0" err="1" smtClean="0">
                <a:solidFill>
                  <a:schemeClr val="accent2">
                    <a:lumMod val="50000"/>
                  </a:schemeClr>
                </a:solidFill>
              </a:rPr>
              <a:t>quadrupoles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can also be constrained in this way</a:t>
            </a:r>
            <a:endParaRPr lang="en-GB" sz="1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47664" y="3356992"/>
            <a:ext cx="7200312" cy="1877545"/>
            <a:chOff x="1763688" y="3783703"/>
            <a:chExt cx="7200312" cy="187754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1630157"/>
                </p:ext>
              </p:extLst>
            </p:nvPr>
          </p:nvGraphicFramePr>
          <p:xfrm>
            <a:off x="1763688" y="3783703"/>
            <a:ext cx="5684614" cy="10418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name="Equation" r:id="rId3" imgW="3187440" imgH="583920" progId="Equation.3">
                    <p:embed/>
                  </p:oleObj>
                </mc:Choice>
                <mc:Fallback>
                  <p:oleObj name="Equation" r:id="rId3" imgW="3187440" imgH="58392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688" y="3783703"/>
                          <a:ext cx="5684614" cy="10418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444207" y="5085184"/>
              <a:ext cx="2519793" cy="276999"/>
            </a:xfrm>
            <a:prstGeom prst="rect">
              <a:avLst/>
            </a:prstGeom>
          </p:spPr>
          <p:txBody>
            <a:bodyPr vert="horz" wrap="square" lIns="180000" tIns="45720" rIns="180000" bIns="45720" rtlCol="0" anchor="ctr">
              <a:spAutoFit/>
            </a:bodyPr>
            <a:lstStyle/>
            <a:p>
              <a:pPr algn="l"/>
              <a:r>
                <a:rPr lang="en-GB" sz="1200" dirty="0" smtClean="0">
                  <a:solidFill>
                    <a:schemeClr val="accent1">
                      <a:lumMod val="50000"/>
                    </a:schemeClr>
                  </a:solidFill>
                </a:rPr>
                <a:t>Change to </a:t>
              </a:r>
              <a:r>
                <a:rPr lang="en-GB" sz="1200" dirty="0" err="1" smtClean="0">
                  <a:solidFill>
                    <a:schemeClr val="accent1">
                      <a:lumMod val="50000"/>
                    </a:schemeClr>
                  </a:solidFill>
                </a:rPr>
                <a:t>q</a:t>
              </a:r>
              <a:r>
                <a:rPr lang="en-GB" sz="1200" baseline="30000" dirty="0" err="1" smtClean="0">
                  <a:solidFill>
                    <a:schemeClr val="accent1">
                      <a:lumMod val="50000"/>
                    </a:schemeClr>
                  </a:solidFill>
                </a:rPr>
                <a:t>th</a:t>
              </a:r>
              <a:r>
                <a:rPr lang="en-GB" sz="1200" dirty="0" smtClean="0">
                  <a:solidFill>
                    <a:schemeClr val="accent1">
                      <a:lumMod val="50000"/>
                    </a:schemeClr>
                  </a:solidFill>
                </a:rPr>
                <a:t> fit parameter</a:t>
              </a:r>
              <a:endParaRPr lang="en-GB" sz="1200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6016" y="5384249"/>
              <a:ext cx="2664295" cy="276999"/>
            </a:xfrm>
            <a:prstGeom prst="rect">
              <a:avLst/>
            </a:prstGeom>
          </p:spPr>
          <p:txBody>
            <a:bodyPr vert="horz" wrap="square" lIns="180000" tIns="45720" rIns="180000" bIns="45720" rtlCol="0" anchor="ctr">
              <a:spAutoFit/>
            </a:bodyPr>
            <a:lstStyle/>
            <a:p>
              <a:pPr algn="l"/>
              <a:r>
                <a:rPr lang="en-GB" sz="1200" dirty="0" smtClean="0">
                  <a:solidFill>
                    <a:schemeClr val="accent1">
                      <a:lumMod val="50000"/>
                    </a:schemeClr>
                  </a:solidFill>
                </a:rPr>
                <a:t>Penalty for </a:t>
              </a:r>
              <a:r>
                <a:rPr lang="en-GB" sz="1200" dirty="0" err="1" smtClean="0">
                  <a:solidFill>
                    <a:schemeClr val="accent1">
                      <a:lumMod val="50000"/>
                    </a:schemeClr>
                  </a:solidFill>
                </a:rPr>
                <a:t>q</a:t>
              </a:r>
              <a:r>
                <a:rPr lang="en-GB" sz="1200" baseline="30000" dirty="0" err="1" smtClean="0">
                  <a:solidFill>
                    <a:schemeClr val="accent1">
                      <a:lumMod val="50000"/>
                    </a:schemeClr>
                  </a:solidFill>
                </a:rPr>
                <a:t>th</a:t>
              </a:r>
              <a:r>
                <a:rPr lang="en-GB" sz="1200" dirty="0" smtClean="0">
                  <a:solidFill>
                    <a:schemeClr val="accent1">
                      <a:lumMod val="50000"/>
                    </a:schemeClr>
                  </a:solidFill>
                </a:rPr>
                <a:t> fit parameter</a:t>
              </a:r>
              <a:endParaRPr lang="en-GB" sz="1200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7092280" y="4509120"/>
              <a:ext cx="144016" cy="576064"/>
            </a:xfrm>
            <a:prstGeom prst="straightConnector1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6084168" y="4509120"/>
              <a:ext cx="432048" cy="853064"/>
            </a:xfrm>
            <a:prstGeom prst="straightConnector1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01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0000" y="152734"/>
            <a:ext cx="8784488" cy="6300602"/>
            <a:chOff x="180000" y="152735"/>
            <a:chExt cx="8784488" cy="6300601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0000" y="152735"/>
              <a:ext cx="8784000" cy="1188033"/>
            </a:xfrm>
            <a:prstGeom prst="rect">
              <a:avLst/>
            </a:prstGeom>
            <a:noFill/>
          </p:spPr>
          <p:txBody>
            <a:bodyPr vert="horz" lIns="180000" tIns="45720" rIns="180000" bIns="45720" rtlCol="0" anchor="t" anchorCtr="0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Fit #2:</a:t>
              </a:r>
            </a:p>
            <a:p>
              <a:pPr algn="l"/>
              <a:r>
                <a:rPr lang="en-GB" sz="2800" dirty="0">
                  <a:solidFill>
                    <a:schemeClr val="accent5">
                      <a:lumMod val="75000"/>
                    </a:schemeClr>
                  </a:solidFill>
                </a:rPr>
                <a:t>	</a:t>
              </a:r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LOCO results with co</a:t>
              </a:r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nstraints on individual 	parameters</a:t>
              </a:r>
              <a:endParaRPr lang="en-GB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488" y="161976"/>
              <a:ext cx="8784000" cy="6291360"/>
              <a:chOff x="180488" y="161976"/>
              <a:chExt cx="8784000" cy="62913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0488" y="161976"/>
                <a:ext cx="8784000" cy="1078992"/>
                <a:chOff x="179512" y="161976"/>
                <a:chExt cx="8784000" cy="107899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9512" y="161976"/>
                  <a:ext cx="8784000" cy="0"/>
                </a:xfrm>
                <a:prstGeom prst="line">
                  <a:avLst/>
                </a:prstGeom>
                <a:ln w="2222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80000" y="161976"/>
                  <a:ext cx="0" cy="1078992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180488" y="5553336"/>
                <a:ext cx="8784000" cy="900000"/>
                <a:chOff x="179512" y="5553336"/>
                <a:chExt cx="8784000" cy="900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0800000">
                  <a:off x="179512" y="6453336"/>
                  <a:ext cx="878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8963024" y="5553336"/>
                  <a:ext cx="0" cy="900000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2133600" cy="365125"/>
          </a:xfrm>
        </p:spPr>
        <p:txBody>
          <a:bodyPr/>
          <a:lstStyle/>
          <a:p>
            <a:fld id="{D02A56E7-ADC2-48EE-9C80-C03BB11E1CBC}" type="datetime1">
              <a:rPr lang="en-GB" smtClean="0"/>
              <a:t>29/06/2013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Meghan McAteer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884368" y="6448251"/>
            <a:ext cx="1080120" cy="365125"/>
          </a:xfrm>
        </p:spPr>
        <p:txBody>
          <a:bodyPr/>
          <a:lstStyle/>
          <a:p>
            <a:fld id="{C6E8C3CB-6179-4EF5-8FBB-A86CEB5BD490}" type="slidenum">
              <a:rPr lang="en-GB" smtClean="0"/>
              <a:t>9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5496" y="5877272"/>
            <a:ext cx="91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chemeClr val="accent6"/>
              </a:buClr>
            </a:pPr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</a:rPr>
              <a:t>Quad strength and tilt, and dipole and BPM calibration, for all four rings</a:t>
            </a:r>
            <a:endParaRPr lang="en-GB" sz="1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" y="1628800"/>
            <a:ext cx="3429000" cy="21259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04958"/>
            <a:ext cx="3429000" cy="21259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08" y="3804958"/>
            <a:ext cx="3429000" cy="21259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2" r="11135"/>
          <a:stretch/>
        </p:blipFill>
        <p:spPr>
          <a:xfrm>
            <a:off x="6048000" y="3804958"/>
            <a:ext cx="3067138" cy="21259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08" y="1644718"/>
            <a:ext cx="3429000" cy="21259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11813"/>
          <a:stretch/>
        </p:blipFill>
        <p:spPr>
          <a:xfrm>
            <a:off x="6084168" y="1644718"/>
            <a:ext cx="3024000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80000" tIns="45720" rIns="180000" bIns="45720" rtlCol="0" anchor="ctr">
        <a:normAutofit/>
      </a:bodyPr>
      <a:lstStyle>
        <a:defPPr algn="l">
          <a:defRPr sz="3600" dirty="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16728</TotalTime>
  <Words>987</Words>
  <Application>Microsoft Office PowerPoint</Application>
  <PresentationFormat>On-screen Show (4:3)</PresentationFormat>
  <Paragraphs>175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Jill Mcateer</dc:creator>
  <cp:lastModifiedBy>Meghan Jill Mcateer</cp:lastModifiedBy>
  <cp:revision>155</cp:revision>
  <dcterms:created xsi:type="dcterms:W3CDTF">2013-06-10T08:55:15Z</dcterms:created>
  <dcterms:modified xsi:type="dcterms:W3CDTF">2013-07-01T11:54:14Z</dcterms:modified>
</cp:coreProperties>
</file>